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6.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7.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8.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1" r:id="rId1"/>
    <p:sldMasterId id="2147483698" r:id="rId2"/>
  </p:sldMasterIdLst>
  <p:notesMasterIdLst>
    <p:notesMasterId r:id="rId80"/>
  </p:notesMasterIdLst>
  <p:handoutMasterIdLst>
    <p:handoutMasterId r:id="rId81"/>
  </p:handoutMasterIdLst>
  <p:sldIdLst>
    <p:sldId id="351" r:id="rId3"/>
    <p:sldId id="448" r:id="rId4"/>
    <p:sldId id="521" r:id="rId5"/>
    <p:sldId id="498" r:id="rId6"/>
    <p:sldId id="511" r:id="rId7"/>
    <p:sldId id="352" r:id="rId8"/>
    <p:sldId id="523" r:id="rId9"/>
    <p:sldId id="353" r:id="rId10"/>
    <p:sldId id="525" r:id="rId11"/>
    <p:sldId id="524" r:id="rId12"/>
    <p:sldId id="354" r:id="rId13"/>
    <p:sldId id="458" r:id="rId14"/>
    <p:sldId id="355" r:id="rId15"/>
    <p:sldId id="356" r:id="rId16"/>
    <p:sldId id="526" r:id="rId17"/>
    <p:sldId id="527" r:id="rId18"/>
    <p:sldId id="512" r:id="rId19"/>
    <p:sldId id="495" r:id="rId20"/>
    <p:sldId id="450" r:id="rId21"/>
    <p:sldId id="513" r:id="rId22"/>
    <p:sldId id="482" r:id="rId23"/>
    <p:sldId id="358" r:id="rId24"/>
    <p:sldId id="408" r:id="rId25"/>
    <p:sldId id="528" r:id="rId26"/>
    <p:sldId id="499" r:id="rId27"/>
    <p:sldId id="515" r:id="rId28"/>
    <p:sldId id="409" r:id="rId29"/>
    <p:sldId id="451" r:id="rId30"/>
    <p:sldId id="410" r:id="rId31"/>
    <p:sldId id="412" r:id="rId32"/>
    <p:sldId id="462" r:id="rId33"/>
    <p:sldId id="510" r:id="rId34"/>
    <p:sldId id="359" r:id="rId35"/>
    <p:sldId id="480" r:id="rId36"/>
    <p:sldId id="486" r:id="rId37"/>
    <p:sldId id="477" r:id="rId38"/>
    <p:sldId id="516" r:id="rId39"/>
    <p:sldId id="520" r:id="rId40"/>
    <p:sldId id="483" r:id="rId41"/>
    <p:sldId id="420" r:id="rId42"/>
    <p:sldId id="452" r:id="rId43"/>
    <p:sldId id="506" r:id="rId44"/>
    <p:sldId id="479" r:id="rId45"/>
    <p:sldId id="414" r:id="rId46"/>
    <p:sldId id="415" r:id="rId47"/>
    <p:sldId id="522" r:id="rId48"/>
    <p:sldId id="484" r:id="rId49"/>
    <p:sldId id="416" r:id="rId50"/>
    <p:sldId id="487" r:id="rId51"/>
    <p:sldId id="417" r:id="rId52"/>
    <p:sldId id="422" r:id="rId53"/>
    <p:sldId id="465" r:id="rId54"/>
    <p:sldId id="360" r:id="rId55"/>
    <p:sldId id="467" r:id="rId56"/>
    <p:sldId id="466" r:id="rId57"/>
    <p:sldId id="478" r:id="rId58"/>
    <p:sldId id="519" r:id="rId59"/>
    <p:sldId id="363" r:id="rId60"/>
    <p:sldId id="529" r:id="rId61"/>
    <p:sldId id="429" r:id="rId62"/>
    <p:sldId id="474" r:id="rId63"/>
    <p:sldId id="517" r:id="rId64"/>
    <p:sldId id="365" r:id="rId65"/>
    <p:sldId id="518" r:id="rId66"/>
    <p:sldId id="366" r:id="rId67"/>
    <p:sldId id="438" r:id="rId68"/>
    <p:sldId id="503" r:id="rId69"/>
    <p:sldId id="440" r:id="rId70"/>
    <p:sldId id="367" r:id="rId71"/>
    <p:sldId id="507" r:id="rId72"/>
    <p:sldId id="509" r:id="rId73"/>
    <p:sldId id="459" r:id="rId74"/>
    <p:sldId id="460" r:id="rId75"/>
    <p:sldId id="489" r:id="rId76"/>
    <p:sldId id="502" r:id="rId77"/>
    <p:sldId id="492" r:id="rId78"/>
    <p:sldId id="457" r:id="rId79"/>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890">
          <p15:clr>
            <a:srgbClr val="A4A3A4"/>
          </p15:clr>
        </p15:guide>
        <p15:guide id="2" orient="horz" pos="1253">
          <p15:clr>
            <a:srgbClr val="A4A3A4"/>
          </p15:clr>
        </p15:guide>
        <p15:guide id="3" pos="15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cal reynaud" initials="p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6699FF"/>
    <a:srgbClr val="9999FF"/>
    <a:srgbClr val="FFCCFF"/>
    <a:srgbClr val="FF7C80"/>
    <a:srgbClr val="F8F8F8"/>
    <a:srgbClr val="57E4F3"/>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96374" autoAdjust="0"/>
  </p:normalViewPr>
  <p:slideViewPr>
    <p:cSldViewPr>
      <p:cViewPr varScale="1">
        <p:scale>
          <a:sx n="109" d="100"/>
          <a:sy n="109" d="100"/>
        </p:scale>
        <p:origin x="1992" y="108"/>
      </p:cViewPr>
      <p:guideLst>
        <p:guide orient="horz" pos="890"/>
        <p:guide orient="horz" pos="1253"/>
        <p:guide pos="158"/>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0" d="100"/>
          <a:sy n="100" d="100"/>
        </p:scale>
        <p:origin x="2592" y="-7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819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819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819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F0CF3FC-294A-473D-9970-2945A78F8B25}" type="slidenum">
              <a:rPr lang="en-US"/>
              <a:pPr>
                <a:defRPr/>
              </a:pPr>
              <a:t>‹N°›</a:t>
            </a:fld>
            <a:endParaRPr lang="en-US"/>
          </a:p>
        </p:txBody>
      </p:sp>
    </p:spTree>
    <p:extLst>
      <p:ext uri="{BB962C8B-B14F-4D97-AF65-F5344CB8AC3E}">
        <p14:creationId xmlns:p14="http://schemas.microsoft.com/office/powerpoint/2010/main" val="3869463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GB"/>
          </a:p>
        </p:txBody>
      </p:sp>
      <p:sp>
        <p:nvSpPr>
          <p:cNvPr id="645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GB"/>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GB"/>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C6172EF-98F0-4394-A364-661EE87C8E38}" type="slidenum">
              <a:rPr lang="en-GB"/>
              <a:pPr>
                <a:defRPr/>
              </a:pPr>
              <a:t>‹N°›</a:t>
            </a:fld>
            <a:endParaRPr lang="en-GB"/>
          </a:p>
        </p:txBody>
      </p:sp>
    </p:spTree>
    <p:extLst>
      <p:ext uri="{BB962C8B-B14F-4D97-AF65-F5344CB8AC3E}">
        <p14:creationId xmlns:p14="http://schemas.microsoft.com/office/powerpoint/2010/main" val="33811718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www.lexisnexis.com/fr/droit/search/runRemoteLink.do?A=0.718836209481218&amp;bct=A&amp;service=citation&amp;risb=21_T22344775023&amp;langcountry=FR&amp;linkInfo=F#FR#lnfr#ref%046824%sel1%2009%year%2009%decisiondate%2009%" TargetMode="External"/><Relationship Id="rId3" Type="http://schemas.openxmlformats.org/officeDocument/2006/relationships/hyperlink" Target="http://www.lexisnexis.com/fr/droit/search/runRemoteLink.do?A=0.39958615074841497&amp;bct=A&amp;service=citation&amp;risb=21_T22344775023&amp;langcountry=FR&amp;linkInfo=F#FR#fr_code#title%Code+de+proc%C3%A9dure+civile%article%145~875%art%145~875%" TargetMode="External"/><Relationship Id="rId7" Type="http://schemas.openxmlformats.org/officeDocument/2006/relationships/hyperlink" Target="http://www.lexisnexis.com/fr/droit/search/runRemoteLink.do?A=0.12289258766202749&amp;bct=A&amp;service=citation&amp;risb=21_T22344775023&amp;langcountry=FR&amp;linkInfo=F#FR#fr_commcomelec#article%144%sel1%2007%pubdate%//2007%art%144%year%2007%" TargetMode="External"/><Relationship Id="rId12" Type="http://schemas.openxmlformats.org/officeDocument/2006/relationships/hyperlink" Target="http://www.lexisnexis.com/fr/droit/search/runRemoteLink.do?A=0.379449400820152&amp;bct=A&amp;service=citation&amp;risb=21_T22344775023&amp;langcountry=FR&amp;linkInfo=F#FR#fr_jo#sel1%2014%pubdate%31/07/2014%year%2014%"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lexisnexis.com/fr/droit/search/runRemoteLink.do?A=0.6616944483019115&amp;bct=A&amp;service=citation&amp;risb=21_T22344775023&amp;langcountry=FR&amp;linkInfo=F#FR#lnfr#ref%336454%sel1%2007%year%2007%decisiondate%2007%" TargetMode="External"/><Relationship Id="rId11" Type="http://schemas.openxmlformats.org/officeDocument/2006/relationships/hyperlink" Target="http://www.lexisnexis.com/fr/droit/search/runRemoteLink.do?A=0.8198540676543051&amp;bct=A&amp;service=citation&amp;risb=21_T22344775023&amp;langcountry=FR&amp;linkInfo=F#FR#fr_commcomelec#article%20%sel1%2012%pubdate%//2012%art%20%year%2012%" TargetMode="External"/><Relationship Id="rId5" Type="http://schemas.openxmlformats.org/officeDocument/2006/relationships/hyperlink" Target="http://www.lexisnexis.com/fr/droit/search/runRemoteLink.do?A=0.12245375623086563&amp;bct=A&amp;service=citation&amp;risb=21_T22344775023&amp;langcountry=FR&amp;linkInfo=F#FR#fr_commcomelec#article%144%sel1%2007%pubdate%//2007%art%144%year%2007%" TargetMode="External"/><Relationship Id="rId10" Type="http://schemas.openxmlformats.org/officeDocument/2006/relationships/hyperlink" Target="http://www.lexisnexis.com/fr/droit/search/runRemoteLink.do?A=0.08741924680897772&amp;bct=A&amp;service=citation&amp;risb=21_T22344775023&amp;langcountry=FR&amp;linkInfo=F#FR#fr_commcomelec#article%81%sel1%2014%pubdate%//2014%art%81%year%2014%" TargetMode="External"/><Relationship Id="rId4" Type="http://schemas.openxmlformats.org/officeDocument/2006/relationships/hyperlink" Target="http://www.lexisnexis.com/fr/droit/search/runRemoteLink.do?A=0.8994427076427374&amp;bct=A&amp;service=citation&amp;risb=21_T22344775023&amp;langcountry=FR&amp;linkInfo=F#FR#lnfr#ref%349373%sel1%2007%year%2007%decisiondate%2007%" TargetMode="External"/><Relationship Id="rId9" Type="http://schemas.openxmlformats.org/officeDocument/2006/relationships/hyperlink" Target="http://www.lexisnexis.com/fr/droit/search/runRemoteLink.do?A=0.5722244233084751&amp;bct=A&amp;service=citation&amp;risb=21_T22344775023&amp;langcountry=FR&amp;linkInfo=F#FR#fr_commcomelec#article%31%sel1%2009%pubdate%//2009%art%31%year%2009%"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legalis.net/spip.php?page=jurisprudence-decision&amp;id_article=4680"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e l'image des diapositives 1"/>
          <p:cNvSpPr>
            <a:spLocks noGrp="1" noRot="1" noChangeAspect="1" noTextEdit="1"/>
          </p:cNvSpPr>
          <p:nvPr>
            <p:ph type="sldImg"/>
          </p:nvPr>
        </p:nvSpPr>
        <p:spPr>
          <a:ln/>
        </p:spPr>
      </p:sp>
      <p:sp>
        <p:nvSpPr>
          <p:cNvPr id="717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a:latin typeface="Arial" panose="020B0604020202020204" pitchFamily="34" charset="0"/>
            </a:endParaRPr>
          </a:p>
        </p:txBody>
      </p:sp>
      <p:sp>
        <p:nvSpPr>
          <p:cNvPr id="717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fld id="{E1E1FEC4-915A-4C1B-B4BC-BA3382976A2C}" type="slidenum">
              <a:rPr lang="en-GB" altLang="fr-FR" sz="1200" smtClean="0"/>
              <a:pPr/>
              <a:t>1</a:t>
            </a:fld>
            <a:endParaRPr lang="en-GB" altLang="fr-FR" sz="1200"/>
          </a:p>
        </p:txBody>
      </p:sp>
    </p:spTree>
    <p:extLst>
      <p:ext uri="{BB962C8B-B14F-4D97-AF65-F5344CB8AC3E}">
        <p14:creationId xmlns:p14="http://schemas.microsoft.com/office/powerpoint/2010/main" val="1180007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a:ln/>
        </p:spPr>
      </p:sp>
      <p:sp>
        <p:nvSpPr>
          <p:cNvPr id="921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ndParaRPr>
          </a:p>
        </p:txBody>
      </p:sp>
      <p:sp>
        <p:nvSpPr>
          <p:cNvPr id="922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fld id="{D73E4C18-7012-457C-8FE4-CC095907E10C}" type="slidenum">
              <a:rPr lang="en-GB" altLang="fr-FR" sz="1200" smtClean="0"/>
              <a:pPr/>
              <a:t>2</a:t>
            </a:fld>
            <a:endParaRPr lang="en-GB" altLang="fr-FR" sz="1200"/>
          </a:p>
        </p:txBody>
      </p:sp>
    </p:spTree>
    <p:extLst>
      <p:ext uri="{BB962C8B-B14F-4D97-AF65-F5344CB8AC3E}">
        <p14:creationId xmlns:p14="http://schemas.microsoft.com/office/powerpoint/2010/main" val="2633155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a:ln/>
        </p:spPr>
      </p:sp>
      <p:sp>
        <p:nvSpPr>
          <p:cNvPr id="1126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ndParaRPr>
          </a:p>
        </p:txBody>
      </p:sp>
      <p:sp>
        <p:nvSpPr>
          <p:cNvPr id="1126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fld id="{2E6DF0B5-61EF-4117-9DAC-1F0AAE3FED5F}" type="slidenum">
              <a:rPr lang="en-GB" altLang="fr-FR" sz="1200" smtClean="0"/>
              <a:pPr/>
              <a:t>6</a:t>
            </a:fld>
            <a:endParaRPr lang="en-GB" altLang="fr-FR" sz="1200"/>
          </a:p>
        </p:txBody>
      </p:sp>
    </p:spTree>
    <p:extLst>
      <p:ext uri="{BB962C8B-B14F-4D97-AF65-F5344CB8AC3E}">
        <p14:creationId xmlns:p14="http://schemas.microsoft.com/office/powerpoint/2010/main" val="1049702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lstStyle/>
          <a:p>
            <a:pPr>
              <a:defRPr/>
            </a:pPr>
            <a:br>
              <a:rPr lang="fr-FR" dirty="0"/>
            </a:br>
            <a:br>
              <a:rPr lang="fr-FR" dirty="0"/>
            </a:br>
            <a:br>
              <a:rPr lang="fr-FR" dirty="0"/>
            </a:br>
            <a:r>
              <a:rPr lang="fr-FR" dirty="0">
                <a:solidFill>
                  <a:srgbClr val="000000"/>
                </a:solidFill>
                <a:latin typeface="Verdana" panose="020B0604030504040204" pitchFamily="34" charset="0"/>
              </a:rPr>
              <a:t>(...)</a:t>
            </a:r>
          </a:p>
          <a:p>
            <a:pPr>
              <a:defRPr/>
            </a:pPr>
            <a:r>
              <a:rPr lang="fr-FR" i="1" dirty="0">
                <a:solidFill>
                  <a:srgbClr val="000000"/>
                </a:solidFill>
                <a:latin typeface="Verdana" panose="020B0604030504040204" pitchFamily="34" charset="0"/>
              </a:rPr>
              <a:t>Sur la compétence matérielle du président du tribunal de commerce de Nantes</a:t>
            </a:r>
            <a:endParaRPr lang="fr-FR" dirty="0">
              <a:solidFill>
                <a:srgbClr val="000000"/>
              </a:solidFill>
              <a:latin typeface="Verdana" panose="020B0604030504040204" pitchFamily="34" charset="0"/>
            </a:endParaRPr>
          </a:p>
          <a:p>
            <a:pPr>
              <a:defRPr/>
            </a:pPr>
            <a:r>
              <a:rPr lang="fr-FR" dirty="0">
                <a:solidFill>
                  <a:srgbClr val="000000"/>
                </a:solidFill>
                <a:latin typeface="Verdana" panose="020B0604030504040204" pitchFamily="34" charset="0"/>
              </a:rPr>
              <a:t>L'appelant soutient l'incompétence matérielle du juge des requêtes du tribunal de commerce s'agissant d'une demande portant sur la communication de données à caractère personnel, relevant de la vie privée, et soumises au régime strict de la loi « informatique et liberté » à savoir des adresses IP, demande qui aurait dû être sollicitée du président du tribunal de grande instance de Nantes.</a:t>
            </a:r>
          </a:p>
          <a:p>
            <a:pPr>
              <a:defRPr/>
            </a:pPr>
            <a:r>
              <a:rPr lang="fr-FR" dirty="0">
                <a:solidFill>
                  <a:srgbClr val="000000"/>
                </a:solidFill>
                <a:latin typeface="Verdana" panose="020B0604030504040204" pitchFamily="34" charset="0"/>
              </a:rPr>
              <a:t>Mais le simple relevé d'une adresse IP aux fins de localiser un fournisseur d'accès ne constitue pas un traitement automatisé de données à caractère personnel au sens des articles 2, 9 et 25 de la loi « informatique et liberté » du 6 janvier 1978. L'adresse IP est constituée d'une série de chiffres, n'est pas une donnée même indirectement nominative alors qu'elle ne se rapporte qu'à un ordinateur et non à l'utilisateur. La loi en question vise en outre les personnes physiques, identifiées directement ou indirectement. Les adresses IP peuvent être attribuées à des personnes morales et la conservation de ces données ne relèvent alors en tout état de cause pas de ces dispositions légales. Le fait de conserver, en vue de la découverte ultérieure des auteurs de pénétrations non autorisées sur un réseau informatique, une liste d'adresses IP d'ordinateurs qui ont été connectées sur un réseau informatique d'entreprise, sans qu'aucun lien entre ces adresses et des personnes physiques ne soit fait, ne constitue pas un traitement de données à caractère personnel.</a:t>
            </a:r>
          </a:p>
          <a:p>
            <a:pPr>
              <a:defRPr/>
            </a:pPr>
            <a:r>
              <a:rPr lang="fr-FR" dirty="0">
                <a:solidFill>
                  <a:srgbClr val="000000"/>
                </a:solidFill>
                <a:latin typeface="Verdana" panose="020B0604030504040204" pitchFamily="34" charset="0"/>
              </a:rPr>
              <a:t>Il n'est pas nécessaire de saisir la CNIL d'une demande d'avis sur ce point.</a:t>
            </a:r>
          </a:p>
          <a:p>
            <a:pPr>
              <a:defRPr/>
            </a:pPr>
            <a:r>
              <a:rPr lang="fr-FR" dirty="0">
                <a:solidFill>
                  <a:srgbClr val="000000"/>
                </a:solidFill>
                <a:latin typeface="Verdana" panose="020B0604030504040204" pitchFamily="34" charset="0"/>
              </a:rPr>
              <a:t>La mesure sollicitée avait vocation à obtenir des éléments dans le cadre de soupçons d'actes de concurrence déloyale au détriment du Groupe </a:t>
            </a:r>
            <a:r>
              <a:rPr lang="fr-FR" dirty="0" err="1">
                <a:solidFill>
                  <a:srgbClr val="000000"/>
                </a:solidFill>
                <a:latin typeface="Verdana" panose="020B0604030504040204" pitchFamily="34" charset="0"/>
              </a:rPr>
              <a:t>Logisneuf</a:t>
            </a:r>
            <a:r>
              <a:rPr lang="fr-FR" dirty="0">
                <a:solidFill>
                  <a:srgbClr val="000000"/>
                </a:solidFill>
                <a:latin typeface="Verdana" panose="020B0604030504040204" pitchFamily="34" charset="0"/>
              </a:rPr>
              <a:t> et s'agissant d'un litige commercial le président du tribunal de commerce était donc matériellement compétent pour ordonner la mesure sur le fondement combiné des </a:t>
            </a:r>
            <a:r>
              <a:rPr lang="fr-FR" dirty="0">
                <a:solidFill>
                  <a:srgbClr val="8F2B8C"/>
                </a:solidFill>
                <a:latin typeface="Verdana" panose="020B0604030504040204" pitchFamily="34" charset="0"/>
                <a:hlinkClick r:id="rId3"/>
              </a:rPr>
              <a:t>articles 145 et 875 du Code de procédure civile</a:t>
            </a:r>
            <a:r>
              <a:rPr lang="fr-FR" dirty="0">
                <a:solidFill>
                  <a:srgbClr val="000000"/>
                </a:solidFill>
                <a:latin typeface="Verdana" panose="020B0604030504040204" pitchFamily="34" charset="0"/>
              </a:rPr>
              <a:t>.</a:t>
            </a:r>
          </a:p>
          <a:p>
            <a:pPr>
              <a:defRPr/>
            </a:pPr>
            <a:r>
              <a:rPr lang="fr-FR" dirty="0">
                <a:solidFill>
                  <a:srgbClr val="000000"/>
                </a:solidFill>
                <a:latin typeface="Verdana" panose="020B0604030504040204" pitchFamily="34" charset="0"/>
              </a:rPr>
              <a:t>Le fait que les intimés aient ultérieurement assigné en référé ou encore au fond l'appelant devant le tribunal de grande instance de Rennes compétent en matière de contrefaçon alors que le Groupe </a:t>
            </a:r>
            <a:r>
              <a:rPr lang="fr-FR" dirty="0" err="1">
                <a:solidFill>
                  <a:srgbClr val="000000"/>
                </a:solidFill>
                <a:latin typeface="Verdana" panose="020B0604030504040204" pitchFamily="34" charset="0"/>
              </a:rPr>
              <a:t>Logisneuf</a:t>
            </a:r>
            <a:r>
              <a:rPr lang="fr-FR" dirty="0">
                <a:solidFill>
                  <a:srgbClr val="000000"/>
                </a:solidFill>
                <a:latin typeface="Verdana" panose="020B0604030504040204" pitchFamily="34" charset="0"/>
              </a:rPr>
              <a:t> évoque également une contrefaçon de son site internet est une circonstance inopérante quant à la compétence matérielle du juge des référés du tribunal de commerce de Nantes.</a:t>
            </a:r>
          </a:p>
          <a:p>
            <a:pPr>
              <a:defRPr/>
            </a:pPr>
            <a:r>
              <a:rPr lang="fr-FR" dirty="0">
                <a:solidFill>
                  <a:srgbClr val="000000"/>
                </a:solidFill>
                <a:latin typeface="Verdana" panose="020B0604030504040204" pitchFamily="34" charset="0"/>
              </a:rPr>
              <a:t>(...)</a:t>
            </a:r>
          </a:p>
          <a:p>
            <a:pPr>
              <a:defRPr/>
            </a:pPr>
            <a:r>
              <a:rPr lang="fr-FR" i="1" dirty="0">
                <a:solidFill>
                  <a:srgbClr val="000000"/>
                </a:solidFill>
                <a:latin typeface="Verdana" panose="020B0604030504040204" pitchFamily="34" charset="0"/>
              </a:rPr>
              <a:t>Sur la licéité des mesures sollicitées</a:t>
            </a:r>
            <a:endParaRPr lang="fr-FR" dirty="0">
              <a:solidFill>
                <a:srgbClr val="000000"/>
              </a:solidFill>
              <a:latin typeface="Verdana" panose="020B0604030504040204" pitchFamily="34" charset="0"/>
            </a:endParaRPr>
          </a:p>
          <a:p>
            <a:pPr>
              <a:defRPr/>
            </a:pPr>
            <a:r>
              <a:rPr lang="fr-FR" dirty="0">
                <a:solidFill>
                  <a:srgbClr val="000000"/>
                </a:solidFill>
                <a:latin typeface="Verdana" panose="020B0604030504040204" pitchFamily="34" charset="0"/>
              </a:rPr>
              <a:t>Comme il a été vu supra, le fait de conserver les adresses IP des ordinateurs ayant été utilisés pour se connecter, sans y être autorisé, sur le réseau de l'entreprise ne constitue pas en soi une violation des règles édictées par la loi du 16 janvier 1978.</a:t>
            </a:r>
          </a:p>
          <a:p>
            <a:pPr>
              <a:defRPr/>
            </a:pPr>
            <a:r>
              <a:rPr lang="fr-FR" dirty="0">
                <a:solidFill>
                  <a:srgbClr val="000000"/>
                </a:solidFill>
                <a:latin typeface="Verdana" panose="020B0604030504040204" pitchFamily="34" charset="0"/>
              </a:rPr>
              <a:t>Compte tenu de ces éléments, il convient de confirmer l'ordonnance de référé rendue le 1er juillet 2014 par le président du tribunal de commerce de Nantes qui a débouté l'appelant de toutes ses demandes.</a:t>
            </a:r>
          </a:p>
          <a:p>
            <a:pPr>
              <a:defRPr/>
            </a:pPr>
            <a:r>
              <a:rPr lang="fr-FR" dirty="0">
                <a:solidFill>
                  <a:srgbClr val="000000"/>
                </a:solidFill>
                <a:latin typeface="Verdana" panose="020B0604030504040204" pitchFamily="34" charset="0"/>
              </a:rPr>
              <a:t>(...)</a:t>
            </a:r>
          </a:p>
          <a:p>
            <a:pPr>
              <a:defRPr/>
            </a:pPr>
            <a:r>
              <a:rPr lang="fr-FR" dirty="0">
                <a:solidFill>
                  <a:srgbClr val="000000"/>
                </a:solidFill>
                <a:latin typeface="Verdana" panose="020B0604030504040204" pitchFamily="34" charset="0"/>
              </a:rPr>
              <a:t>Par ces motifs, la Cour : confirme l'ordonnance du 1er juillet 2014 dans toutes ses dispositions (...).</a:t>
            </a:r>
          </a:p>
          <a:p>
            <a:pPr>
              <a:defRPr/>
            </a:pPr>
            <a:r>
              <a:rPr lang="fr-FR" sz="1050" b="1" dirty="0">
                <a:solidFill>
                  <a:srgbClr val="000000"/>
                </a:solidFill>
                <a:latin typeface="Verdana" panose="020B0604030504040204" pitchFamily="34" charset="0"/>
              </a:rPr>
              <a:t>Note :</a:t>
            </a:r>
            <a:endParaRPr lang="fr-FR" sz="1050" dirty="0">
              <a:solidFill>
                <a:srgbClr val="000000"/>
              </a:solidFill>
              <a:latin typeface="Verdana" panose="020B0604030504040204" pitchFamily="34" charset="0"/>
            </a:endParaRPr>
          </a:p>
          <a:p>
            <a:pPr>
              <a:defRPr/>
            </a:pPr>
            <a:r>
              <a:rPr lang="fr-FR" dirty="0">
                <a:solidFill>
                  <a:srgbClr val="000000"/>
                </a:solidFill>
                <a:latin typeface="Verdana" panose="020B0604030504040204" pitchFamily="34" charset="0"/>
              </a:rPr>
              <a:t>1. « L'adresse IP, est, au sens strict, un identifiant d'une machine lorsque celle-ci se connecte sur l'Internet et non d'une personne. Mais au même titre qu'un numéro de téléphone n'est, au sens strict, que celui d'une ligne déterminée mais pour laquelle un abonnement a été souscrit par une personne déterminée ; un numéro IP associé à un fournisseur d'accès correspond nécessairement à la connexion d'un ordinateur pour lequel une personne déterminée a souscrit un abonnement auprès de ce fournisseur d'accès. L'adresse W de la connexion associée au fournisseur d'accès constitue un ensemble de moyens permettant de connaître le nom de l'utilisateur » (</a:t>
            </a:r>
            <a:r>
              <a:rPr lang="fr-FR" i="1" dirty="0" err="1">
                <a:solidFill>
                  <a:srgbClr val="000000"/>
                </a:solidFill>
                <a:latin typeface="Verdana" panose="020B0604030504040204" pitchFamily="34" charset="0"/>
              </a:rPr>
              <a:t>TGI</a:t>
            </a:r>
            <a:r>
              <a:rPr lang="fr-FR" i="1" dirty="0">
                <a:solidFill>
                  <a:srgbClr val="000000"/>
                </a:solidFill>
                <a:latin typeface="Verdana" panose="020B0604030504040204" pitchFamily="34" charset="0"/>
              </a:rPr>
              <a:t> Saint-Brieuc, 6 sept. 2007, Ministère public, </a:t>
            </a:r>
            <a:r>
              <a:rPr lang="fr-FR" i="1" dirty="0" err="1">
                <a:solidFill>
                  <a:srgbClr val="000000"/>
                </a:solidFill>
                <a:latin typeface="Verdana" panose="020B0604030504040204" pitchFamily="34" charset="0"/>
              </a:rPr>
              <a:t>SCPP</a:t>
            </a:r>
            <a:r>
              <a:rPr lang="fr-FR" i="1" dirty="0">
                <a:solidFill>
                  <a:srgbClr val="000000"/>
                </a:solidFill>
                <a:latin typeface="Verdana" panose="020B0604030504040204" pitchFamily="34" charset="0"/>
              </a:rPr>
              <a:t>, SACEM c/ J.-P. : </a:t>
            </a:r>
            <a:r>
              <a:rPr lang="fr-FR" i="1" dirty="0" err="1">
                <a:solidFill>
                  <a:srgbClr val="8F2B8C"/>
                </a:solidFill>
                <a:latin typeface="Verdana" panose="020B0604030504040204" pitchFamily="34" charset="0"/>
                <a:hlinkClick r:id="rId4"/>
              </a:rPr>
              <a:t>JurisData</a:t>
            </a:r>
            <a:r>
              <a:rPr lang="fr-FR" i="1" dirty="0">
                <a:solidFill>
                  <a:srgbClr val="8F2B8C"/>
                </a:solidFill>
                <a:latin typeface="Verdana" panose="020B0604030504040204" pitchFamily="34" charset="0"/>
                <a:hlinkClick r:id="rId4"/>
              </a:rPr>
              <a:t> n° 2007-349373</a:t>
            </a:r>
            <a:r>
              <a:rPr lang="fr-FR" i="1" dirty="0">
                <a:solidFill>
                  <a:srgbClr val="000000"/>
                </a:solidFill>
                <a:latin typeface="Verdana" panose="020B0604030504040204" pitchFamily="34" charset="0"/>
              </a:rPr>
              <a:t> ; </a:t>
            </a:r>
            <a:r>
              <a:rPr lang="fr-FR" i="1" dirty="0" err="1">
                <a:solidFill>
                  <a:srgbClr val="8F2B8C"/>
                </a:solidFill>
                <a:latin typeface="Verdana" panose="020B0604030504040204" pitchFamily="34" charset="0"/>
                <a:hlinkClick r:id="rId5"/>
              </a:rPr>
              <a:t>Comm</a:t>
            </a:r>
            <a:r>
              <a:rPr lang="fr-FR" i="1" dirty="0">
                <a:solidFill>
                  <a:srgbClr val="8F2B8C"/>
                </a:solidFill>
                <a:latin typeface="Verdana" panose="020B0604030504040204" pitchFamily="34" charset="0"/>
                <a:hlinkClick r:id="rId5"/>
              </a:rPr>
              <a:t>. com. </a:t>
            </a:r>
            <a:r>
              <a:rPr lang="fr-FR" i="1" dirty="0" err="1">
                <a:solidFill>
                  <a:srgbClr val="8F2B8C"/>
                </a:solidFill>
                <a:latin typeface="Verdana" panose="020B0604030504040204" pitchFamily="34" charset="0"/>
                <a:hlinkClick r:id="rId5"/>
              </a:rPr>
              <a:t>électr</a:t>
            </a:r>
            <a:r>
              <a:rPr lang="fr-FR" i="1" dirty="0">
                <a:solidFill>
                  <a:srgbClr val="8F2B8C"/>
                </a:solidFill>
                <a:latin typeface="Verdana" panose="020B0604030504040204" pitchFamily="34" charset="0"/>
                <a:hlinkClick r:id="rId5"/>
              </a:rPr>
              <a:t>. 2007, </a:t>
            </a:r>
            <a:r>
              <a:rPr lang="fr-FR" i="1" dirty="0" err="1">
                <a:solidFill>
                  <a:srgbClr val="8F2B8C"/>
                </a:solidFill>
                <a:latin typeface="Verdana" panose="020B0604030504040204" pitchFamily="34" charset="0"/>
                <a:hlinkClick r:id="rId5"/>
              </a:rPr>
              <a:t>comm</a:t>
            </a:r>
            <a:r>
              <a:rPr lang="fr-FR" i="1" dirty="0">
                <a:solidFill>
                  <a:srgbClr val="8F2B8C"/>
                </a:solidFill>
                <a:latin typeface="Verdana" panose="020B0604030504040204" pitchFamily="34" charset="0"/>
                <a:hlinkClick r:id="rId5"/>
              </a:rPr>
              <a:t>. 144</a:t>
            </a:r>
            <a:r>
              <a:rPr lang="fr-FR" i="1" dirty="0">
                <a:solidFill>
                  <a:srgbClr val="000000"/>
                </a:solidFill>
                <a:latin typeface="Verdana" panose="020B0604030504040204" pitchFamily="34" charset="0"/>
              </a:rPr>
              <a:t>, Ch. Caron</a:t>
            </a:r>
            <a:r>
              <a:rPr lang="fr-FR" dirty="0">
                <a:solidFill>
                  <a:srgbClr val="000000"/>
                </a:solidFill>
                <a:latin typeface="Verdana" panose="020B0604030504040204" pitchFamily="34" charset="0"/>
              </a:rPr>
              <a:t>). C'est ainsi que pourrait se résumer la problématique adresse IP / donnée à caractère personnel. Cette question vient de faire l'objet d'une nouvelle décision de la cour d'appel de Rennes en date du 28 avril 2015. Après avoir constaté sur son réseau interne la connexion d'ordinateurs ne faisant pas partie de l'entreprise, une société a déposé une requête devant le président du tribunal de commerce visant à donner injonction aux fournisseurs d'accès à l'internet de communiquer dans les 48 heures les identités des titulaires des adresses IP. Ces dernières ont été localisées au sein d'une société concurrente. Celle-ci contestait alors la mesure en arguant de l'incompétence du tribunal de commerce au motif qu'il s'agissait d'une demande portant sur la communication des données à caractère personnel et donc relevant de la vie privée. Selon cette dernière, une telle demande aurait dû être sollicitée auprès du tribunal de grande instance. Par ordonnance du 1er juillet 2014, le président du tribunal de commerce a débouté la société concurrente de ses demandes. Cette décision a été confirmée par la cour d'appel de Rennes qui retient que « le simple relevé d'une adresse IP aux fins de localiser un fournisseur d'accès ne constitue pas un traitement automatisé de données à caractère personnel au sens des articles 2, 9 et 25 de la loi Informatique et Libertés du 6 janvier 1978. L'adresse IP est constituée d'une série de chiffres, n'est pas une donnée même indirectement nominative alors qu'elle ne se rapporte qu'à un ordinateur et non à l'utilisateur. La loi en question vise en outre les personnes physiques, identifiées directement ou indirectement. Les adresses IP peuvent être attribuées à des personnes morales et la conservation de ces données ne relève alors en tout état de cause pas de ces dispositions légales. Le fait de conserver, en vue de la découverte ultérieure des auteurs de pénétrations non autorisées [...] sur un réseau informatique d'entreprise, sans qu'aucun lien entre ces adresses et des personnes physiques ne soit fait, ne constitue pas un traitement de données à caractère personnel ».</a:t>
            </a:r>
          </a:p>
          <a:p>
            <a:pPr>
              <a:defRPr/>
            </a:pPr>
            <a:r>
              <a:rPr lang="fr-FR" dirty="0">
                <a:solidFill>
                  <a:srgbClr val="000000"/>
                </a:solidFill>
                <a:latin typeface="Verdana" panose="020B0604030504040204" pitchFamily="34" charset="0"/>
              </a:rPr>
              <a:t>2. L'arrêt rendu par la cour d'appel de Rennes montre la difficulté de trancher la question de la nature juridique de l'adresse IP. L'arrêt retient que « </a:t>
            </a:r>
            <a:r>
              <a:rPr lang="fr-FR" b="1" dirty="0">
                <a:solidFill>
                  <a:srgbClr val="000000"/>
                </a:solidFill>
                <a:latin typeface="Verdana" panose="020B0604030504040204" pitchFamily="34" charset="0"/>
              </a:rPr>
              <a:t>l'adresse IP est constituée d'une série de chiffres, n'est pas une donnée même indirectement nominative alors qu'elle ne se rapporte qu'à un ordinateur et non à l'utilisateur</a:t>
            </a:r>
            <a:r>
              <a:rPr lang="fr-FR" dirty="0">
                <a:solidFill>
                  <a:srgbClr val="000000"/>
                </a:solidFill>
                <a:latin typeface="Verdana" panose="020B0604030504040204" pitchFamily="34" charset="0"/>
              </a:rPr>
              <a:t> ». Ce faisant, la cour d'appel de Rennes reprend une solution de la cour d'appel de Paris qui avait déjà considéré que les adresses IP collectées, à l'occasion de la recherche et de la constatation des actes de contrefaçon sur l'internet ne permettaient pas d'identifier, même indirectement des personnes physiques et que, dès lors, elles ne constituaient pas des données à caractère personnel. Cette série de chiffres « ne constitue en rien une donnée indirectement nominative relative à la personne dans la mesure où elle ne se rapporte qu'à une machine, et non à l'individu qui utilise l'ordinateur pour se livrer à la contrefaçon » (</a:t>
            </a:r>
            <a:r>
              <a:rPr lang="fr-FR" i="1" dirty="0">
                <a:solidFill>
                  <a:srgbClr val="000000"/>
                </a:solidFill>
                <a:latin typeface="Verdana" panose="020B0604030504040204" pitchFamily="34" charset="0"/>
              </a:rPr>
              <a:t>CA Paris, 13e ch. corr., 15 mai 2007, n° 06/01954 : </a:t>
            </a:r>
            <a:r>
              <a:rPr lang="fr-FR" i="1" dirty="0" err="1">
                <a:solidFill>
                  <a:srgbClr val="8F2B8C"/>
                </a:solidFill>
                <a:latin typeface="Verdana" panose="020B0604030504040204" pitchFamily="34" charset="0"/>
                <a:hlinkClick r:id="rId6"/>
              </a:rPr>
              <a:t>JurisData</a:t>
            </a:r>
            <a:r>
              <a:rPr lang="fr-FR" i="1" dirty="0">
                <a:solidFill>
                  <a:srgbClr val="8F2B8C"/>
                </a:solidFill>
                <a:latin typeface="Verdana" panose="020B0604030504040204" pitchFamily="34" charset="0"/>
                <a:hlinkClick r:id="rId6"/>
              </a:rPr>
              <a:t> n° 2007-336454</a:t>
            </a:r>
            <a:r>
              <a:rPr lang="fr-FR" i="1" dirty="0">
                <a:solidFill>
                  <a:srgbClr val="000000"/>
                </a:solidFill>
                <a:latin typeface="Verdana" panose="020B0604030504040204" pitchFamily="34" charset="0"/>
              </a:rPr>
              <a:t> ; </a:t>
            </a:r>
            <a:r>
              <a:rPr lang="fr-FR" i="1" dirty="0" err="1">
                <a:solidFill>
                  <a:srgbClr val="8F2B8C"/>
                </a:solidFill>
                <a:latin typeface="Verdana" panose="020B0604030504040204" pitchFamily="34" charset="0"/>
                <a:hlinkClick r:id="rId7"/>
              </a:rPr>
              <a:t>Comm</a:t>
            </a:r>
            <a:r>
              <a:rPr lang="fr-FR" i="1" dirty="0">
                <a:solidFill>
                  <a:srgbClr val="8F2B8C"/>
                </a:solidFill>
                <a:latin typeface="Verdana" panose="020B0604030504040204" pitchFamily="34" charset="0"/>
                <a:hlinkClick r:id="rId7"/>
              </a:rPr>
              <a:t>. com. </a:t>
            </a:r>
            <a:r>
              <a:rPr lang="fr-FR" i="1" dirty="0" err="1">
                <a:solidFill>
                  <a:srgbClr val="8F2B8C"/>
                </a:solidFill>
                <a:latin typeface="Verdana" panose="020B0604030504040204" pitchFamily="34" charset="0"/>
                <a:hlinkClick r:id="rId7"/>
              </a:rPr>
              <a:t>électr</a:t>
            </a:r>
            <a:r>
              <a:rPr lang="fr-FR" i="1" dirty="0">
                <a:solidFill>
                  <a:srgbClr val="8F2B8C"/>
                </a:solidFill>
                <a:latin typeface="Verdana" panose="020B0604030504040204" pitchFamily="34" charset="0"/>
                <a:hlinkClick r:id="rId7"/>
              </a:rPr>
              <a:t>. 2007, </a:t>
            </a:r>
            <a:r>
              <a:rPr lang="fr-FR" i="1" dirty="0" err="1">
                <a:solidFill>
                  <a:srgbClr val="8F2B8C"/>
                </a:solidFill>
                <a:latin typeface="Verdana" panose="020B0604030504040204" pitchFamily="34" charset="0"/>
                <a:hlinkClick r:id="rId7"/>
              </a:rPr>
              <a:t>comm</a:t>
            </a:r>
            <a:r>
              <a:rPr lang="fr-FR" i="1" dirty="0">
                <a:solidFill>
                  <a:srgbClr val="8F2B8C"/>
                </a:solidFill>
                <a:latin typeface="Verdana" panose="020B0604030504040204" pitchFamily="34" charset="0"/>
                <a:hlinkClick r:id="rId7"/>
              </a:rPr>
              <a:t>. 144</a:t>
            </a:r>
            <a:r>
              <a:rPr lang="fr-FR" i="1" dirty="0">
                <a:solidFill>
                  <a:srgbClr val="000000"/>
                </a:solidFill>
                <a:latin typeface="Verdana" panose="020B0604030504040204" pitchFamily="34" charset="0"/>
              </a:rPr>
              <a:t>, Ch. Caron</a:t>
            </a:r>
            <a:r>
              <a:rPr lang="fr-FR" dirty="0">
                <a:solidFill>
                  <a:srgbClr val="000000"/>
                </a:solidFill>
                <a:latin typeface="Verdana" panose="020B0604030504040204" pitchFamily="34" charset="0"/>
              </a:rPr>
              <a:t>). En ce sens, la Cour de cassation a pu considérer que les manipulations effectuées par les agents aux fins de constatation d'actes de contrefaçon incluant la relève de l'adresse IP pour la localisation du fournisseur d'accès et donc de l'auteur des contrefaçons ne constituent pas un traitement de données à caractère personnel (</a:t>
            </a:r>
            <a:r>
              <a:rPr lang="fr-FR" i="1" dirty="0">
                <a:solidFill>
                  <a:srgbClr val="000000"/>
                </a:solidFill>
                <a:latin typeface="Verdana" panose="020B0604030504040204" pitchFamily="34" charset="0"/>
              </a:rPr>
              <a:t>Cass. </a:t>
            </a:r>
            <a:r>
              <a:rPr lang="fr-FR" i="1" dirty="0" err="1">
                <a:solidFill>
                  <a:srgbClr val="000000"/>
                </a:solidFill>
                <a:latin typeface="Verdana" panose="020B0604030504040204" pitchFamily="34" charset="0"/>
              </a:rPr>
              <a:t>crim</a:t>
            </a:r>
            <a:r>
              <a:rPr lang="fr-FR" i="1" dirty="0">
                <a:solidFill>
                  <a:srgbClr val="000000"/>
                </a:solidFill>
                <a:latin typeface="Verdana" panose="020B0604030504040204" pitchFamily="34" charset="0"/>
              </a:rPr>
              <a:t>., 13 janv. 2009, n° 08-84.088 : </a:t>
            </a:r>
            <a:r>
              <a:rPr lang="fr-FR" i="1" dirty="0" err="1">
                <a:solidFill>
                  <a:srgbClr val="8F2B8C"/>
                </a:solidFill>
                <a:latin typeface="Verdana" panose="020B0604030504040204" pitchFamily="34" charset="0"/>
                <a:hlinkClick r:id="rId8"/>
              </a:rPr>
              <a:t>JurisData</a:t>
            </a:r>
            <a:r>
              <a:rPr lang="fr-FR" i="1" dirty="0">
                <a:solidFill>
                  <a:srgbClr val="8F2B8C"/>
                </a:solidFill>
                <a:latin typeface="Verdana" panose="020B0604030504040204" pitchFamily="34" charset="0"/>
                <a:hlinkClick r:id="rId8"/>
              </a:rPr>
              <a:t> n° 2009-046824</a:t>
            </a:r>
            <a:r>
              <a:rPr lang="fr-FR" i="1" dirty="0">
                <a:solidFill>
                  <a:srgbClr val="000000"/>
                </a:solidFill>
                <a:latin typeface="Verdana" panose="020B0604030504040204" pitchFamily="34" charset="0"/>
              </a:rPr>
              <a:t> ; </a:t>
            </a:r>
            <a:r>
              <a:rPr lang="fr-FR" i="1" dirty="0" err="1">
                <a:solidFill>
                  <a:srgbClr val="8F2B8C"/>
                </a:solidFill>
                <a:latin typeface="Verdana" panose="020B0604030504040204" pitchFamily="34" charset="0"/>
                <a:hlinkClick r:id="rId9"/>
              </a:rPr>
              <a:t>Comm</a:t>
            </a:r>
            <a:r>
              <a:rPr lang="fr-FR" i="1" dirty="0">
                <a:solidFill>
                  <a:srgbClr val="8F2B8C"/>
                </a:solidFill>
                <a:latin typeface="Verdana" panose="020B0604030504040204" pitchFamily="34" charset="0"/>
                <a:hlinkClick r:id="rId9"/>
              </a:rPr>
              <a:t>. com. </a:t>
            </a:r>
            <a:r>
              <a:rPr lang="fr-FR" i="1" dirty="0" err="1">
                <a:solidFill>
                  <a:srgbClr val="8F2B8C"/>
                </a:solidFill>
                <a:latin typeface="Verdana" panose="020B0604030504040204" pitchFamily="34" charset="0"/>
                <a:hlinkClick r:id="rId9"/>
              </a:rPr>
              <a:t>électr</a:t>
            </a:r>
            <a:r>
              <a:rPr lang="fr-FR" i="1" dirty="0">
                <a:solidFill>
                  <a:srgbClr val="8F2B8C"/>
                </a:solidFill>
                <a:latin typeface="Verdana" panose="020B0604030504040204" pitchFamily="34" charset="0"/>
                <a:hlinkClick r:id="rId9"/>
              </a:rPr>
              <a:t>. 2009, </a:t>
            </a:r>
            <a:r>
              <a:rPr lang="fr-FR" i="1" dirty="0" err="1">
                <a:solidFill>
                  <a:srgbClr val="8F2B8C"/>
                </a:solidFill>
                <a:latin typeface="Verdana" panose="020B0604030504040204" pitchFamily="34" charset="0"/>
                <a:hlinkClick r:id="rId9"/>
              </a:rPr>
              <a:t>comm</a:t>
            </a:r>
            <a:r>
              <a:rPr lang="fr-FR" i="1" dirty="0">
                <a:solidFill>
                  <a:srgbClr val="8F2B8C"/>
                </a:solidFill>
                <a:latin typeface="Verdana" panose="020B0604030504040204" pitchFamily="34" charset="0"/>
                <a:hlinkClick r:id="rId9"/>
              </a:rPr>
              <a:t>. 31</a:t>
            </a:r>
            <a:r>
              <a:rPr lang="fr-FR" i="1" dirty="0">
                <a:solidFill>
                  <a:srgbClr val="000000"/>
                </a:solidFill>
                <a:latin typeface="Verdana" panose="020B0604030504040204" pitchFamily="34" charset="0"/>
              </a:rPr>
              <a:t>, Ch. Caron ; Bull. </a:t>
            </a:r>
            <a:r>
              <a:rPr lang="fr-FR" i="1" dirty="0" err="1">
                <a:solidFill>
                  <a:srgbClr val="000000"/>
                </a:solidFill>
                <a:latin typeface="Verdana" panose="020B0604030504040204" pitchFamily="34" charset="0"/>
              </a:rPr>
              <a:t>crim</a:t>
            </a:r>
            <a:r>
              <a:rPr lang="fr-FR" i="1" dirty="0">
                <a:solidFill>
                  <a:srgbClr val="000000"/>
                </a:solidFill>
                <a:latin typeface="Verdana" panose="020B0604030504040204" pitchFamily="34" charset="0"/>
              </a:rPr>
              <a:t>. 2009, n° 13</a:t>
            </a:r>
            <a:r>
              <a:rPr lang="fr-FR" dirty="0">
                <a:solidFill>
                  <a:srgbClr val="000000"/>
                </a:solidFill>
                <a:latin typeface="Verdana" panose="020B0604030504040204" pitchFamily="34" charset="0"/>
              </a:rPr>
              <a:t>). Pourtant, une décision récente fondée sur le droit d'accès prévu par la loi « Informatique et Libertés » avait condamné une banque à communiquer à une cliente les logs de connexion liés à son compte, logs qui, selon le tribunal, incluaient les adresses IP (</a:t>
            </a:r>
            <a:r>
              <a:rPr lang="fr-FR" i="1" dirty="0" err="1">
                <a:solidFill>
                  <a:srgbClr val="000000"/>
                </a:solidFill>
                <a:latin typeface="Verdana" panose="020B0604030504040204" pitchFamily="34" charset="0"/>
              </a:rPr>
              <a:t>TGI</a:t>
            </a:r>
            <a:r>
              <a:rPr lang="fr-FR" i="1" dirty="0">
                <a:solidFill>
                  <a:srgbClr val="000000"/>
                </a:solidFill>
                <a:latin typeface="Verdana" panose="020B0604030504040204" pitchFamily="34" charset="0"/>
              </a:rPr>
              <a:t> Paris, réf., 7 juill. 2014 : </a:t>
            </a:r>
            <a:r>
              <a:rPr lang="fr-FR" i="1" dirty="0" err="1">
                <a:solidFill>
                  <a:srgbClr val="8F2B8C"/>
                </a:solidFill>
                <a:latin typeface="Verdana" panose="020B0604030504040204" pitchFamily="34" charset="0"/>
                <a:hlinkClick r:id="rId10"/>
              </a:rPr>
              <a:t>Comm</a:t>
            </a:r>
            <a:r>
              <a:rPr lang="fr-FR" i="1" dirty="0">
                <a:solidFill>
                  <a:srgbClr val="8F2B8C"/>
                </a:solidFill>
                <a:latin typeface="Verdana" panose="020B0604030504040204" pitchFamily="34" charset="0"/>
                <a:hlinkClick r:id="rId10"/>
              </a:rPr>
              <a:t>. com. </a:t>
            </a:r>
            <a:r>
              <a:rPr lang="fr-FR" i="1" dirty="0" err="1">
                <a:solidFill>
                  <a:srgbClr val="8F2B8C"/>
                </a:solidFill>
                <a:latin typeface="Verdana" panose="020B0604030504040204" pitchFamily="34" charset="0"/>
                <a:hlinkClick r:id="rId10"/>
              </a:rPr>
              <a:t>électr</a:t>
            </a:r>
            <a:r>
              <a:rPr lang="fr-FR" i="1" dirty="0">
                <a:solidFill>
                  <a:srgbClr val="8F2B8C"/>
                </a:solidFill>
                <a:latin typeface="Verdana" panose="020B0604030504040204" pitchFamily="34" charset="0"/>
                <a:hlinkClick r:id="rId10"/>
              </a:rPr>
              <a:t>. 2014, </a:t>
            </a:r>
            <a:r>
              <a:rPr lang="fr-FR" i="1" dirty="0" err="1">
                <a:solidFill>
                  <a:srgbClr val="8F2B8C"/>
                </a:solidFill>
                <a:latin typeface="Verdana" panose="020B0604030504040204" pitchFamily="34" charset="0"/>
                <a:hlinkClick r:id="rId10"/>
              </a:rPr>
              <a:t>comm</a:t>
            </a:r>
            <a:r>
              <a:rPr lang="fr-FR" i="1" dirty="0">
                <a:solidFill>
                  <a:srgbClr val="8F2B8C"/>
                </a:solidFill>
                <a:latin typeface="Verdana" panose="020B0604030504040204" pitchFamily="34" charset="0"/>
                <a:hlinkClick r:id="rId10"/>
              </a:rPr>
              <a:t>. 81</a:t>
            </a:r>
            <a:r>
              <a:rPr lang="fr-FR" i="1" dirty="0">
                <a:solidFill>
                  <a:srgbClr val="000000"/>
                </a:solidFill>
                <a:latin typeface="Verdana" panose="020B0604030504040204" pitchFamily="34" charset="0"/>
              </a:rPr>
              <a:t>, Éric A. </a:t>
            </a:r>
            <a:r>
              <a:rPr lang="fr-FR" i="1" dirty="0" err="1">
                <a:solidFill>
                  <a:srgbClr val="000000"/>
                </a:solidFill>
                <a:latin typeface="Verdana" panose="020B0604030504040204" pitchFamily="34" charset="0"/>
              </a:rPr>
              <a:t>Caprioli</a:t>
            </a:r>
            <a:r>
              <a:rPr lang="fr-FR" dirty="0">
                <a:solidFill>
                  <a:srgbClr val="000000"/>
                </a:solidFill>
                <a:latin typeface="Verdana" panose="020B0604030504040204" pitchFamily="34" charset="0"/>
              </a:rPr>
              <a:t>). La Commission nationale de l'informatique et des libertés (CNIL) a également eu l'occasion de se prononcer en faveur de la reconnaissance de l'adresse IP comme étant une donnée à caractère personnel. Cette dernière a considéré que « la conservation de cette adresse IP permet d'identifier tout ordinateur connecté au réseau (et donc la personne physique titulaire de la ligne) et ses heures de connexions » (</a:t>
            </a:r>
            <a:r>
              <a:rPr lang="fr-FR" i="1" dirty="0">
                <a:solidFill>
                  <a:srgbClr val="000000"/>
                </a:solidFill>
                <a:latin typeface="Verdana" panose="020B0604030504040204" pitchFamily="34" charset="0"/>
              </a:rPr>
              <a:t>CNIL, </a:t>
            </a:r>
            <a:r>
              <a:rPr lang="fr-FR" i="1" dirty="0" err="1">
                <a:solidFill>
                  <a:srgbClr val="000000"/>
                </a:solidFill>
                <a:latin typeface="Verdana" panose="020B0604030504040204" pitchFamily="34" charset="0"/>
              </a:rPr>
              <a:t>Délib</a:t>
            </a:r>
            <a:r>
              <a:rPr lang="fr-FR" i="1" dirty="0">
                <a:solidFill>
                  <a:srgbClr val="000000"/>
                </a:solidFill>
                <a:latin typeface="Verdana" panose="020B0604030504040204" pitchFamily="34" charset="0"/>
              </a:rPr>
              <a:t>. n° 01-018, 3 mai 2001, portant avis sur le projet de loi sur la société de l'information</a:t>
            </a:r>
            <a:r>
              <a:rPr lang="fr-FR" dirty="0">
                <a:solidFill>
                  <a:srgbClr val="000000"/>
                </a:solidFill>
                <a:latin typeface="Verdana" panose="020B0604030504040204" pitchFamily="34" charset="0"/>
              </a:rPr>
              <a:t>). Par la suite, le groupe de travail des autorités européennes de la protection des données à caractère personnel (aussi appelé « Groupe de l'Article 29 » ou « G29 ») a considéré que, sauf cas particuliers (cybercafés notamment), les adresses IP dynamiques sont des données concernant une personne identifiable, le fournisseur de services pouvant toujours faire le lien entre l'identité des abonnés et les adresses IP et le responsable de traitement disposant de moyens raisonnables pour identifier les personnes utilisant l'ordinateur (</a:t>
            </a:r>
            <a:r>
              <a:rPr lang="fr-FR" i="1" dirty="0">
                <a:solidFill>
                  <a:srgbClr val="000000"/>
                </a:solidFill>
                <a:latin typeface="Verdana" panose="020B0604030504040204" pitchFamily="34" charset="0"/>
              </a:rPr>
              <a:t>G29, Avis n° 4/2007, sur le concept de données à caractère personnel, 20 juin 2007 : 01248/07/FR, WP 136</a:t>
            </a:r>
            <a:r>
              <a:rPr lang="fr-FR" dirty="0">
                <a:solidFill>
                  <a:srgbClr val="000000"/>
                </a:solidFill>
                <a:latin typeface="Verdana" panose="020B0604030504040204" pitchFamily="34" charset="0"/>
              </a:rPr>
              <a:t>).</a:t>
            </a:r>
          </a:p>
          <a:p>
            <a:pPr>
              <a:defRPr/>
            </a:pPr>
            <a:r>
              <a:rPr lang="fr-FR" dirty="0">
                <a:solidFill>
                  <a:srgbClr val="000000"/>
                </a:solidFill>
                <a:latin typeface="Verdana" panose="020B0604030504040204" pitchFamily="34" charset="0"/>
              </a:rPr>
              <a:t>3. En outre, l'arrêt retient que la loi vise « les personnes physiques, identifiées directement ou indirectement</a:t>
            </a:r>
            <a:r>
              <a:rPr lang="fr-FR" b="1" dirty="0">
                <a:solidFill>
                  <a:srgbClr val="000000"/>
                </a:solidFill>
                <a:latin typeface="Verdana" panose="020B0604030504040204" pitchFamily="34" charset="0"/>
              </a:rPr>
              <a:t>. Les adresses IP peuvent être attribuées à des personnes morales et la conservation de ces données ne relève alors en tout état de cause pas de ces dispositions légales</a:t>
            </a:r>
            <a:r>
              <a:rPr lang="fr-FR" dirty="0">
                <a:solidFill>
                  <a:srgbClr val="000000"/>
                </a:solidFill>
                <a:latin typeface="Verdana" panose="020B0604030504040204" pitchFamily="34" charset="0"/>
              </a:rPr>
              <a:t> ». Cette affirmation interpelle dans la mesure où si une adresse IP peut être « </a:t>
            </a:r>
            <a:r>
              <a:rPr lang="fr-FR" b="1" dirty="0">
                <a:solidFill>
                  <a:srgbClr val="000000"/>
                </a:solidFill>
                <a:latin typeface="Verdana" panose="020B0604030504040204" pitchFamily="34" charset="0"/>
              </a:rPr>
              <a:t>attribuée à</a:t>
            </a:r>
            <a:r>
              <a:rPr lang="fr-FR" dirty="0">
                <a:solidFill>
                  <a:srgbClr val="000000"/>
                </a:solidFill>
                <a:latin typeface="Verdana" panose="020B0604030504040204" pitchFamily="34" charset="0"/>
              </a:rPr>
              <a:t> » une personne morale, elle peut donc très bien être attribuée à une personne physique. Actuellement l'entreprise est un des cas où en général l'adresse IP n'identifie pas une personne physique puisque l'adresse IP n'est pas dynamique mais fixe. Elle est alors rattachée à la personne morale, les utilisateurs du réseau se partageant la connexion à partir de cette adresse. Effectivement, dans ce cas, la loi « Informatique et Libertés » ne sera pas applicable dans la mesure où elle ne vise que les personnes physiques. Toutefois qu'en est-il dans le cas d'une microentreprise (entrepreneur individuel par exemple) ? Ou dans l'hypothèse d'un particulier ayant configuré son ordinateur avec une adresse IP fixe ? Il n'est pas certain que la solution soit la même dans ces situations. En tout état de cause, l'entreprise doit prévoir les moyens permettant l'identification des personnes utilisant la connexion internet de l'entreprise à des fins illicites ou non autorisées de sorte qu'elle soit en position d'agir en cas de mise en cause de sa responsabilité.</a:t>
            </a:r>
          </a:p>
          <a:p>
            <a:pPr>
              <a:defRPr/>
            </a:pPr>
            <a:r>
              <a:rPr lang="fr-FR" dirty="0">
                <a:solidFill>
                  <a:srgbClr val="000000"/>
                </a:solidFill>
                <a:latin typeface="Verdana" panose="020B0604030504040204" pitchFamily="34" charset="0"/>
              </a:rPr>
              <a:t>4. Le principe général affirmé dans cette décision, y compris à l'égard des personnes physiques, pourrait être remis en cause par l'adoption de la proposition de Règlement européen relatif à la protection des données à caractère personnel (</a:t>
            </a:r>
            <a:r>
              <a:rPr lang="fr-FR" i="1" dirty="0">
                <a:solidFill>
                  <a:srgbClr val="000000"/>
                </a:solidFill>
                <a:latin typeface="Verdana" panose="020B0604030504040204" pitchFamily="34" charset="0"/>
              </a:rPr>
              <a:t>PE et Cons. UE, </a:t>
            </a:r>
            <a:r>
              <a:rPr lang="fr-FR" i="1" dirty="0" err="1">
                <a:solidFill>
                  <a:srgbClr val="000000"/>
                </a:solidFill>
                <a:latin typeface="Verdana" panose="020B0604030504040204" pitchFamily="34" charset="0"/>
              </a:rPr>
              <a:t>Prop</a:t>
            </a:r>
            <a:r>
              <a:rPr lang="fr-FR" i="1" dirty="0">
                <a:solidFill>
                  <a:srgbClr val="000000"/>
                </a:solidFill>
                <a:latin typeface="Verdana" panose="020B0604030504040204" pitchFamily="34" charset="0"/>
              </a:rPr>
              <a:t>. de </a:t>
            </a:r>
            <a:r>
              <a:rPr lang="fr-FR" i="1" dirty="0" err="1">
                <a:solidFill>
                  <a:srgbClr val="000000"/>
                </a:solidFill>
                <a:latin typeface="Verdana" panose="020B0604030504040204" pitchFamily="34" charset="0"/>
              </a:rPr>
              <a:t>règl</a:t>
            </a:r>
            <a:r>
              <a:rPr lang="fr-FR" i="1" dirty="0">
                <a:solidFill>
                  <a:srgbClr val="000000"/>
                </a:solidFill>
                <a:latin typeface="Verdana" panose="020B0604030504040204" pitchFamily="34" charset="0"/>
              </a:rPr>
              <a:t>., 25 janv. 2012 : COM(2012)11 final.</a:t>
            </a:r>
            <a:r>
              <a:rPr lang="fr-FR" dirty="0">
                <a:solidFill>
                  <a:srgbClr val="000000"/>
                </a:solidFill>
                <a:latin typeface="Verdana" panose="020B0604030504040204" pitchFamily="34" charset="0"/>
              </a:rPr>
              <a:t> – </a:t>
            </a:r>
            <a:r>
              <a:rPr lang="fr-FR" i="1" dirty="0">
                <a:solidFill>
                  <a:srgbClr val="000000"/>
                </a:solidFill>
                <a:latin typeface="Verdana" panose="020B0604030504040204" pitchFamily="34" charset="0"/>
              </a:rPr>
              <a:t>Éric A. </a:t>
            </a:r>
            <a:r>
              <a:rPr lang="fr-FR" i="1" dirty="0" err="1">
                <a:solidFill>
                  <a:srgbClr val="000000"/>
                </a:solidFill>
                <a:latin typeface="Verdana" panose="020B0604030504040204" pitchFamily="34" charset="0"/>
              </a:rPr>
              <a:t>Caprioli</a:t>
            </a:r>
            <a:r>
              <a:rPr lang="fr-FR" i="1" dirty="0">
                <a:solidFill>
                  <a:srgbClr val="000000"/>
                </a:solidFill>
                <a:latin typeface="Verdana" panose="020B0604030504040204" pitchFamily="34" charset="0"/>
              </a:rPr>
              <a:t> et I. </a:t>
            </a:r>
            <a:r>
              <a:rPr lang="fr-FR" i="1" dirty="0" err="1">
                <a:solidFill>
                  <a:srgbClr val="000000"/>
                </a:solidFill>
                <a:latin typeface="Verdana" panose="020B0604030504040204" pitchFamily="34" charset="0"/>
              </a:rPr>
              <a:t>Cantero</a:t>
            </a:r>
            <a:r>
              <a:rPr lang="fr-FR" i="1" dirty="0">
                <a:solidFill>
                  <a:srgbClr val="000000"/>
                </a:solidFill>
                <a:latin typeface="Verdana" panose="020B0604030504040204" pitchFamily="34" charset="0"/>
              </a:rPr>
              <a:t>, Les données à caractère personnel au </a:t>
            </a:r>
            <a:r>
              <a:rPr lang="fr-FR" i="1" dirty="0" err="1">
                <a:solidFill>
                  <a:srgbClr val="000000"/>
                </a:solidFill>
                <a:latin typeface="Verdana" panose="020B0604030504040204" pitchFamily="34" charset="0"/>
              </a:rPr>
              <a:t>coeur</a:t>
            </a:r>
            <a:r>
              <a:rPr lang="fr-FR" i="1" dirty="0">
                <a:solidFill>
                  <a:srgbClr val="000000"/>
                </a:solidFill>
                <a:latin typeface="Verdana" panose="020B0604030504040204" pitchFamily="34" charset="0"/>
              </a:rPr>
              <a:t> de la sécurité et des libertés numériques : </a:t>
            </a:r>
            <a:r>
              <a:rPr lang="fr-FR" i="1" dirty="0" err="1">
                <a:solidFill>
                  <a:srgbClr val="000000"/>
                </a:solidFill>
                <a:latin typeface="Verdana" panose="020B0604030504040204" pitchFamily="34" charset="0"/>
              </a:rPr>
              <a:t>Mag</a:t>
            </a:r>
            <a:r>
              <a:rPr lang="fr-FR" i="1" dirty="0">
                <a:solidFill>
                  <a:srgbClr val="000000"/>
                </a:solidFill>
                <a:latin typeface="Verdana" panose="020B0604030504040204" pitchFamily="34" charset="0"/>
              </a:rPr>
              <a:t> </a:t>
            </a:r>
            <a:r>
              <a:rPr lang="fr-FR" i="1" dirty="0" err="1">
                <a:solidFill>
                  <a:srgbClr val="000000"/>
                </a:solidFill>
                <a:latin typeface="Verdana" panose="020B0604030504040204" pitchFamily="34" charset="0"/>
              </a:rPr>
              <a:t>Securs</a:t>
            </a:r>
            <a:r>
              <a:rPr lang="fr-FR" i="1" dirty="0">
                <a:solidFill>
                  <a:srgbClr val="000000"/>
                </a:solidFill>
                <a:latin typeface="Verdana" panose="020B0604030504040204" pitchFamily="34" charset="0"/>
              </a:rPr>
              <a:t> 2012, n° 36, p. 29 à 31.</a:t>
            </a:r>
            <a:r>
              <a:rPr lang="fr-FR" dirty="0">
                <a:solidFill>
                  <a:srgbClr val="000000"/>
                </a:solidFill>
                <a:latin typeface="Verdana" panose="020B0604030504040204" pitchFamily="34" charset="0"/>
              </a:rPr>
              <a:t> – </a:t>
            </a:r>
            <a:r>
              <a:rPr lang="fr-FR" i="1" dirty="0">
                <a:solidFill>
                  <a:srgbClr val="000000"/>
                </a:solidFill>
                <a:latin typeface="Verdana" panose="020B0604030504040204" pitchFamily="34" charset="0"/>
              </a:rPr>
              <a:t>F. </a:t>
            </a:r>
            <a:r>
              <a:rPr lang="fr-FR" i="1" dirty="0" err="1">
                <a:solidFill>
                  <a:srgbClr val="000000"/>
                </a:solidFill>
                <a:latin typeface="Verdana" panose="020B0604030504040204" pitchFamily="34" charset="0"/>
              </a:rPr>
              <a:t>Naftalski</a:t>
            </a:r>
            <a:r>
              <a:rPr lang="fr-FR" i="1" dirty="0">
                <a:solidFill>
                  <a:srgbClr val="000000"/>
                </a:solidFill>
                <a:latin typeface="Verdana" panose="020B0604030504040204" pitchFamily="34" charset="0"/>
              </a:rPr>
              <a:t> et G. </a:t>
            </a:r>
            <a:r>
              <a:rPr lang="fr-FR" i="1" dirty="0" err="1">
                <a:solidFill>
                  <a:srgbClr val="000000"/>
                </a:solidFill>
                <a:latin typeface="Verdana" panose="020B0604030504040204" pitchFamily="34" charset="0"/>
              </a:rPr>
              <a:t>Desgens-Pasanau</a:t>
            </a:r>
            <a:r>
              <a:rPr lang="fr-FR" i="1" dirty="0">
                <a:solidFill>
                  <a:srgbClr val="000000"/>
                </a:solidFill>
                <a:latin typeface="Verdana" panose="020B0604030504040204" pitchFamily="34" charset="0"/>
              </a:rPr>
              <a:t>, À l'aune du nouveau règlement européen en matière de protection des données à caractère personnel, les </a:t>
            </a:r>
            <a:r>
              <a:rPr lang="fr-FR" i="1" dirty="0" err="1">
                <a:solidFill>
                  <a:srgbClr val="000000"/>
                </a:solidFill>
                <a:latin typeface="Verdana" panose="020B0604030504040204" pitchFamily="34" charset="0"/>
              </a:rPr>
              <a:t>BCR</a:t>
            </a:r>
            <a:r>
              <a:rPr lang="fr-FR" i="1" dirty="0">
                <a:solidFill>
                  <a:srgbClr val="000000"/>
                </a:solidFill>
                <a:latin typeface="Verdana" panose="020B0604030504040204" pitchFamily="34" charset="0"/>
              </a:rPr>
              <a:t> se profilent comme le meilleur moyen pour un groupe international d'assurer sa conformité "Informatique et Libertés" : </a:t>
            </a:r>
            <a:r>
              <a:rPr lang="fr-FR" i="1" dirty="0" err="1">
                <a:solidFill>
                  <a:srgbClr val="8F2B8C"/>
                </a:solidFill>
                <a:latin typeface="Verdana" panose="020B0604030504040204" pitchFamily="34" charset="0"/>
                <a:hlinkClick r:id="rId11"/>
              </a:rPr>
              <a:t>Comm</a:t>
            </a:r>
            <a:r>
              <a:rPr lang="fr-FR" i="1" dirty="0">
                <a:solidFill>
                  <a:srgbClr val="8F2B8C"/>
                </a:solidFill>
                <a:latin typeface="Verdana" panose="020B0604030504040204" pitchFamily="34" charset="0"/>
                <a:hlinkClick r:id="rId11"/>
              </a:rPr>
              <a:t>. com. </a:t>
            </a:r>
            <a:r>
              <a:rPr lang="fr-FR" i="1" dirty="0" err="1">
                <a:solidFill>
                  <a:srgbClr val="8F2B8C"/>
                </a:solidFill>
                <a:latin typeface="Verdana" panose="020B0604030504040204" pitchFamily="34" charset="0"/>
                <a:hlinkClick r:id="rId11"/>
              </a:rPr>
              <a:t>électr</a:t>
            </a:r>
            <a:r>
              <a:rPr lang="fr-FR" i="1" dirty="0">
                <a:solidFill>
                  <a:srgbClr val="8F2B8C"/>
                </a:solidFill>
                <a:latin typeface="Verdana" panose="020B0604030504040204" pitchFamily="34" charset="0"/>
                <a:hlinkClick r:id="rId11"/>
              </a:rPr>
              <a:t>. 2012, alerte 20</a:t>
            </a:r>
            <a:r>
              <a:rPr lang="fr-FR" dirty="0">
                <a:solidFill>
                  <a:srgbClr val="000000"/>
                </a:solidFill>
                <a:latin typeface="Verdana" panose="020B0604030504040204" pitchFamily="34" charset="0"/>
              </a:rPr>
              <a:t>) et amenée à remplacer la directive 95/46/CE (</a:t>
            </a:r>
            <a:r>
              <a:rPr lang="fr-FR" i="1" dirty="0">
                <a:solidFill>
                  <a:srgbClr val="000000"/>
                </a:solidFill>
                <a:latin typeface="Verdana" panose="020B0604030504040204" pitchFamily="34" charset="0"/>
              </a:rPr>
              <a:t>PE et Cons. UE, </a:t>
            </a:r>
            <a:r>
              <a:rPr lang="fr-FR" i="1" dirty="0" err="1">
                <a:solidFill>
                  <a:srgbClr val="000000"/>
                </a:solidFill>
                <a:latin typeface="Verdana" panose="020B0604030504040204" pitchFamily="34" charset="0"/>
              </a:rPr>
              <a:t>dir</a:t>
            </a:r>
            <a:r>
              <a:rPr lang="fr-FR" i="1" dirty="0">
                <a:solidFill>
                  <a:srgbClr val="000000"/>
                </a:solidFill>
                <a:latin typeface="Verdana" panose="020B0604030504040204" pitchFamily="34" charset="0"/>
              </a:rPr>
              <a:t>. 95/46/CE, 24 oct. 1995, relative à la protection des personnes physiques à l'égard du traitement des données à caractère personnel et à la libre circulation de ces données : </a:t>
            </a:r>
            <a:r>
              <a:rPr lang="fr-FR" i="1" dirty="0" err="1">
                <a:solidFill>
                  <a:srgbClr val="000000"/>
                </a:solidFill>
                <a:latin typeface="Verdana" panose="020B0604030504040204" pitchFamily="34" charset="0"/>
              </a:rPr>
              <a:t>JOCE</a:t>
            </a:r>
            <a:r>
              <a:rPr lang="fr-FR" i="1" dirty="0">
                <a:solidFill>
                  <a:srgbClr val="000000"/>
                </a:solidFill>
                <a:latin typeface="Verdana" panose="020B0604030504040204" pitchFamily="34" charset="0"/>
              </a:rPr>
              <a:t> n° L 281, 23 nov. 1995, p. 31.</a:t>
            </a:r>
            <a:r>
              <a:rPr lang="fr-FR" dirty="0">
                <a:solidFill>
                  <a:srgbClr val="000000"/>
                </a:solidFill>
                <a:latin typeface="Verdana" panose="020B0604030504040204" pitchFamily="34" charset="0"/>
              </a:rPr>
              <a:t> – </a:t>
            </a:r>
            <a:r>
              <a:rPr lang="fr-FR" i="1" dirty="0">
                <a:solidFill>
                  <a:srgbClr val="000000"/>
                </a:solidFill>
                <a:latin typeface="Verdana" panose="020B0604030504040204" pitchFamily="34" charset="0"/>
              </a:rPr>
              <a:t>G. </a:t>
            </a:r>
            <a:r>
              <a:rPr lang="fr-FR" i="1" dirty="0" err="1">
                <a:solidFill>
                  <a:srgbClr val="000000"/>
                </a:solidFill>
                <a:latin typeface="Verdana" panose="020B0604030504040204" pitchFamily="34" charset="0"/>
              </a:rPr>
              <a:t>Braibant</a:t>
            </a:r>
            <a:r>
              <a:rPr lang="fr-FR" i="1" dirty="0">
                <a:solidFill>
                  <a:srgbClr val="000000"/>
                </a:solidFill>
                <a:latin typeface="Verdana" panose="020B0604030504040204" pitchFamily="34" charset="0"/>
              </a:rPr>
              <a:t>, Données personnelles et société de l'information, Rapp. au Premier ministre : Doc. </a:t>
            </a:r>
            <a:r>
              <a:rPr lang="fr-FR" i="1" dirty="0" err="1">
                <a:solidFill>
                  <a:srgbClr val="000000"/>
                </a:solidFill>
                <a:latin typeface="Verdana" panose="020B0604030504040204" pitchFamily="34" charset="0"/>
              </a:rPr>
              <a:t>fr.</a:t>
            </a:r>
            <a:r>
              <a:rPr lang="fr-FR" i="1" dirty="0">
                <a:solidFill>
                  <a:srgbClr val="000000"/>
                </a:solidFill>
                <a:latin typeface="Verdana" panose="020B0604030504040204" pitchFamily="34" charset="0"/>
              </a:rPr>
              <a:t> 1998</a:t>
            </a:r>
            <a:r>
              <a:rPr lang="fr-FR" dirty="0">
                <a:solidFill>
                  <a:srgbClr val="000000"/>
                </a:solidFill>
                <a:latin typeface="Verdana" panose="020B0604030504040204" pitchFamily="34" charset="0"/>
              </a:rPr>
              <a:t>). Dans sa version actuelle, la proposition de règlement privilégie une réponse au cas par cas en évoquant la notion d' « </a:t>
            </a:r>
            <a:r>
              <a:rPr lang="fr-FR" i="1" dirty="0">
                <a:solidFill>
                  <a:srgbClr val="000000"/>
                </a:solidFill>
                <a:latin typeface="Verdana" panose="020B0604030504040204" pitchFamily="34" charset="0"/>
              </a:rPr>
              <a:t>identifiants en ligne</a:t>
            </a:r>
            <a:r>
              <a:rPr lang="fr-FR" dirty="0">
                <a:solidFill>
                  <a:srgbClr val="000000"/>
                </a:solidFill>
                <a:latin typeface="Verdana" panose="020B0604030504040204" pitchFamily="34" charset="0"/>
              </a:rPr>
              <a:t> ». Ces « </a:t>
            </a:r>
            <a:r>
              <a:rPr lang="fr-FR" i="1" dirty="0">
                <a:solidFill>
                  <a:srgbClr val="000000"/>
                </a:solidFill>
                <a:latin typeface="Verdana" panose="020B0604030504040204" pitchFamily="34" charset="0"/>
              </a:rPr>
              <a:t>identifiants en ligne »</a:t>
            </a:r>
            <a:r>
              <a:rPr lang="fr-FR" dirty="0">
                <a:solidFill>
                  <a:srgbClr val="000000"/>
                </a:solidFill>
                <a:latin typeface="Verdana" panose="020B0604030504040204" pitchFamily="34" charset="0"/>
              </a:rPr>
              <a:t> incluent l'adresse IP et peuvent dans certains cas permettre d'identifier les personnes physiques (</a:t>
            </a:r>
            <a:r>
              <a:rPr lang="fr-FR" i="1" dirty="0">
                <a:solidFill>
                  <a:srgbClr val="000000"/>
                </a:solidFill>
                <a:latin typeface="Verdana" panose="020B0604030504040204" pitchFamily="34" charset="0"/>
              </a:rPr>
              <a:t>PE et Cons. UE, </a:t>
            </a:r>
            <a:r>
              <a:rPr lang="fr-FR" i="1" dirty="0" err="1">
                <a:solidFill>
                  <a:srgbClr val="000000"/>
                </a:solidFill>
                <a:latin typeface="Verdana" panose="020B0604030504040204" pitchFamily="34" charset="0"/>
              </a:rPr>
              <a:t>Prop</a:t>
            </a:r>
            <a:r>
              <a:rPr lang="fr-FR" i="1" dirty="0">
                <a:solidFill>
                  <a:srgbClr val="000000"/>
                </a:solidFill>
                <a:latin typeface="Verdana" panose="020B0604030504040204" pitchFamily="34" charset="0"/>
              </a:rPr>
              <a:t>. de </a:t>
            </a:r>
            <a:r>
              <a:rPr lang="fr-FR" i="1" dirty="0" err="1">
                <a:solidFill>
                  <a:srgbClr val="000000"/>
                </a:solidFill>
                <a:latin typeface="Verdana" panose="020B0604030504040204" pitchFamily="34" charset="0"/>
              </a:rPr>
              <a:t>règl</a:t>
            </a:r>
            <a:r>
              <a:rPr lang="fr-FR" i="1" dirty="0">
                <a:solidFill>
                  <a:srgbClr val="000000"/>
                </a:solidFill>
                <a:latin typeface="Verdana" panose="020B0604030504040204" pitchFamily="34" charset="0"/>
              </a:rPr>
              <a:t>., 25 janv. 2012, </a:t>
            </a:r>
            <a:r>
              <a:rPr lang="fr-FR" i="1" dirty="0" err="1">
                <a:solidFill>
                  <a:srgbClr val="000000"/>
                </a:solidFill>
                <a:latin typeface="Verdana" panose="020B0604030504040204" pitchFamily="34" charset="0"/>
              </a:rPr>
              <a:t>consid</a:t>
            </a:r>
            <a:r>
              <a:rPr lang="fr-FR" i="1" dirty="0">
                <a:solidFill>
                  <a:srgbClr val="000000"/>
                </a:solidFill>
                <a:latin typeface="Verdana" panose="020B0604030504040204" pitchFamily="34" charset="0"/>
              </a:rPr>
              <a:t>. 24</a:t>
            </a:r>
            <a:r>
              <a:rPr lang="fr-FR" dirty="0">
                <a:solidFill>
                  <a:srgbClr val="000000"/>
                </a:solidFill>
                <a:latin typeface="Verdana" panose="020B0604030504040204" pitchFamily="34" charset="0"/>
              </a:rPr>
              <a:t>). Le groupe de l'article 29 a rendu un avis le 5 octobre 2012 proposant d'affirmer clairement que les « identifiants en ligne » sont des données à caractère personnel (</a:t>
            </a:r>
            <a:r>
              <a:rPr lang="fr-FR" i="1" dirty="0">
                <a:solidFill>
                  <a:srgbClr val="000000"/>
                </a:solidFill>
                <a:latin typeface="Verdana" panose="020B0604030504040204" pitchFamily="34" charset="0"/>
              </a:rPr>
              <a:t>Opinion n° 08/2012, </a:t>
            </a:r>
            <a:r>
              <a:rPr lang="fr-FR" i="1" dirty="0" err="1">
                <a:solidFill>
                  <a:srgbClr val="000000"/>
                </a:solidFill>
                <a:latin typeface="Verdana" panose="020B0604030504040204" pitchFamily="34" charset="0"/>
              </a:rPr>
              <a:t>providing</a:t>
            </a:r>
            <a:r>
              <a:rPr lang="fr-FR" i="1" dirty="0">
                <a:solidFill>
                  <a:srgbClr val="000000"/>
                </a:solidFill>
                <a:latin typeface="Verdana" panose="020B0604030504040204" pitchFamily="34" charset="0"/>
              </a:rPr>
              <a:t> </a:t>
            </a:r>
            <a:r>
              <a:rPr lang="fr-FR" i="1" dirty="0" err="1">
                <a:solidFill>
                  <a:srgbClr val="000000"/>
                </a:solidFill>
                <a:latin typeface="Verdana" panose="020B0604030504040204" pitchFamily="34" charset="0"/>
              </a:rPr>
              <a:t>further</a:t>
            </a:r>
            <a:r>
              <a:rPr lang="fr-FR" i="1" dirty="0">
                <a:solidFill>
                  <a:srgbClr val="000000"/>
                </a:solidFill>
                <a:latin typeface="Verdana" panose="020B0604030504040204" pitchFamily="34" charset="0"/>
              </a:rPr>
              <a:t> input on the data protection </a:t>
            </a:r>
            <a:r>
              <a:rPr lang="fr-FR" i="1" dirty="0" err="1">
                <a:solidFill>
                  <a:srgbClr val="000000"/>
                </a:solidFill>
                <a:latin typeface="Verdana" panose="020B0604030504040204" pitchFamily="34" charset="0"/>
              </a:rPr>
              <a:t>reform</a:t>
            </a:r>
            <a:r>
              <a:rPr lang="fr-FR" i="1" dirty="0">
                <a:solidFill>
                  <a:srgbClr val="000000"/>
                </a:solidFill>
                <a:latin typeface="Verdana" panose="020B0604030504040204" pitchFamily="34" charset="0"/>
              </a:rPr>
              <a:t> discussions WP 199</a:t>
            </a:r>
            <a:r>
              <a:rPr lang="fr-FR" dirty="0">
                <a:solidFill>
                  <a:srgbClr val="000000"/>
                </a:solidFill>
                <a:latin typeface="Verdana" panose="020B0604030504040204" pitchFamily="34" charset="0"/>
              </a:rPr>
              <a:t>). Cette position n'a pas été suivie par le Parlement européen lors de l'adoption du texte (</a:t>
            </a:r>
            <a:r>
              <a:rPr lang="fr-FR" i="1" dirty="0">
                <a:solidFill>
                  <a:srgbClr val="000000"/>
                </a:solidFill>
                <a:latin typeface="Verdana" panose="020B0604030504040204" pitchFamily="34" charset="0"/>
              </a:rPr>
              <a:t>PE, </a:t>
            </a:r>
            <a:r>
              <a:rPr lang="fr-FR" i="1" dirty="0" err="1">
                <a:solidFill>
                  <a:srgbClr val="000000"/>
                </a:solidFill>
                <a:latin typeface="Verdana" panose="020B0604030504040204" pitchFamily="34" charset="0"/>
              </a:rPr>
              <a:t>Rés</a:t>
            </a:r>
            <a:r>
              <a:rPr lang="fr-FR" i="1" dirty="0">
                <a:solidFill>
                  <a:srgbClr val="000000"/>
                </a:solidFill>
                <a:latin typeface="Verdana" panose="020B0604030504040204" pitchFamily="34" charset="0"/>
              </a:rPr>
              <a:t>. </a:t>
            </a:r>
            <a:r>
              <a:rPr lang="fr-FR" i="1" dirty="0" err="1">
                <a:solidFill>
                  <a:srgbClr val="000000"/>
                </a:solidFill>
                <a:latin typeface="Verdana" panose="020B0604030504040204" pitchFamily="34" charset="0"/>
              </a:rPr>
              <a:t>légis</a:t>
            </a:r>
            <a:r>
              <a:rPr lang="fr-FR" i="1" dirty="0">
                <a:solidFill>
                  <a:srgbClr val="000000"/>
                </a:solidFill>
                <a:latin typeface="Verdana" panose="020B0604030504040204" pitchFamily="34" charset="0"/>
              </a:rPr>
              <a:t>., 12 mars 2014, sur la proposition de règlement du Parlement européen et du Conseil relatif à la protection des personnes physiques à l'égard du traitement des données à caractère personnel et à la libre circulation de ces données : COM(2012)0011 – C7-0025/2012 – 2012/0011(COD)</a:t>
            </a:r>
            <a:r>
              <a:rPr lang="fr-FR" dirty="0">
                <a:solidFill>
                  <a:srgbClr val="000000"/>
                </a:solidFill>
                <a:latin typeface="Verdana" panose="020B0604030504040204" pitchFamily="34" charset="0"/>
              </a:rPr>
              <a:t>).</a:t>
            </a:r>
          </a:p>
          <a:p>
            <a:pPr>
              <a:defRPr/>
            </a:pPr>
            <a:r>
              <a:rPr lang="fr-FR" dirty="0">
                <a:solidFill>
                  <a:srgbClr val="000000"/>
                </a:solidFill>
                <a:latin typeface="Verdana" panose="020B0604030504040204" pitchFamily="34" charset="0"/>
              </a:rPr>
              <a:t>5. Cela étant, sous réserve de l'évolution de la jurisprudence, </a:t>
            </a:r>
            <a:r>
              <a:rPr lang="fr-FR" b="1" dirty="0">
                <a:solidFill>
                  <a:srgbClr val="000000"/>
                </a:solidFill>
                <a:latin typeface="Verdana" panose="020B0604030504040204" pitchFamily="34" charset="0"/>
              </a:rPr>
              <a:t>l'interprétation de la cour d'appel de Rennes pourrait ouvrir de nouvelles pistes de réflexion quant à la conservation de l'adresse IP (ou d'autres données comme des numéros d'appels téléphoniques entrant dans le cadre de la « fraude au président ») et sa transmission en tant que telle au juge, comme preuve en cas de fraude externe...</a:t>
            </a:r>
            <a:r>
              <a:rPr lang="fr-FR" dirty="0">
                <a:solidFill>
                  <a:srgbClr val="000000"/>
                </a:solidFill>
                <a:latin typeface="Verdana" panose="020B0604030504040204" pitchFamily="34" charset="0"/>
              </a:rPr>
              <a:t> Elle permet notamment d'envisager la conservation de l'adresse IP à des fins de lutte contre des fraudes provenant de tiers à l'entreprise sans qu'il soit nécessaire d'accomplir les formalités CNIL adéquates. En effet, la collecte d'adresses IP, sans lien avec des personnes physiques, qui sont transmises au tribunal (ou dans le cadre d'une plainte auprès du procureur) pour qu'il investigue et procède à des demandes d'identification auprès de FAI, peut être comprise comme n'entrant pas dans le champ d'application de la loi de 1978. Une solution qui pourrait être la bienvenue lorsque l'on constate que la CNIL n'aborde pas ce type de fraude dans le cadre notamment de l'autorisation unique adoptée dans le secteur de l'assurance (</a:t>
            </a:r>
            <a:r>
              <a:rPr lang="fr-FR" i="1" dirty="0">
                <a:solidFill>
                  <a:srgbClr val="000000"/>
                </a:solidFill>
                <a:latin typeface="Verdana" panose="020B0604030504040204" pitchFamily="34" charset="0"/>
              </a:rPr>
              <a:t>Autorisation unique n° AU-039.</a:t>
            </a:r>
            <a:r>
              <a:rPr lang="fr-FR" dirty="0">
                <a:solidFill>
                  <a:srgbClr val="000000"/>
                </a:solidFill>
                <a:latin typeface="Verdana" panose="020B0604030504040204" pitchFamily="34" charset="0"/>
              </a:rPr>
              <a:t> – </a:t>
            </a:r>
            <a:r>
              <a:rPr lang="fr-FR" i="1" dirty="0">
                <a:solidFill>
                  <a:srgbClr val="000000"/>
                </a:solidFill>
                <a:latin typeface="Verdana" panose="020B0604030504040204" pitchFamily="34" charset="0"/>
              </a:rPr>
              <a:t>CNIL, </a:t>
            </a:r>
            <a:r>
              <a:rPr lang="fr-FR" i="1" dirty="0" err="1">
                <a:solidFill>
                  <a:srgbClr val="000000"/>
                </a:solidFill>
                <a:latin typeface="Verdana" panose="020B0604030504040204" pitchFamily="34" charset="0"/>
              </a:rPr>
              <a:t>Délib</a:t>
            </a:r>
            <a:r>
              <a:rPr lang="fr-FR" i="1" dirty="0">
                <a:solidFill>
                  <a:srgbClr val="000000"/>
                </a:solidFill>
                <a:latin typeface="Verdana" panose="020B0604030504040204" pitchFamily="34" charset="0"/>
              </a:rPr>
              <a:t>. n° 2014-312, 17 juill. 2014, portant autorisation unique de traitements de données à caractère personnel ayant pour finalité la lutte contre la fraude à l'assurance mis en </a:t>
            </a:r>
            <a:r>
              <a:rPr lang="fr-FR" i="1" dirty="0" err="1">
                <a:solidFill>
                  <a:srgbClr val="000000"/>
                </a:solidFill>
                <a:latin typeface="Verdana" panose="020B0604030504040204" pitchFamily="34" charset="0"/>
              </a:rPr>
              <a:t>oeuvre</a:t>
            </a:r>
            <a:r>
              <a:rPr lang="fr-FR" i="1" dirty="0">
                <a:solidFill>
                  <a:srgbClr val="000000"/>
                </a:solidFill>
                <a:latin typeface="Verdana" panose="020B0604030504040204" pitchFamily="34" charset="0"/>
              </a:rPr>
              <a:t> par les organismes d'assurance, de capitalisation, de réassurance, d'assistance et par les intermédiaires d'assurance : </a:t>
            </a:r>
            <a:r>
              <a:rPr lang="fr-FR" i="1" dirty="0">
                <a:solidFill>
                  <a:srgbClr val="8F2B8C"/>
                </a:solidFill>
                <a:latin typeface="Verdana" panose="020B0604030504040204" pitchFamily="34" charset="0"/>
                <a:hlinkClick r:id="rId12"/>
              </a:rPr>
              <a:t>Journal Officiel 31 Juillet 2014</a:t>
            </a:r>
            <a:r>
              <a:rPr lang="fr-FR" dirty="0">
                <a:solidFill>
                  <a:srgbClr val="000000"/>
                </a:solidFill>
                <a:latin typeface="Verdana" panose="020B0604030504040204" pitchFamily="34" charset="0"/>
              </a:rPr>
              <a:t>). En effet, cette autorisation vise uniquement les traitements de données permettant « de prévenir, de détecter ou de gérer les opérations, actes, ou omissions présentant un risque de fraude et émanant » de personnes liées à l'entreprise (dans le cadre des sinistres), soit :</a:t>
            </a:r>
          </a:p>
          <a:p>
            <a:pPr>
              <a:defRPr/>
            </a:pPr>
            <a:r>
              <a:rPr lang="fr-FR" dirty="0">
                <a:solidFill>
                  <a:srgbClr val="000000"/>
                </a:solidFill>
                <a:latin typeface="Verdana" panose="020B0604030504040204" pitchFamily="34" charset="0"/>
              </a:rPr>
              <a:t>« pour la fraude externe : des personnes parties, intéressées ou intervenant au contrat ;</a:t>
            </a:r>
          </a:p>
          <a:p>
            <a:pPr>
              <a:defRPr/>
            </a:pPr>
            <a:r>
              <a:rPr lang="fr-FR" dirty="0">
                <a:solidFill>
                  <a:srgbClr val="000000"/>
                </a:solidFill>
                <a:latin typeface="Verdana" panose="020B0604030504040204" pitchFamily="34" charset="0"/>
              </a:rPr>
              <a:t>pour la fraude interne : des personnels salariés, des prestataires, des agents généraux, des mandataires, des intermédiaires, des administrateurs, mandataires sociaux, ou des élus des organismes ».</a:t>
            </a:r>
          </a:p>
          <a:p>
            <a:pPr>
              <a:defRPr/>
            </a:pPr>
            <a:r>
              <a:rPr lang="fr-FR" dirty="0">
                <a:solidFill>
                  <a:srgbClr val="000000"/>
                </a:solidFill>
                <a:latin typeface="Verdana" panose="020B0604030504040204" pitchFamily="34" charset="0"/>
              </a:rPr>
              <a:t>La solution de la cour de Rennes qui doit être approuvée, reste cependant à manier avec prudence, car cela permettrait aux entreprises de lutter plus efficacement contre la fraude, sans passer par une demande d'autorisation à la CNIL étant donné que cela « ne constitue pas un traitement de données à caractère personnel ».</a:t>
            </a:r>
          </a:p>
          <a:p>
            <a:pPr>
              <a:defRPr/>
            </a:pPr>
            <a:br>
              <a:rPr lang="fr-FR" dirty="0">
                <a:solidFill>
                  <a:srgbClr val="000000"/>
                </a:solidFill>
                <a:latin typeface="Verdana" panose="020B0604030504040204" pitchFamily="34" charset="0"/>
              </a:rPr>
            </a:br>
            <a:r>
              <a:rPr lang="fr-FR" b="1" dirty="0">
                <a:solidFill>
                  <a:srgbClr val="000000"/>
                </a:solidFill>
                <a:latin typeface="Verdana" panose="020B0604030504040204" pitchFamily="34" charset="0"/>
              </a:rPr>
              <a:t>Internet. - Adresse IP. - Données à caractère personnel (non)</a:t>
            </a:r>
            <a:endParaRPr lang="fr-FR" dirty="0">
              <a:solidFill>
                <a:srgbClr val="000000"/>
              </a:solidFill>
              <a:latin typeface="Verdana" panose="020B0604030504040204" pitchFamily="34" charset="0"/>
            </a:endParaRPr>
          </a:p>
          <a:p>
            <a:pPr>
              <a:defRPr/>
            </a:pPr>
            <a:r>
              <a:rPr lang="fr-FR" b="1" dirty="0">
                <a:solidFill>
                  <a:srgbClr val="000000"/>
                </a:solidFill>
                <a:latin typeface="Verdana" panose="020B0604030504040204" pitchFamily="34" charset="0"/>
              </a:rPr>
              <a:t>Encyclopédies : </a:t>
            </a:r>
            <a:r>
              <a:rPr lang="fr-FR" dirty="0">
                <a:solidFill>
                  <a:srgbClr val="000000"/>
                </a:solidFill>
                <a:latin typeface="Verdana" panose="020B0604030504040204" pitchFamily="34" charset="0"/>
              </a:rPr>
              <a:t>Communication, Fasc. 4710, R. </a:t>
            </a:r>
            <a:r>
              <a:rPr lang="fr-FR" dirty="0" err="1">
                <a:solidFill>
                  <a:srgbClr val="000000"/>
                </a:solidFill>
                <a:latin typeface="Verdana" panose="020B0604030504040204" pitchFamily="34" charset="0"/>
              </a:rPr>
              <a:t>Perray</a:t>
            </a:r>
            <a:endParaRPr lang="fr-FR" dirty="0">
              <a:solidFill>
                <a:srgbClr val="000000"/>
              </a:solidFill>
              <a:latin typeface="Verdana" panose="020B0604030504040204" pitchFamily="34" charset="0"/>
            </a:endParaRPr>
          </a:p>
          <a:p>
            <a:pPr>
              <a:defRPr/>
            </a:pPr>
            <a:br>
              <a:rPr lang="fr-FR" dirty="0"/>
            </a:br>
            <a:endParaRPr lang="fr-FR" dirty="0"/>
          </a:p>
        </p:txBody>
      </p:sp>
      <p:sp>
        <p:nvSpPr>
          <p:cNvPr id="1331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fld id="{57F33D7E-6652-4AA8-B791-E90B75370C9E}" type="slidenum">
              <a:rPr lang="en-GB" altLang="fr-FR" sz="1200" smtClean="0"/>
              <a:pPr/>
              <a:t>8</a:t>
            </a:fld>
            <a:endParaRPr lang="en-GB" altLang="fr-FR" sz="1200"/>
          </a:p>
        </p:txBody>
      </p:sp>
    </p:spTree>
    <p:extLst>
      <p:ext uri="{BB962C8B-B14F-4D97-AF65-F5344CB8AC3E}">
        <p14:creationId xmlns:p14="http://schemas.microsoft.com/office/powerpoint/2010/main" val="3046881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BC6172EF-98F0-4394-A364-661EE87C8E38}" type="slidenum">
              <a:rPr lang="en-GB" smtClean="0"/>
              <a:pPr>
                <a:defRPr/>
              </a:pPr>
              <a:t>12</a:t>
            </a:fld>
            <a:endParaRPr lang="en-GB"/>
          </a:p>
        </p:txBody>
      </p:sp>
    </p:spTree>
    <p:extLst>
      <p:ext uri="{BB962C8B-B14F-4D97-AF65-F5344CB8AC3E}">
        <p14:creationId xmlns:p14="http://schemas.microsoft.com/office/powerpoint/2010/main" val="2382223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e l'image des diapositives 1"/>
          <p:cNvSpPr>
            <a:spLocks noGrp="1" noRot="1" noChangeAspect="1" noTextEdit="1"/>
          </p:cNvSpPr>
          <p:nvPr>
            <p:ph type="sldImg"/>
          </p:nvPr>
        </p:nvSpPr>
        <p:spPr>
          <a:ln/>
        </p:spPr>
      </p:sp>
      <p:sp>
        <p:nvSpPr>
          <p:cNvPr id="5529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b="1">
                <a:solidFill>
                  <a:srgbClr val="CA0000"/>
                </a:solidFill>
                <a:latin typeface="Helvetica" panose="020B0604020202020204" pitchFamily="34" charset="0"/>
              </a:rPr>
              <a:t>Créer un Paper.li d’une CCI sans autorisation est une faute</a:t>
            </a:r>
          </a:p>
          <a:p>
            <a:r>
              <a:rPr lang="fr-FR" altLang="fr-FR">
                <a:solidFill>
                  <a:srgbClr val="000000"/>
                </a:solidFill>
                <a:latin typeface="Arial" panose="020B0604020202020204" pitchFamily="34" charset="0"/>
              </a:rPr>
              <a:t> </a:t>
            </a:r>
            <a:r>
              <a:rPr lang="fr-FR" altLang="fr-FR">
                <a:solidFill>
                  <a:srgbClr val="333333"/>
                </a:solidFill>
                <a:latin typeface="museo-slab"/>
              </a:rPr>
              <a:t>Si créer un Paper.li, journal émanant des comptes Twitter que l’on suit, sans l’autorisation de la hiérarchie d’une chambre de commerce et d’industrie est une faute, la révocation du webmaster qui en est à l’origine est une mesure disproportionnée par rapport à la gravité de la faute commise. La cour administrative d’appel de Marseille a, dans un </a:t>
            </a:r>
            <a:r>
              <a:rPr lang="fr-FR" altLang="fr-FR">
                <a:solidFill>
                  <a:srgbClr val="333333"/>
                </a:solidFill>
                <a:latin typeface="museo-slab"/>
                <a:hlinkClick r:id="rId3"/>
              </a:rPr>
              <a:t>arrêt</a:t>
            </a:r>
            <a:r>
              <a:rPr lang="fr-FR" altLang="fr-FR">
                <a:solidFill>
                  <a:srgbClr val="333333"/>
                </a:solidFill>
                <a:latin typeface="museo-slab"/>
              </a:rPr>
              <a:t> du 9 juillet 2015, infirmé le jugement du tribunal administratif de Montpellier qui avait approuvé la sanction de la CCI de Narbonne.</a:t>
            </a:r>
            <a:br>
              <a:rPr lang="fr-FR" altLang="fr-FR">
                <a:solidFill>
                  <a:srgbClr val="333333"/>
                </a:solidFill>
                <a:latin typeface="museo-slab"/>
              </a:rPr>
            </a:br>
            <a:r>
              <a:rPr lang="fr-FR" altLang="fr-FR">
                <a:solidFill>
                  <a:srgbClr val="333333"/>
                </a:solidFill>
                <a:latin typeface="museo-slab"/>
              </a:rPr>
              <a:t>Le webmaster en question avait été embauché comme agent relevant du statut de la fonction publique, afin d’assurer la mise en ligne des contenus interne et externe de la CCI et de développer la revue de presse électronique quotidienne de la chambre de commerce. Dans ce but, il a ouvert des comptes Facebook et Twitter. Pour assurer une veille quotidienne sur les réseaux sociaux, il a eu recours à Paper.li, une application qui permet de créer automatiquement un journal quotidien personnalisé, composé d’articles les plus marquants agrégés à partir des comptes Twitter que l’on suit. Or, la chambre de commerce lui reproche de ne pas avoir demandé l’accord de la direction pour la diffusion de ce journal, sans lien avec la CCI. Elle lui reproche aussi la création sans son accord d’un espace développement via OVH, accessible par mot de passe, qu’elle assimile à un site internet. Pour ces motifs, le webmaster a été suspendu de ses fonctions sur le champ puis révoqué.</a:t>
            </a:r>
            <a:br>
              <a:rPr lang="fr-FR" altLang="fr-FR">
                <a:solidFill>
                  <a:srgbClr val="333333"/>
                </a:solidFill>
                <a:latin typeface="museo-slab"/>
              </a:rPr>
            </a:br>
            <a:r>
              <a:rPr lang="fr-FR" altLang="fr-FR">
                <a:solidFill>
                  <a:srgbClr val="333333"/>
                </a:solidFill>
                <a:latin typeface="museo-slab"/>
              </a:rPr>
              <a:t>La cour remet en cause cette décision à l’aune de l’article 36 du statut des personnels administratifs de chambre de commerce qui dispose qu’une mesure disciplinaire doit être adaptée à la nature de la faute et proportionnée à sa gravité. Or, ce n’était pas le cas, selon la cour. D’abord, le webmaster n’a pas agi pour des motifs étrangers à son activité professionnelle, ni pour nuire à la CCI. Par ailleurs, il ne semble pas que la diffusion du Paper.li ait porté une atteinte significative à son image ou à sa réputation. Enfin, la création de l’espace en ligne n’aurait eu comme but que d’effectuer des tests sur le développement de sites internet.</a:t>
            </a:r>
          </a:p>
          <a:p>
            <a:endParaRPr lang="fr-FR" altLang="fr-FR">
              <a:latin typeface="Arial" panose="020B0604020202020204" pitchFamily="34" charset="0"/>
            </a:endParaRPr>
          </a:p>
        </p:txBody>
      </p:sp>
      <p:sp>
        <p:nvSpPr>
          <p:cNvPr id="5530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fld id="{8BEB5A9B-B82C-452C-BED6-C2B0E38180FB}" type="slidenum">
              <a:rPr lang="en-GB" altLang="fr-FR" sz="1200" smtClean="0"/>
              <a:pPr/>
              <a:t>63</a:t>
            </a:fld>
            <a:endParaRPr lang="en-GB" altLang="fr-FR" sz="1200"/>
          </a:p>
        </p:txBody>
      </p:sp>
    </p:spTree>
    <p:extLst>
      <p:ext uri="{BB962C8B-B14F-4D97-AF65-F5344CB8AC3E}">
        <p14:creationId xmlns:p14="http://schemas.microsoft.com/office/powerpoint/2010/main" val="121505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278105-1B65-4F20-A8D4-73F703F18282}" type="slidenum">
              <a:rPr lang="en-US" altLang="fr-FR" smtClean="0"/>
              <a:pPr>
                <a:spcBef>
                  <a:spcPct val="0"/>
                </a:spcBef>
              </a:pPr>
              <a:t>65</a:t>
            </a:fld>
            <a:endParaRPr lang="en-US" altLang="fr-F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latin typeface="Arial" panose="020B0604020202020204" pitchFamily="34" charset="0"/>
            </a:endParaRPr>
          </a:p>
        </p:txBody>
      </p:sp>
    </p:spTree>
    <p:extLst>
      <p:ext uri="{BB962C8B-B14F-4D97-AF65-F5344CB8AC3E}">
        <p14:creationId xmlns:p14="http://schemas.microsoft.com/office/powerpoint/2010/main" val="286711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3FFD0D-CB65-415E-B77C-3D67A596A64C}" type="slidenum">
              <a:rPr lang="en-US" altLang="fr-FR" smtClean="0"/>
              <a:pPr>
                <a:spcBef>
                  <a:spcPct val="0"/>
                </a:spcBef>
              </a:pPr>
              <a:t>69</a:t>
            </a:fld>
            <a:endParaRPr lang="en-US" altLang="fr-F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latin typeface="Arial" panose="020B0604020202020204" pitchFamily="34" charset="0"/>
            </a:endParaRPr>
          </a:p>
        </p:txBody>
      </p:sp>
    </p:spTree>
    <p:extLst>
      <p:ext uri="{BB962C8B-B14F-4D97-AF65-F5344CB8AC3E}">
        <p14:creationId xmlns:p14="http://schemas.microsoft.com/office/powerpoint/2010/main" val="10181564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228600" y="0"/>
            <a:ext cx="8686800" cy="327660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26800" tIns="25200" rIns="0" bIns="0"/>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spcBef>
                <a:spcPct val="20000"/>
              </a:spcBef>
              <a:defRPr/>
            </a:pPr>
            <a:endParaRPr lang="en-GB" altLang="fr-FR" sz="1200">
              <a:solidFill>
                <a:schemeClr val="bg1"/>
              </a:solidFill>
            </a:endParaRPr>
          </a:p>
        </p:txBody>
      </p:sp>
      <p:sp>
        <p:nvSpPr>
          <p:cNvPr id="5" name="Rectangle 4"/>
          <p:cNvSpPr>
            <a:spLocks noChangeArrowheads="1"/>
          </p:cNvSpPr>
          <p:nvPr/>
        </p:nvSpPr>
        <p:spPr bwMode="auto">
          <a:xfrm>
            <a:off x="230188" y="4343400"/>
            <a:ext cx="8686800" cy="2516188"/>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spcBef>
                <a:spcPct val="20000"/>
              </a:spcBef>
              <a:defRPr/>
            </a:pPr>
            <a:endParaRPr lang="en-GB" altLang="fr-FR" sz="1400">
              <a:solidFill>
                <a:schemeClr val="bg1"/>
              </a:solidFill>
              <a:latin typeface="Times New Roman" panose="02020603050405020304" pitchFamily="18" charset="0"/>
            </a:endParaRPr>
          </a:p>
        </p:txBody>
      </p:sp>
      <p:pic>
        <p:nvPicPr>
          <p:cNvPr id="6" name="Picture 7" descr="logoulysde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3316288"/>
            <a:ext cx="989013"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subTitle" idx="1"/>
          </p:nvPr>
        </p:nvSpPr>
        <p:spPr>
          <a:xfrm>
            <a:off x="455613" y="1806575"/>
            <a:ext cx="8231187" cy="1166813"/>
          </a:xfrm>
          <a:solidFill>
            <a:srgbClr val="003366"/>
          </a:solidFill>
        </p:spPr>
        <p:txBody>
          <a:bodyPr bIns="45720"/>
          <a:lstStyle>
            <a:lvl1pPr marL="0" indent="0">
              <a:buFontTx/>
              <a:buNone/>
              <a:defRPr sz="3200">
                <a:solidFill>
                  <a:schemeClr val="bg1"/>
                </a:solidFill>
              </a:defRPr>
            </a:lvl1pPr>
          </a:lstStyle>
          <a:p>
            <a:r>
              <a:rPr lang="en-GB"/>
              <a:t>Click to edit Master subtitle style</a:t>
            </a:r>
          </a:p>
        </p:txBody>
      </p:sp>
      <p:sp>
        <p:nvSpPr>
          <p:cNvPr id="7173" name="Rectangle 5"/>
          <p:cNvSpPr>
            <a:spLocks noGrp="1" noChangeArrowheads="1"/>
          </p:cNvSpPr>
          <p:nvPr>
            <p:ph type="ctrTitle"/>
          </p:nvPr>
        </p:nvSpPr>
        <p:spPr bwMode="auto">
          <a:xfrm>
            <a:off x="455613" y="495300"/>
            <a:ext cx="8231187" cy="1114425"/>
          </a:xfrm>
          <a:prstGeom prst="rect">
            <a:avLst/>
          </a:prstGeom>
          <a:solidFill>
            <a:srgbClr val="003366"/>
          </a:solidFill>
          <a:ln>
            <a:miter lim="800000"/>
            <a:headEnd/>
            <a:tailEnd/>
          </a:ln>
        </p:spPr>
        <p:txBody>
          <a:bodyPr vert="horz" wrap="square" lIns="0" tIns="0" rIns="0" bIns="46929" numCol="1" anchor="t" anchorCtr="0" compatLnSpc="1">
            <a:prstTxWarp prst="textNoShape">
              <a:avLst/>
            </a:prstTxWarp>
          </a:bodyPr>
          <a:lstStyle>
            <a:lvl1pPr>
              <a:defRPr sz="3000">
                <a:solidFill>
                  <a:schemeClr val="bg1"/>
                </a:solidFill>
              </a:defRPr>
            </a:lvl1pPr>
          </a:lstStyle>
          <a:p>
            <a:r>
              <a:rPr lang="en-GB"/>
              <a:t>Click to edit Master title style</a:t>
            </a:r>
          </a:p>
        </p:txBody>
      </p:sp>
    </p:spTree>
    <p:extLst>
      <p:ext uri="{BB962C8B-B14F-4D97-AF65-F5344CB8AC3E}">
        <p14:creationId xmlns:p14="http://schemas.microsoft.com/office/powerpoint/2010/main" val="2866957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Tree>
    <p:extLst>
      <p:ext uri="{BB962C8B-B14F-4D97-AF65-F5344CB8AC3E}">
        <p14:creationId xmlns:p14="http://schemas.microsoft.com/office/powerpoint/2010/main" val="2971182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4638"/>
            <a:ext cx="2171700" cy="5875337"/>
          </a:xfrm>
          <a:prstGeom prst="rect">
            <a:avLst/>
          </a:prstGeo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228600" y="274638"/>
            <a:ext cx="6362700" cy="58753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Tree>
    <p:extLst>
      <p:ext uri="{BB962C8B-B14F-4D97-AF65-F5344CB8AC3E}">
        <p14:creationId xmlns:p14="http://schemas.microsoft.com/office/powerpoint/2010/main" val="910103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lvl1pPr>
              <a:defRPr/>
            </a:lvl1pPr>
          </a:lstStyle>
          <a:p>
            <a:pPr>
              <a:defRPr/>
            </a:pPr>
            <a:fld id="{330C8938-AAB2-4808-94BC-DD6DD5A8391D}" type="datetimeFigureOut">
              <a:rPr lang="fr-BE"/>
              <a:pPr>
                <a:defRPr/>
              </a:pPr>
              <a:t>21-09-23</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505381CF-7D32-4B37-BD32-F0C794FAC575}" type="slidenum">
              <a:rPr lang="fr-BE"/>
              <a:pPr>
                <a:defRPr/>
              </a:pPr>
              <a:t>‹N°›</a:t>
            </a:fld>
            <a:endParaRPr lang="fr-BE"/>
          </a:p>
        </p:txBody>
      </p:sp>
    </p:spTree>
    <p:extLst>
      <p:ext uri="{BB962C8B-B14F-4D97-AF65-F5344CB8AC3E}">
        <p14:creationId xmlns:p14="http://schemas.microsoft.com/office/powerpoint/2010/main" val="1923807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pPr>
              <a:defRPr/>
            </a:pPr>
            <a:fld id="{46E48BCF-8D38-468E-86DA-77A6257E1298}" type="datetimeFigureOut">
              <a:rPr lang="fr-BE"/>
              <a:pPr>
                <a:defRPr/>
              </a:pPr>
              <a:t>21-09-23</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6F61384A-EE8A-48F2-AA7D-CA54ECE54571}" type="slidenum">
              <a:rPr lang="fr-BE"/>
              <a:pPr>
                <a:defRPr/>
              </a:pPr>
              <a:t>‹N°›</a:t>
            </a:fld>
            <a:endParaRPr lang="fr-BE"/>
          </a:p>
        </p:txBody>
      </p:sp>
    </p:spTree>
    <p:extLst>
      <p:ext uri="{BB962C8B-B14F-4D97-AF65-F5344CB8AC3E}">
        <p14:creationId xmlns:p14="http://schemas.microsoft.com/office/powerpoint/2010/main" val="381067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6B34D8C-BC63-42DF-8432-AEC5EED19CFA}" type="datetimeFigureOut">
              <a:rPr lang="fr-BE"/>
              <a:pPr>
                <a:defRPr/>
              </a:pPr>
              <a:t>21-09-23</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618BFBB7-A4D3-41D5-A591-304965B14AA1}" type="slidenum">
              <a:rPr lang="fr-BE"/>
              <a:pPr>
                <a:defRPr/>
              </a:pPr>
              <a:t>‹N°›</a:t>
            </a:fld>
            <a:endParaRPr lang="fr-BE"/>
          </a:p>
        </p:txBody>
      </p:sp>
    </p:spTree>
    <p:extLst>
      <p:ext uri="{BB962C8B-B14F-4D97-AF65-F5344CB8AC3E}">
        <p14:creationId xmlns:p14="http://schemas.microsoft.com/office/powerpoint/2010/main" val="3340361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3"/>
          <p:cNvSpPr>
            <a:spLocks noGrp="1"/>
          </p:cNvSpPr>
          <p:nvPr>
            <p:ph type="dt" sz="half" idx="10"/>
          </p:nvPr>
        </p:nvSpPr>
        <p:spPr/>
        <p:txBody>
          <a:bodyPr/>
          <a:lstStyle>
            <a:lvl1pPr>
              <a:defRPr/>
            </a:lvl1pPr>
          </a:lstStyle>
          <a:p>
            <a:pPr>
              <a:defRPr/>
            </a:pPr>
            <a:fld id="{DBB8BD5D-7C10-4BAD-9259-17975ED8CA1A}" type="datetimeFigureOut">
              <a:rPr lang="fr-BE"/>
              <a:pPr>
                <a:defRPr/>
              </a:pPr>
              <a:t>21-09-23</a:t>
            </a:fld>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02780D7D-8C3C-4EBF-B3E2-5F313CE4B389}" type="slidenum">
              <a:rPr lang="fr-BE"/>
              <a:pPr>
                <a:defRPr/>
              </a:pPr>
              <a:t>‹N°›</a:t>
            </a:fld>
            <a:endParaRPr lang="fr-BE"/>
          </a:p>
        </p:txBody>
      </p:sp>
    </p:spTree>
    <p:extLst>
      <p:ext uri="{BB962C8B-B14F-4D97-AF65-F5344CB8AC3E}">
        <p14:creationId xmlns:p14="http://schemas.microsoft.com/office/powerpoint/2010/main" val="3471875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3"/>
          <p:cNvSpPr>
            <a:spLocks noGrp="1"/>
          </p:cNvSpPr>
          <p:nvPr>
            <p:ph type="dt" sz="half" idx="10"/>
          </p:nvPr>
        </p:nvSpPr>
        <p:spPr/>
        <p:txBody>
          <a:bodyPr/>
          <a:lstStyle>
            <a:lvl1pPr>
              <a:defRPr/>
            </a:lvl1pPr>
          </a:lstStyle>
          <a:p>
            <a:pPr>
              <a:defRPr/>
            </a:pPr>
            <a:fld id="{11942EC9-9241-41A3-A430-EDBEB8933549}" type="datetimeFigureOut">
              <a:rPr lang="fr-BE"/>
              <a:pPr>
                <a:defRPr/>
              </a:pPr>
              <a:t>21-09-23</a:t>
            </a:fld>
            <a:endParaRPr lang="fr-BE"/>
          </a:p>
        </p:txBody>
      </p:sp>
      <p:sp>
        <p:nvSpPr>
          <p:cNvPr id="8" name="Footer Placeholder 4"/>
          <p:cNvSpPr>
            <a:spLocks noGrp="1"/>
          </p:cNvSpPr>
          <p:nvPr>
            <p:ph type="ftr" sz="quarter" idx="11"/>
          </p:nvPr>
        </p:nvSpPr>
        <p:spPr/>
        <p:txBody>
          <a:bodyPr/>
          <a:lstStyle>
            <a:lvl1pPr>
              <a:defRPr/>
            </a:lvl1pPr>
          </a:lstStyle>
          <a:p>
            <a:pPr>
              <a:defRPr/>
            </a:pPr>
            <a:endParaRPr lang="fr-BE"/>
          </a:p>
        </p:txBody>
      </p:sp>
      <p:sp>
        <p:nvSpPr>
          <p:cNvPr id="9" name="Slide Number Placeholder 5"/>
          <p:cNvSpPr>
            <a:spLocks noGrp="1"/>
          </p:cNvSpPr>
          <p:nvPr>
            <p:ph type="sldNum" sz="quarter" idx="12"/>
          </p:nvPr>
        </p:nvSpPr>
        <p:spPr/>
        <p:txBody>
          <a:bodyPr/>
          <a:lstStyle>
            <a:lvl1pPr>
              <a:defRPr/>
            </a:lvl1pPr>
          </a:lstStyle>
          <a:p>
            <a:pPr>
              <a:defRPr/>
            </a:pPr>
            <a:fld id="{F54EAF28-212E-46F4-9920-DAD25080A51E}" type="slidenum">
              <a:rPr lang="fr-BE"/>
              <a:pPr>
                <a:defRPr/>
              </a:pPr>
              <a:t>‹N°›</a:t>
            </a:fld>
            <a:endParaRPr lang="fr-BE"/>
          </a:p>
        </p:txBody>
      </p:sp>
    </p:spTree>
    <p:extLst>
      <p:ext uri="{BB962C8B-B14F-4D97-AF65-F5344CB8AC3E}">
        <p14:creationId xmlns:p14="http://schemas.microsoft.com/office/powerpoint/2010/main" val="2196152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3"/>
          <p:cNvSpPr>
            <a:spLocks noGrp="1"/>
          </p:cNvSpPr>
          <p:nvPr>
            <p:ph type="dt" sz="half" idx="10"/>
          </p:nvPr>
        </p:nvSpPr>
        <p:spPr/>
        <p:txBody>
          <a:bodyPr/>
          <a:lstStyle>
            <a:lvl1pPr>
              <a:defRPr/>
            </a:lvl1pPr>
          </a:lstStyle>
          <a:p>
            <a:pPr>
              <a:defRPr/>
            </a:pPr>
            <a:fld id="{31FD31E7-9D4D-4405-9F2A-35D61290A1BD}" type="datetimeFigureOut">
              <a:rPr lang="fr-BE"/>
              <a:pPr>
                <a:defRPr/>
              </a:pPr>
              <a:t>21-09-23</a:t>
            </a:fld>
            <a:endParaRPr lang="fr-BE"/>
          </a:p>
        </p:txBody>
      </p:sp>
      <p:sp>
        <p:nvSpPr>
          <p:cNvPr id="4" name="Footer Placeholder 4"/>
          <p:cNvSpPr>
            <a:spLocks noGrp="1"/>
          </p:cNvSpPr>
          <p:nvPr>
            <p:ph type="ftr" sz="quarter" idx="11"/>
          </p:nvPr>
        </p:nvSpPr>
        <p:spPr/>
        <p:txBody>
          <a:bodyPr/>
          <a:lstStyle>
            <a:lvl1pPr>
              <a:defRPr/>
            </a:lvl1pPr>
          </a:lstStyle>
          <a:p>
            <a:pPr>
              <a:defRPr/>
            </a:pPr>
            <a:endParaRPr lang="fr-BE"/>
          </a:p>
        </p:txBody>
      </p:sp>
      <p:sp>
        <p:nvSpPr>
          <p:cNvPr id="5" name="Slide Number Placeholder 5"/>
          <p:cNvSpPr>
            <a:spLocks noGrp="1"/>
          </p:cNvSpPr>
          <p:nvPr>
            <p:ph type="sldNum" sz="quarter" idx="12"/>
          </p:nvPr>
        </p:nvSpPr>
        <p:spPr/>
        <p:txBody>
          <a:bodyPr/>
          <a:lstStyle>
            <a:lvl1pPr>
              <a:defRPr/>
            </a:lvl1pPr>
          </a:lstStyle>
          <a:p>
            <a:pPr>
              <a:defRPr/>
            </a:pPr>
            <a:fld id="{5AB4B837-FE35-4B22-88D1-9F5163893C0B}" type="slidenum">
              <a:rPr lang="fr-BE"/>
              <a:pPr>
                <a:defRPr/>
              </a:pPr>
              <a:t>‹N°›</a:t>
            </a:fld>
            <a:endParaRPr lang="fr-BE"/>
          </a:p>
        </p:txBody>
      </p:sp>
    </p:spTree>
    <p:extLst>
      <p:ext uri="{BB962C8B-B14F-4D97-AF65-F5344CB8AC3E}">
        <p14:creationId xmlns:p14="http://schemas.microsoft.com/office/powerpoint/2010/main" val="3341849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B045024-E15C-491C-A4BA-E72DF6B60337}" type="datetimeFigureOut">
              <a:rPr lang="fr-BE"/>
              <a:pPr>
                <a:defRPr/>
              </a:pPr>
              <a:t>21-09-23</a:t>
            </a:fld>
            <a:endParaRPr lang="fr-BE"/>
          </a:p>
        </p:txBody>
      </p:sp>
      <p:sp>
        <p:nvSpPr>
          <p:cNvPr id="3" name="Footer Placeholder 4"/>
          <p:cNvSpPr>
            <a:spLocks noGrp="1"/>
          </p:cNvSpPr>
          <p:nvPr>
            <p:ph type="ftr" sz="quarter" idx="11"/>
          </p:nvPr>
        </p:nvSpPr>
        <p:spPr/>
        <p:txBody>
          <a:bodyPr/>
          <a:lstStyle>
            <a:lvl1pPr>
              <a:defRPr/>
            </a:lvl1pPr>
          </a:lstStyle>
          <a:p>
            <a:pPr>
              <a:defRPr/>
            </a:pPr>
            <a:endParaRPr lang="fr-BE"/>
          </a:p>
        </p:txBody>
      </p:sp>
      <p:sp>
        <p:nvSpPr>
          <p:cNvPr id="4" name="Slide Number Placeholder 5"/>
          <p:cNvSpPr>
            <a:spLocks noGrp="1"/>
          </p:cNvSpPr>
          <p:nvPr>
            <p:ph type="sldNum" sz="quarter" idx="12"/>
          </p:nvPr>
        </p:nvSpPr>
        <p:spPr/>
        <p:txBody>
          <a:bodyPr/>
          <a:lstStyle>
            <a:lvl1pPr>
              <a:defRPr/>
            </a:lvl1pPr>
          </a:lstStyle>
          <a:p>
            <a:pPr>
              <a:defRPr/>
            </a:pPr>
            <a:fld id="{8FD473F9-676F-4F1C-88FB-42F952CEEA15}" type="slidenum">
              <a:rPr lang="fr-BE"/>
              <a:pPr>
                <a:defRPr/>
              </a:pPr>
              <a:t>‹N°›</a:t>
            </a:fld>
            <a:endParaRPr lang="fr-BE"/>
          </a:p>
        </p:txBody>
      </p:sp>
    </p:spTree>
    <p:extLst>
      <p:ext uri="{BB962C8B-B14F-4D97-AF65-F5344CB8AC3E}">
        <p14:creationId xmlns:p14="http://schemas.microsoft.com/office/powerpoint/2010/main" val="129973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FE2D4C2-7A76-4CA0-BB6D-0F6E70D7F837}" type="datetimeFigureOut">
              <a:rPr lang="fr-BE"/>
              <a:pPr>
                <a:defRPr/>
              </a:pPr>
              <a:t>21-09-23</a:t>
            </a:fld>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8395AFB8-FF04-416B-A9F9-99FC2C22FBAE}" type="slidenum">
              <a:rPr lang="fr-BE"/>
              <a:pPr>
                <a:defRPr/>
              </a:pPr>
              <a:t>‹N°›</a:t>
            </a:fld>
            <a:endParaRPr lang="fr-BE"/>
          </a:p>
        </p:txBody>
      </p:sp>
    </p:spTree>
    <p:extLst>
      <p:ext uri="{BB962C8B-B14F-4D97-AF65-F5344CB8AC3E}">
        <p14:creationId xmlns:p14="http://schemas.microsoft.com/office/powerpoint/2010/main" val="4054299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Tree>
    <p:extLst>
      <p:ext uri="{BB962C8B-B14F-4D97-AF65-F5344CB8AC3E}">
        <p14:creationId xmlns:p14="http://schemas.microsoft.com/office/powerpoint/2010/main" val="15743838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7D60281-C0A7-4CF1-9629-D884EF011D14}" type="datetimeFigureOut">
              <a:rPr lang="fr-BE"/>
              <a:pPr>
                <a:defRPr/>
              </a:pPr>
              <a:t>21-09-23</a:t>
            </a:fld>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7F965782-2EB3-4BFB-94E9-77D98CDAABC8}" type="slidenum">
              <a:rPr lang="fr-BE"/>
              <a:pPr>
                <a:defRPr/>
              </a:pPr>
              <a:t>‹N°›</a:t>
            </a:fld>
            <a:endParaRPr lang="fr-BE"/>
          </a:p>
        </p:txBody>
      </p:sp>
    </p:spTree>
    <p:extLst>
      <p:ext uri="{BB962C8B-B14F-4D97-AF65-F5344CB8AC3E}">
        <p14:creationId xmlns:p14="http://schemas.microsoft.com/office/powerpoint/2010/main" val="4182158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pPr>
              <a:defRPr/>
            </a:pPr>
            <a:fld id="{C1A40E27-6144-4C92-8595-D699512BC221}" type="datetimeFigureOut">
              <a:rPr lang="fr-BE"/>
              <a:pPr>
                <a:defRPr/>
              </a:pPr>
              <a:t>21-09-23</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1F34D59B-9896-44FB-8DEB-106FC282625E}" type="slidenum">
              <a:rPr lang="fr-BE"/>
              <a:pPr>
                <a:defRPr/>
              </a:pPr>
              <a:t>‹N°›</a:t>
            </a:fld>
            <a:endParaRPr lang="fr-BE"/>
          </a:p>
        </p:txBody>
      </p:sp>
    </p:spTree>
    <p:extLst>
      <p:ext uri="{BB962C8B-B14F-4D97-AF65-F5344CB8AC3E}">
        <p14:creationId xmlns:p14="http://schemas.microsoft.com/office/powerpoint/2010/main" val="330480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pPr>
              <a:defRPr/>
            </a:pPr>
            <a:fld id="{674067F9-07B4-4875-9A29-DE3471FE1B70}" type="datetimeFigureOut">
              <a:rPr lang="fr-BE"/>
              <a:pPr>
                <a:defRPr/>
              </a:pPr>
              <a:t>21-09-23</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6B6F5C7F-09E9-4592-9F63-3B1D7D7D29F9}" type="slidenum">
              <a:rPr lang="fr-BE"/>
              <a:pPr>
                <a:defRPr/>
              </a:pPr>
              <a:t>‹N°›</a:t>
            </a:fld>
            <a:endParaRPr lang="fr-BE"/>
          </a:p>
        </p:txBody>
      </p:sp>
    </p:spTree>
    <p:extLst>
      <p:ext uri="{BB962C8B-B14F-4D97-AF65-F5344CB8AC3E}">
        <p14:creationId xmlns:p14="http://schemas.microsoft.com/office/powerpoint/2010/main" val="94050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22963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BE"/>
          </a:p>
        </p:txBody>
      </p:sp>
      <p:sp>
        <p:nvSpPr>
          <p:cNvPr id="3" name="Content Placeholder 2"/>
          <p:cNvSpPr>
            <a:spLocks noGrp="1"/>
          </p:cNvSpPr>
          <p:nvPr>
            <p:ph sz="half" idx="1"/>
          </p:nvPr>
        </p:nvSpPr>
        <p:spPr>
          <a:xfrm>
            <a:off x="228600" y="2111375"/>
            <a:ext cx="4267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2111375"/>
            <a:ext cx="4267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Tree>
    <p:extLst>
      <p:ext uri="{BB962C8B-B14F-4D97-AF65-F5344CB8AC3E}">
        <p14:creationId xmlns:p14="http://schemas.microsoft.com/office/powerpoint/2010/main" val="755463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Tree>
    <p:extLst>
      <p:ext uri="{BB962C8B-B14F-4D97-AF65-F5344CB8AC3E}">
        <p14:creationId xmlns:p14="http://schemas.microsoft.com/office/powerpoint/2010/main" val="66254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BE"/>
          </a:p>
        </p:txBody>
      </p:sp>
    </p:spTree>
    <p:extLst>
      <p:ext uri="{BB962C8B-B14F-4D97-AF65-F5344CB8AC3E}">
        <p14:creationId xmlns:p14="http://schemas.microsoft.com/office/powerpoint/2010/main" val="145801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7593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99639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54320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228600" y="2111375"/>
            <a:ext cx="8686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a:t>Click to edit Master text styles</a:t>
            </a:r>
          </a:p>
          <a:p>
            <a:pPr lvl="1"/>
            <a:r>
              <a:rPr lang="en-GB" altLang="fr-FR"/>
              <a:t>Second level</a:t>
            </a:r>
          </a:p>
          <a:p>
            <a:pPr lvl="2"/>
            <a:r>
              <a:rPr lang="en-GB" altLang="fr-FR"/>
              <a:t>Third level</a:t>
            </a:r>
          </a:p>
          <a:p>
            <a:pPr lvl="3"/>
            <a:r>
              <a:rPr lang="en-GB" altLang="fr-FR"/>
              <a:t>Fourth level</a:t>
            </a:r>
          </a:p>
          <a:p>
            <a:pPr lvl="4"/>
            <a:r>
              <a:rPr lang="en-GB" altLang="fr-FR"/>
              <a:t>Fifth level</a:t>
            </a:r>
          </a:p>
        </p:txBody>
      </p:sp>
      <p:sp>
        <p:nvSpPr>
          <p:cNvPr id="1027" name="Rectangle 3"/>
          <p:cNvSpPr>
            <a:spLocks noChangeArrowheads="1"/>
          </p:cNvSpPr>
          <p:nvPr/>
        </p:nvSpPr>
        <p:spPr bwMode="auto">
          <a:xfrm>
            <a:off x="228600" y="0"/>
            <a:ext cx="8686800" cy="22860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26800" tIns="25200" rIns="0" bIns="0"/>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spcBef>
                <a:spcPct val="20000"/>
              </a:spcBef>
              <a:defRPr/>
            </a:pPr>
            <a:endParaRPr lang="en-GB" altLang="fr-FR" sz="1200">
              <a:solidFill>
                <a:schemeClr val="bg1"/>
              </a:solidFill>
            </a:endParaRPr>
          </a:p>
        </p:txBody>
      </p:sp>
      <p:sp>
        <p:nvSpPr>
          <p:cNvPr id="1028" name="Text Box 4"/>
          <p:cNvSpPr txBox="1">
            <a:spLocks noChangeArrowheads="1"/>
          </p:cNvSpPr>
          <p:nvPr/>
        </p:nvSpPr>
        <p:spPr bwMode="auto">
          <a:xfrm>
            <a:off x="5337175" y="7938"/>
            <a:ext cx="34210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2000" tIns="0" rIns="72000" bIns="0">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nl-BE" altLang="fr-FR">
                <a:solidFill>
                  <a:schemeClr val="bg1"/>
                </a:solidFill>
              </a:rPr>
              <a:t>DRAFT – WORK IN PROGRESS</a:t>
            </a:r>
            <a:endParaRPr lang="en-US" altLang="fr-FR">
              <a:solidFill>
                <a:schemeClr val="bg1"/>
              </a:solidFill>
            </a:endParaRPr>
          </a:p>
        </p:txBody>
      </p:sp>
    </p:spTree>
  </p:cSld>
  <p:clrMap bg1="lt1" tx1="dk1" bg2="lt2" tx2="dk2" accent1="accent1" accent2="accent2" accent3="accent3" accent4="accent4" accent5="accent5" accent6="accent6" hlink="hlink" folHlink="folHlink"/>
  <p:sldLayoutIdLst>
    <p:sldLayoutId id="2147483847"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l" rtl="0" eaLnBrk="0" fontAlgn="base" hangingPunct="0">
        <a:spcBef>
          <a:spcPct val="0"/>
        </a:spcBef>
        <a:spcAft>
          <a:spcPct val="0"/>
        </a:spcAft>
        <a:defRPr sz="24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Arial" charset="0"/>
        </a:defRPr>
      </a:lvl2pPr>
      <a:lvl3pPr algn="l" rtl="0" eaLnBrk="0" fontAlgn="base" hangingPunct="0">
        <a:spcBef>
          <a:spcPct val="0"/>
        </a:spcBef>
        <a:spcAft>
          <a:spcPct val="0"/>
        </a:spcAft>
        <a:defRPr sz="2400">
          <a:solidFill>
            <a:schemeClr val="tx1"/>
          </a:solidFill>
          <a:latin typeface="Arial" charset="0"/>
        </a:defRPr>
      </a:lvl3pPr>
      <a:lvl4pPr algn="l" rtl="0" eaLnBrk="0" fontAlgn="base" hangingPunct="0">
        <a:spcBef>
          <a:spcPct val="0"/>
        </a:spcBef>
        <a:spcAft>
          <a:spcPct val="0"/>
        </a:spcAft>
        <a:defRPr sz="2400">
          <a:solidFill>
            <a:schemeClr val="tx1"/>
          </a:solidFill>
          <a:latin typeface="Arial" charset="0"/>
        </a:defRPr>
      </a:lvl4pPr>
      <a:lvl5pPr algn="l" rtl="0" eaLnBrk="0" fontAlgn="base" hangingPunct="0">
        <a:spcBef>
          <a:spcPct val="0"/>
        </a:spcBef>
        <a:spcAft>
          <a:spcPct val="0"/>
        </a:spcAft>
        <a:defRPr sz="2400">
          <a:solidFill>
            <a:schemeClr val="tx1"/>
          </a:solidFill>
          <a:latin typeface="Arial" charset="0"/>
        </a:defRPr>
      </a:lvl5pPr>
      <a:lvl6pPr marL="457200" algn="l" rtl="0" fontAlgn="base">
        <a:spcBef>
          <a:spcPct val="0"/>
        </a:spcBef>
        <a:spcAft>
          <a:spcPct val="0"/>
        </a:spcAft>
        <a:defRPr sz="2400">
          <a:solidFill>
            <a:schemeClr val="tx1"/>
          </a:solidFill>
          <a:latin typeface="Arial" charset="0"/>
        </a:defRPr>
      </a:lvl6pPr>
      <a:lvl7pPr marL="914400" algn="l" rtl="0" fontAlgn="base">
        <a:spcBef>
          <a:spcPct val="0"/>
        </a:spcBef>
        <a:spcAft>
          <a:spcPct val="0"/>
        </a:spcAft>
        <a:defRPr sz="2400">
          <a:solidFill>
            <a:schemeClr val="tx1"/>
          </a:solidFill>
          <a:latin typeface="Arial" charset="0"/>
        </a:defRPr>
      </a:lvl7pPr>
      <a:lvl8pPr marL="1371600" algn="l" rtl="0" fontAlgn="base">
        <a:spcBef>
          <a:spcPct val="0"/>
        </a:spcBef>
        <a:spcAft>
          <a:spcPct val="0"/>
        </a:spcAft>
        <a:defRPr sz="2400">
          <a:solidFill>
            <a:schemeClr val="tx1"/>
          </a:solidFill>
          <a:latin typeface="Arial" charset="0"/>
        </a:defRPr>
      </a:lvl8pPr>
      <a:lvl9pPr marL="1828800" algn="l" rtl="0" fontAlgn="base">
        <a:spcBef>
          <a:spcPct val="0"/>
        </a:spcBef>
        <a:spcAft>
          <a:spcPct val="0"/>
        </a:spcAft>
        <a:defRPr sz="2400">
          <a:solidFill>
            <a:schemeClr val="tx1"/>
          </a:solidFill>
          <a:latin typeface="Arial" charset="0"/>
        </a:defRPr>
      </a:lvl9pPr>
    </p:titleStyle>
    <p:bodyStyle>
      <a:lvl1pPr marL="187325" indent="-187325" algn="l" rtl="0" eaLnBrk="0" fontAlgn="base" hangingPunct="0">
        <a:spcBef>
          <a:spcPct val="20000"/>
        </a:spcBef>
        <a:spcAft>
          <a:spcPct val="0"/>
        </a:spcAft>
        <a:buClr>
          <a:schemeClr val="tx1"/>
        </a:buClr>
        <a:buChar char="–"/>
        <a:defRPr>
          <a:solidFill>
            <a:schemeClr val="tx1"/>
          </a:solidFill>
          <a:latin typeface="+mn-lt"/>
          <a:ea typeface="+mn-ea"/>
          <a:cs typeface="+mn-cs"/>
        </a:defRPr>
      </a:lvl1pPr>
      <a:lvl2pPr marL="366713" indent="-177800" algn="l" rtl="0" eaLnBrk="0" fontAlgn="base" hangingPunct="0">
        <a:spcBef>
          <a:spcPct val="20000"/>
        </a:spcBef>
        <a:spcAft>
          <a:spcPct val="0"/>
        </a:spcAft>
        <a:buClr>
          <a:schemeClr val="tx1"/>
        </a:buClr>
        <a:buChar char="–"/>
        <a:defRPr>
          <a:solidFill>
            <a:schemeClr val="tx1"/>
          </a:solidFill>
          <a:latin typeface="+mn-lt"/>
        </a:defRPr>
      </a:lvl2pPr>
      <a:lvl3pPr marL="546100" indent="-177800" algn="l" rtl="0" eaLnBrk="0" fontAlgn="base" hangingPunct="0">
        <a:spcBef>
          <a:spcPct val="20000"/>
        </a:spcBef>
        <a:spcAft>
          <a:spcPct val="0"/>
        </a:spcAft>
        <a:buClr>
          <a:schemeClr val="tx1"/>
        </a:buClr>
        <a:buChar char="–"/>
        <a:defRPr>
          <a:solidFill>
            <a:schemeClr val="tx1"/>
          </a:solidFill>
          <a:latin typeface="+mn-lt"/>
        </a:defRPr>
      </a:lvl3pPr>
      <a:lvl4pPr marL="725488" indent="-177800" algn="l" rtl="0" eaLnBrk="0" fontAlgn="base" hangingPunct="0">
        <a:spcBef>
          <a:spcPct val="20000"/>
        </a:spcBef>
        <a:spcAft>
          <a:spcPct val="0"/>
        </a:spcAft>
        <a:buClr>
          <a:schemeClr val="tx1"/>
        </a:buClr>
        <a:buChar char="–"/>
        <a:defRPr>
          <a:solidFill>
            <a:schemeClr val="tx1"/>
          </a:solidFill>
          <a:latin typeface="+mn-lt"/>
        </a:defRPr>
      </a:lvl4pPr>
      <a:lvl5pPr marL="904875" indent="-177800" algn="l" rtl="0" eaLnBrk="0" fontAlgn="base" hangingPunct="0">
        <a:spcBef>
          <a:spcPct val="20000"/>
        </a:spcBef>
        <a:spcAft>
          <a:spcPct val="0"/>
        </a:spcAft>
        <a:buClr>
          <a:schemeClr val="tx1"/>
        </a:buClr>
        <a:buChar char="–"/>
        <a:defRPr>
          <a:solidFill>
            <a:schemeClr val="tx1"/>
          </a:solidFill>
          <a:latin typeface="+mn-lt"/>
        </a:defRPr>
      </a:lvl5pPr>
      <a:lvl6pPr marL="1362075" indent="-177800" algn="l" rtl="0" fontAlgn="base">
        <a:spcBef>
          <a:spcPct val="20000"/>
        </a:spcBef>
        <a:spcAft>
          <a:spcPct val="0"/>
        </a:spcAft>
        <a:buClr>
          <a:schemeClr val="tx1"/>
        </a:buClr>
        <a:buChar char="–"/>
        <a:defRPr>
          <a:solidFill>
            <a:schemeClr val="tx1"/>
          </a:solidFill>
          <a:latin typeface="+mn-lt"/>
        </a:defRPr>
      </a:lvl6pPr>
      <a:lvl7pPr marL="1819275" indent="-177800" algn="l" rtl="0" fontAlgn="base">
        <a:spcBef>
          <a:spcPct val="20000"/>
        </a:spcBef>
        <a:spcAft>
          <a:spcPct val="0"/>
        </a:spcAft>
        <a:buClr>
          <a:schemeClr val="tx1"/>
        </a:buClr>
        <a:buChar char="–"/>
        <a:defRPr>
          <a:solidFill>
            <a:schemeClr val="tx1"/>
          </a:solidFill>
          <a:latin typeface="+mn-lt"/>
        </a:defRPr>
      </a:lvl7pPr>
      <a:lvl8pPr marL="2276475" indent="-177800" algn="l" rtl="0" fontAlgn="base">
        <a:spcBef>
          <a:spcPct val="20000"/>
        </a:spcBef>
        <a:spcAft>
          <a:spcPct val="0"/>
        </a:spcAft>
        <a:buClr>
          <a:schemeClr val="tx1"/>
        </a:buClr>
        <a:buChar char="–"/>
        <a:defRPr>
          <a:solidFill>
            <a:schemeClr val="tx1"/>
          </a:solidFill>
          <a:latin typeface="+mn-lt"/>
        </a:defRPr>
      </a:lvl8pPr>
      <a:lvl9pPr marL="2733675" indent="-177800" algn="l" rtl="0" fontAlgn="base">
        <a:spcBef>
          <a:spcPct val="20000"/>
        </a:spcBef>
        <a:spcAft>
          <a:spcPct val="0"/>
        </a:spcAft>
        <a:buClr>
          <a:schemeClr val="tx1"/>
        </a:buClr>
        <a:buChar char="–"/>
        <a:defRPr>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endParaRPr lang="fr-BE" altLang="fr-F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endParaRPr lang="fr-BE" alt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mn-cs"/>
              </a:defRPr>
            </a:lvl1pPr>
          </a:lstStyle>
          <a:p>
            <a:pPr>
              <a:defRPr/>
            </a:pPr>
            <a:fld id="{E50D5562-607E-44F0-A314-B6391D9F7F80}" type="datetimeFigureOut">
              <a:rPr lang="fr-BE"/>
              <a:pPr>
                <a:defRPr/>
              </a:pPr>
              <a:t>21-09-23</a:t>
            </a:fld>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mn-cs"/>
              </a:defRPr>
            </a:lvl1pPr>
          </a:lstStyle>
          <a:p>
            <a:pPr>
              <a:defRPr/>
            </a:pPr>
            <a:endParaRPr lang="fr-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E79411E2-E1CD-420A-8853-03B3D0AA7D9B}" type="slidenum">
              <a:rPr lang="fr-BE"/>
              <a:pPr>
                <a:defRPr/>
              </a:pPr>
              <a:t>‹N°›</a:t>
            </a:fld>
            <a:endParaRPr lang="fr-BE"/>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hyperlink" Target="mailto:reynaud.avocat@gmail.com"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9.xml"/><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1.xml"/><Relationship Id="rId1" Type="http://schemas.openxmlformats.org/officeDocument/2006/relationships/tags" Target="../tags/tag2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hyperlink" Target="https://www.cnil.fr/fr/votre-ordinateur" TargetMode="External"/><Relationship Id="rId4"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5.xml"/><Relationship Id="rId1" Type="http://schemas.openxmlformats.org/officeDocument/2006/relationships/tags" Target="../tags/tag24.xml"/></Relationships>
</file>

<file path=ppt/slides/_rels/slide14.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hyperlink" Target="https://www.cnil.fr/fr/cnil-direct/question/le-responsable-de-traitement-cest-qui" TargetMode="External"/><Relationship Id="rId4"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0.xml"/><Relationship Id="rId1" Type="http://schemas.openxmlformats.org/officeDocument/2006/relationships/tags" Target="../tags/tag29.xml"/></Relationships>
</file>

<file path=ppt/slides/_rels/slide1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2.png"/><Relationship Id="rId5" Type="http://schemas.openxmlformats.org/officeDocument/2006/relationships/hyperlink" Target="https://curia.europa.eu/juris/document/document.jsf?docid=216555&amp;doclang=FR" TargetMode="External"/><Relationship Id="rId4"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hyperlink" Target="https://www.cnil.fr/fr/sous-traitance-exemple-de-clauses"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7.xml"/><Relationship Id="rId1" Type="http://schemas.openxmlformats.org/officeDocument/2006/relationships/tags" Target="../tags/tag3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hyperlink" Target="https://www.cnil.fr/fr/sous-traitance-exemple-de-clauses" TargetMode="Externa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1.xml"/><Relationship Id="rId1" Type="http://schemas.openxmlformats.org/officeDocument/2006/relationships/tags" Target="../tags/tag4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3.xml"/><Relationship Id="rId1" Type="http://schemas.openxmlformats.org/officeDocument/2006/relationships/tags" Target="../tags/tag4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hyperlink" Target="https://www.cnil.fr/fr/exemples-de-formulaire-de-collecte-de-donnees-caractere-personnel"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48.xml"/><Relationship Id="rId7" Type="http://schemas.openxmlformats.org/officeDocument/2006/relationships/hyperlink" Target="https://www.fnac.com/Help/donneesPersonnelles#bl=footer" TargetMode="Externa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hyperlink" Target="https://www.cnil.fr/fr/donnees-personnelles-gestion-des-sites-web-administres-par-la-cnil" TargetMode="External"/><Relationship Id="rId5" Type="http://schemas.openxmlformats.org/officeDocument/2006/relationships/slideLayout" Target="../slideLayouts/slideLayout13.xml"/><Relationship Id="rId4" Type="http://schemas.openxmlformats.org/officeDocument/2006/relationships/tags" Target="../tags/tag49.xml"/><Relationship Id="rId9"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1.xml"/><Relationship Id="rId1" Type="http://schemas.openxmlformats.org/officeDocument/2006/relationships/tags" Target="../tags/tag50.xml"/></Relationships>
</file>

<file path=ppt/slides/_rels/slide28.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5.png"/><Relationship Id="rId5" Type="http://schemas.openxmlformats.org/officeDocument/2006/relationships/hyperlink" Target="https://www.cnil.fr/fr/le-dereferencement-dun-contenu-dans-un-moteur-de-recherche" TargetMode="External"/><Relationship Id="rId4"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6.xml"/><Relationship Id="rId1" Type="http://schemas.openxmlformats.org/officeDocument/2006/relationships/tags" Target="../tags/tag5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hyperlink" Target="https://www.lemondeinformatique.fr/actualites/lire-clearview-ai-condamne-a-20-meteuro-d-amende-par-la-cnil-88390.html?utm_source=ActiveCampaign&amp;utm_medium=email&amp;utm_campaign=NL+LMI+Quoti+21102022&amp;ep_ee=351f0bdaf3104285225ca6a94d369fb55bdba15c&amp;vgo_ee=jD9PVqfcUTc2aMosbgGNOAA3SuMkJhmkGexv49sZvNU%3D"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8.xml"/><Relationship Id="rId1" Type="http://schemas.openxmlformats.org/officeDocument/2006/relationships/tags" Target="../tags/tag57.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0.xml"/><Relationship Id="rId1" Type="http://schemas.openxmlformats.org/officeDocument/2006/relationships/tags" Target="../tags/tag59.xml"/></Relationships>
</file>

<file path=ppt/slides/_rels/slide32.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image" Target="../media/image6.pn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hyperlink" Target="https://mon-dpo-externe.com/3000-euros-amende-microentreprise-1-salarie/?pk_campaign=feed&amp;pk_kwd=3000-euros-amende-microentreprise-1-salarie" TargetMode="External"/><Relationship Id="rId5" Type="http://schemas.openxmlformats.org/officeDocument/2006/relationships/hyperlink" Target="https://www.legifrance.gouv.fr/cnil/id/CNILTEXT000044043045" TargetMode="External"/><Relationship Id="rId4"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hyperlink" Target="http://www.cnil.fr/vos-responsabilites/vos-obligations/" TargetMode="Externa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hyperlink" Target="https://www.legalis.net/jurisprudences/cour-de-justice-de-lunion-europeenne-2eme-ch-arret-du-11-novembre-2020/" TargetMode="Externa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hyperlink" Target="https://www.cnil.fr/fr/conformite-rgpd-comment-recueillir-le-consentement-des-personnes" TargetMode="Externa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hyperlink" Target="https://www.cnil.fr/fr/cookies-et-autres-traceurs-la-cnil-publie-des-lignes-directrices-modificatives-et-sa-recommandation" TargetMode="Externa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image" Target="../media/image7.png"/><Relationship Id="rId4" Type="http://schemas.openxmlformats.org/officeDocument/2006/relationships/hyperlink" Target="https://www.cnil.fr/fr/cookies-et-traceurs-comment-mettre-mon-site-web-en-conformite" TargetMode="Externa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hyperlink" Target="https://www.legifrance.gouv.fr/cnil/id/CNILTEXT000044840062" TargetMode="External"/><Relationship Id="rId4" Type="http://schemas.openxmlformats.org/officeDocument/2006/relationships/hyperlink" Target="https://www.lemondeinformatique.fr/" TargetMode="Externa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hyperlink" Target="https://www.cnil.fr/fr/securite-des-donnees-proteger-le-plus-sensible-de-maniere-specifique"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hyperlink" Target="http://eur-lex.europa.eu/legal-content/FR/TXT/?uri=CELEX:32016R0679" TargetMode="External"/><Relationship Id="rId5" Type="http://schemas.openxmlformats.org/officeDocument/2006/relationships/hyperlink" Target="https://www.cnil.fr/fr/loi-78-17-du-6-janvier-1978-modifiee" TargetMode="External"/><Relationship Id="rId4" Type="http://schemas.openxmlformats.org/officeDocument/2006/relationships/hyperlink" Target="http://www.cnil.fr/la-cnil/qui-sommes-nous/" TargetMode="Externa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hyperlink" Target="http://www.legifrance.gouv.fr/affichCodeArticle.do;?idArticle=LEGIARTI000006417981&amp;cidTexte=LEGITEXT000006070719" TargetMode="Externa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81.xml"/><Relationship Id="rId1" Type="http://schemas.openxmlformats.org/officeDocument/2006/relationships/tags" Target="../tags/tag80.xml"/></Relationships>
</file>

<file path=ppt/slides/_rels/slide42.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hyperlink" Target="http://4zsw.mj.am/lnk/AMsAAGdXBCcAAcoDskAAAFgmSLsAAPiCaEsAFe0mAARQQgBeXl2RaQZUifk5QHK9RBi_D8hnegAEIOk/2/hOfvjY3ulA-kneE7s4ygWQ/aHR0cHM6Ly93d3cubGVnYWxpcy5uZXQvYWN0dWFsaXRlL2xhLXJlY29ubmFpc3NhbmNlLWZhY2lhbGUtYXUtbHljZWUtaW52YWxpZGVlLXBhci1sZS10cmlidW5hbC1hZG1pbmlzdHJhdGlmLw" TargetMode="Externa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hyperlink" Target="https://www.legifrance.gouv.fr/affichJuriAdmin.do?idTexte=CETATEXT000008016670" TargetMode="External"/><Relationship Id="rId5" Type="http://schemas.openxmlformats.org/officeDocument/2006/relationships/hyperlink" Target="https://www.legifrance.gouv.fr/affichJuriJudi.do?idTexte=JURITEXT000024761408" TargetMode="External"/><Relationship Id="rId4" Type="http://schemas.openxmlformats.org/officeDocument/2006/relationships/hyperlink" Target="https://www.legalis.net/jurisprudences/tribunal-de-grande-instance-de-paris-1ere-chambre-section-sociale-jugement-du-19-avril-2005/"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www.cnil.fr/principes-cles/guide-de-la-securite-des-donnees-personnelles" TargetMode="External"/><Relationship Id="rId3" Type="http://schemas.openxmlformats.org/officeDocument/2006/relationships/slideLayout" Target="../slideLayouts/slideLayout13.xml"/><Relationship Id="rId7" Type="http://schemas.openxmlformats.org/officeDocument/2006/relationships/hyperlink" Target="https://www.cnil.fr/fr/securite-des-donnees-les-mesures-dhygiene-pour-proteger-votre-systeme-dinformation" TargetMode="Externa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hyperlink" Target="http://www.legifrance.gouv.fr/affichCodeArticle.do;jsessionid=7F043BD72C11400DAB14554D2B073869.tpdjo05v_2?idArticle=LEGIARTI000006417964&amp;cidTexte=LEGITEXT000006070719" TargetMode="External"/><Relationship Id="rId5" Type="http://schemas.openxmlformats.org/officeDocument/2006/relationships/hyperlink" Target="https://www.cnil.fr/fr/ce-quil-faut-savoir-sur-lanalyse-dimpact-relative-la-protection-des-donnees-aipd" TargetMode="External"/><Relationship Id="rId4" Type="http://schemas.openxmlformats.org/officeDocument/2006/relationships/hyperlink" Target="https://www.cnil.fr/fr/definition/analyse-dimpact-aipd" TargetMode="Externa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hyperlink" Target="http://www.legifrance.gouv.fr/affichCodeArticle.do;?idArticle=LEGIARTI000006417984&amp;cidTexte=LEGITEXT000006070719" TargetMode="Externa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hyperlink" Target="https://www.courdecassation.fr/decision/647989c4b8f4d3d0f8f1f822?search_api_fulltext=cour+d%27appel+de+paris+21%2F00797&amp;op=Rechercher+sur+judilibre&amp;date_du=&amp;date_au=&amp;judilibre_juridiction=all&amp;previousdecisionpage=&amp;previousdecisionindex=&amp;nextdecisionpage=0&amp;nextdecisionindex=1" TargetMode="Externa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94.xml"/><Relationship Id="rId1" Type="http://schemas.openxmlformats.org/officeDocument/2006/relationships/tags" Target="../tags/tag93.xml"/><Relationship Id="rId4" Type="http://schemas.openxmlformats.org/officeDocument/2006/relationships/hyperlink" Target="https://www.cnil.fr/fr/notifier-une-violation-de-donnees-personnelles" TargetMode="Externa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hyperlink" Target="http://www.legifrance.gouv.fr/affichCodeArticle.do;jsessionid=7F043BD72C11400DAB14554D2B073869.tpdjo05v_2?idArticle=LEGIARTI000006417977&amp;cidTexte=LEGITEXT000006070719" TargetMode="External"/><Relationship Id="rId5" Type="http://schemas.openxmlformats.org/officeDocument/2006/relationships/hyperlink" Target="https://www.cnil.fr/fr/limiter-la-conservation-des-donnees" TargetMode="External"/><Relationship Id="rId4" Type="http://schemas.openxmlformats.org/officeDocument/2006/relationships/hyperlink" Target="https://www.service-public.fr/professionnels-entreprises/vosdroits/F10029" TargetMode="Externa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98.xml"/><Relationship Id="rId1" Type="http://schemas.openxmlformats.org/officeDocument/2006/relationships/tags" Target="../tags/tag9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9.xml"/><Relationship Id="rId1" Type="http://schemas.openxmlformats.org/officeDocument/2006/relationships/tags" Target="../tags/tag8.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hyperlink" Target="http://www.cnil.fr/en-savoir-plus/textes-fondateurs/textes-dapplication/titre-viii/chapitre/#c523" TargetMode="External"/><Relationship Id="rId4" Type="http://schemas.openxmlformats.org/officeDocument/2006/relationships/hyperlink" Target="http://www.legifrance.gouv.fr/affichCodeArticle.do?idArticle=LEGIARTI000006417259&amp;cidTexte=LEGITEXT000006070719&amp;dateTexte=20090602" TargetMode="Externa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hyperlink" Target="http://www.cnil.fr/vos-obligations/transfert-de-donnees-hors-ue/exceptions/" TargetMode="Externa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hyperlink" Target="https://www.dataprivacyframework.gov/s/participant-search" TargetMode="External"/><Relationship Id="rId5" Type="http://schemas.openxmlformats.org/officeDocument/2006/relationships/hyperlink" Target="https://www.cnil.fr/fr/adequation-des-etats-unis-les-premieres-questions-reponses" TargetMode="External"/><Relationship Id="rId4" Type="http://schemas.openxmlformats.org/officeDocument/2006/relationships/hyperlink" Target="https://www.cnil.fr/fr/transferer-des-donnees-hors-de-lue" TargetMode="Externa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04.xml"/><Relationship Id="rId1" Type="http://schemas.openxmlformats.org/officeDocument/2006/relationships/tags" Target="../tags/tag103.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06.xml"/><Relationship Id="rId1" Type="http://schemas.openxmlformats.org/officeDocument/2006/relationships/tags" Target="../tags/tag105.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08.xml"/><Relationship Id="rId1" Type="http://schemas.openxmlformats.org/officeDocument/2006/relationships/tags" Target="../tags/tag107.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10.xml"/><Relationship Id="rId1" Type="http://schemas.openxmlformats.org/officeDocument/2006/relationships/tags" Target="../tags/tag109.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hyperlink" Target="https://www.cnil.fr/fr/principes-cles/rgpd-se-preparer-en-6-etapes" TargetMode="External"/><Relationship Id="rId5" Type="http://schemas.openxmlformats.org/officeDocument/2006/relationships/hyperlink" Target="https://www.cnil.fr/fr/designer-un-pilote" TargetMode="External"/><Relationship Id="rId4" Type="http://schemas.openxmlformats.org/officeDocument/2006/relationships/hyperlink" Target="https://www.cnil.fr/fr/RGDP-le-registre-des-activites-de-traitement" TargetMode="Externa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14.xml"/><Relationship Id="rId1" Type="http://schemas.openxmlformats.org/officeDocument/2006/relationships/tags" Target="../tags/tag113.xml"/><Relationship Id="rId4" Type="http://schemas.openxmlformats.org/officeDocument/2006/relationships/hyperlink" Target="https://www.lemondeinformatique.fr/actualites/lire-faire-de-la-conformite-au-rgpd-autre-chose-que-de-la-paperasse-84324.html?utm_source=ActiveCampaign&amp;utm_medium=email&amp;utm_campaign=NL+LMI+Quoti+01102021&amp;ep_ee=351f0bdaf3104285225ca6a94d369fb55bdba15c&amp;vgo_ee=jD9PVqfcUTc2aMosbgGNOAA3SuMkJhmkGexv49sZvNU%3D" TargetMode="Externa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hyperlink" Target="https://www.cnil.fr/fr/prospection-commerciale-et-droits-des-personnes-sanction-de-600-000-euros-lencontre-daccor" TargetMode="External"/><Relationship Id="rId5" Type="http://schemas.openxmlformats.org/officeDocument/2006/relationships/hyperlink" Target="https://www.legifrance.gouv.fr/codes/article_lc/LEGIARTI000042155961" TargetMode="External"/><Relationship Id="rId4" Type="http://schemas.openxmlformats.org/officeDocument/2006/relationships/hyperlink" Target="http://www.cnil.fr/dossiers/conso-pub-spam/fiches-pratiques/article/la-prospection-commerciale-par-courrier-electronique/" TargetMode="External"/></Relationships>
</file>

<file path=ppt/slides/_rels/slide59.xml.rels><?xml version="1.0" encoding="UTF-8" standalone="yes"?>
<Relationships xmlns="http://schemas.openxmlformats.org/package/2006/relationships"><Relationship Id="rId2" Type="http://schemas.openxmlformats.org/officeDocument/2006/relationships/hyperlink" Target="https://www.cnil.fr/fr/la-prospection-commerciale-par-courrier-electronique"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18.xml"/><Relationship Id="rId1" Type="http://schemas.openxmlformats.org/officeDocument/2006/relationships/tags" Target="../tags/tag117.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20.xml"/><Relationship Id="rId1" Type="http://schemas.openxmlformats.org/officeDocument/2006/relationships/tags" Target="../tags/tag119.xml"/><Relationship Id="rId4" Type="http://schemas.openxmlformats.org/officeDocument/2006/relationships/hyperlink" Target="https://www.legalis.net/jurisprudences/cour-dappel-de-paris-pole-4-ch-11-arret-du-15-septembre-2017/" TargetMode="Externa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hyperlink" Target="https://www.cnil.fr/fr/prospection-commerciale-sanction-de-20-000-euros-lencontre-de-la-societe-nestor#:~:text=la%20soci%C3%A9t%C3%A9%20NESTOR-,Prospection%20commerciale%20%3A%20sanction%20de%2020%20000%20euros%20%C3%A0%20l,encontre%20de%20la%20soci%C3%A9t%C3%A9%20NESTOR&amp;text=%C3%80%20cette%20occasion%2C%20la%20CNIL,de%20prospects%20et%20de%20clients." TargetMode="Externa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hyperlink" Target="https://www.cnil.fr/fr/les-questions-reponses-de-la-cnil-sur-le-teletravail" TargetMode="External"/><Relationship Id="rId5" Type="http://schemas.openxmlformats.org/officeDocument/2006/relationships/hyperlink" Target="https://www.cnil.fr/fr/thematique/travail" TargetMode="External"/><Relationship Id="rId4" Type="http://schemas.openxmlformats.org/officeDocument/2006/relationships/notesSlide" Target="../notesSlides/notesSlide6.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26.xml"/><Relationship Id="rId1" Type="http://schemas.openxmlformats.org/officeDocument/2006/relationships/tags" Target="../tags/tag125.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28.xml"/><Relationship Id="rId1" Type="http://schemas.openxmlformats.org/officeDocument/2006/relationships/tags" Target="../tags/tag127.xml"/><Relationship Id="rId5" Type="http://schemas.openxmlformats.org/officeDocument/2006/relationships/hyperlink" Target="http://www.journaldunet.com/management/dossiers/040331acces/modele-charte-internet.shtml" TargetMode="External"/><Relationship Id="rId4" Type="http://schemas.openxmlformats.org/officeDocument/2006/relationships/notesSlide" Target="../notesSlides/notesSlide7.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30.xml"/><Relationship Id="rId1" Type="http://schemas.openxmlformats.org/officeDocument/2006/relationships/tags" Target="../tags/tag129.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32.xml"/><Relationship Id="rId1" Type="http://schemas.openxmlformats.org/officeDocument/2006/relationships/tags" Target="../tags/tag131.xml"/><Relationship Id="rId4" Type="http://schemas.openxmlformats.org/officeDocument/2006/relationships/hyperlink" Target="https://www.journaldunet.fr/management/guide-du-management/1441343-sanctions-en-cas-de-non-respect-de-la-charte-informatique-reglement-interieur/" TargetMode="Externa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34.xml"/><Relationship Id="rId1" Type="http://schemas.openxmlformats.org/officeDocument/2006/relationships/tags" Target="../tags/tag133.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36.xml"/><Relationship Id="rId1" Type="http://schemas.openxmlformats.org/officeDocument/2006/relationships/tags" Target="../tags/tag135.xml"/><Relationship Id="rId4" Type="http://schemas.openxmlformats.org/officeDocument/2006/relationships/notesSlide" Target="../notesSlides/notesSlide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3.xml"/><Relationship Id="rId1" Type="http://schemas.openxmlformats.org/officeDocument/2006/relationships/tags" Target="../tags/tag12.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38.xml"/><Relationship Id="rId1" Type="http://schemas.openxmlformats.org/officeDocument/2006/relationships/tags" Target="../tags/tag137.xml"/><Relationship Id="rId4" Type="http://schemas.openxmlformats.org/officeDocument/2006/relationships/hyperlink" Target="https://www.legifrance.gouv.fr/juri/id/JURITEXT000042746684?init=true&amp;page=1&amp;query=19-10.007&amp;searchField=ALL&amp;tab_selection=all" TargetMode="Externa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40.xml"/><Relationship Id="rId1" Type="http://schemas.openxmlformats.org/officeDocument/2006/relationships/tags" Target="../tags/tag139.xml"/><Relationship Id="rId4" Type="http://schemas.openxmlformats.org/officeDocument/2006/relationships/hyperlink" Target="https://www.courdecassation.fr/jurisprudence_2/chambre_sociale_576/804_23_47380.html" TargetMode="Externa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42.xml"/><Relationship Id="rId1" Type="http://schemas.openxmlformats.org/officeDocument/2006/relationships/tags" Target="../tags/tag141.xml"/><Relationship Id="rId4" Type="http://schemas.openxmlformats.org/officeDocument/2006/relationships/hyperlink" Target="https://www.legifrance.gouv.fr/affichJuriJudi.do?oldAction=rechJuriJudi&amp;idTexte=JURITEXT000038708896&amp;fastReqId=322841360&amp;fastPos=1" TargetMode="Externa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44.xml"/><Relationship Id="rId1" Type="http://schemas.openxmlformats.org/officeDocument/2006/relationships/tags" Target="../tags/tag143.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46.xml"/><Relationship Id="rId1" Type="http://schemas.openxmlformats.org/officeDocument/2006/relationships/tags" Target="../tags/tag145.xml"/><Relationship Id="rId4" Type="http://schemas.openxmlformats.org/officeDocument/2006/relationships/hyperlink" Target="https://www.efl.fr/actualites/social/cessation-du-contrat-de-travail/details.html?ref=UI-37a64a02-20f3-4240-b8c9-ba708ecdbd9a&amp;eflNetwaveEmail=reynaud.avocat@gmail.com&amp;eflNetwaveClientId=26782369&amp;utm_source=La-quotidienne&amp;utm_medium=email&amp;utm_campaign=QUOT20180927" TargetMode="Externa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48.xml"/><Relationship Id="rId1" Type="http://schemas.openxmlformats.org/officeDocument/2006/relationships/tags" Target="../tags/tag147.xml"/><Relationship Id="rId5" Type="http://schemas.openxmlformats.org/officeDocument/2006/relationships/hyperlink" Target="https://www.legalis.net/actualite/une-atteinte-a-la-vie-privee-dune-salariee-justifiee-par-un-manquement-contractuel/" TargetMode="External"/><Relationship Id="rId4" Type="http://schemas.openxmlformats.org/officeDocument/2006/relationships/hyperlink" Target="http://www.legalis.net/" TargetMode="External"/></Relationships>
</file>

<file path=ppt/slides/_rels/slide76.xml.rels><?xml version="1.0" encoding="UTF-8" standalone="yes"?>
<Relationships xmlns="http://schemas.openxmlformats.org/package/2006/relationships"><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 Id="rId4"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53.xml"/><Relationship Id="rId1" Type="http://schemas.openxmlformats.org/officeDocument/2006/relationships/tags" Target="../tags/tag15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7.xml"/><Relationship Id="rId1"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custDataLst>
              <p:tags r:id="rId1"/>
            </p:custDataLst>
          </p:nvPr>
        </p:nvSpPr>
        <p:spPr>
          <a:xfrm>
            <a:off x="179512" y="1052736"/>
            <a:ext cx="8229600" cy="2146300"/>
          </a:xfrm>
        </p:spPr>
        <p:txBody>
          <a:bodyPr/>
          <a:lstStyle/>
          <a:p>
            <a:pPr eaLnBrk="1" hangingPunct="1"/>
            <a:br>
              <a:rPr lang="fr-BE" altLang="fr-FR" dirty="0">
                <a:solidFill>
                  <a:srgbClr val="FF0000"/>
                </a:solidFill>
              </a:rPr>
            </a:br>
            <a:br>
              <a:rPr lang="fr-BE" altLang="fr-FR" dirty="0">
                <a:solidFill>
                  <a:srgbClr val="FF0000"/>
                </a:solidFill>
              </a:rPr>
            </a:br>
            <a:br>
              <a:rPr lang="fr-BE" altLang="fr-FR" dirty="0">
                <a:solidFill>
                  <a:srgbClr val="FF0000"/>
                </a:solidFill>
              </a:rPr>
            </a:br>
            <a:br>
              <a:rPr lang="fr-BE" altLang="fr-FR" dirty="0">
                <a:solidFill>
                  <a:srgbClr val="FF0000"/>
                </a:solidFill>
              </a:rPr>
            </a:br>
            <a:br>
              <a:rPr lang="fr-BE" altLang="fr-FR" dirty="0">
                <a:solidFill>
                  <a:srgbClr val="FF0000"/>
                </a:solidFill>
              </a:rPr>
            </a:br>
            <a:br>
              <a:rPr lang="fr-BE" altLang="fr-FR" dirty="0">
                <a:solidFill>
                  <a:srgbClr val="FF0000"/>
                </a:solidFill>
              </a:rPr>
            </a:br>
            <a:r>
              <a:rPr lang="fr-BE" altLang="fr-FR" dirty="0">
                <a:solidFill>
                  <a:srgbClr val="FF0000"/>
                </a:solidFill>
              </a:rPr>
              <a:t>Module 2</a:t>
            </a:r>
            <a:br>
              <a:rPr lang="fr-BE" altLang="fr-FR" dirty="0">
                <a:solidFill>
                  <a:srgbClr val="FF0000"/>
                </a:solidFill>
              </a:rPr>
            </a:br>
            <a:br>
              <a:rPr lang="fr-BE" altLang="fr-FR" dirty="0">
                <a:solidFill>
                  <a:srgbClr val="FF0000"/>
                </a:solidFill>
              </a:rPr>
            </a:br>
            <a:r>
              <a:rPr lang="fr-BE" altLang="fr-FR" dirty="0">
                <a:solidFill>
                  <a:srgbClr val="FF0000"/>
                </a:solidFill>
              </a:rPr>
              <a:t>La protection des données personnelles </a:t>
            </a:r>
            <a:br>
              <a:rPr lang="fr-BE" altLang="fr-FR" dirty="0">
                <a:solidFill>
                  <a:srgbClr val="FF0000"/>
                </a:solidFill>
              </a:rPr>
            </a:br>
            <a:br>
              <a:rPr lang="fr-BE" altLang="fr-FR" dirty="0">
                <a:solidFill>
                  <a:srgbClr val="FF0000"/>
                </a:solidFill>
              </a:rPr>
            </a:br>
            <a:r>
              <a:rPr lang="fr-BE" altLang="fr-FR" dirty="0">
                <a:solidFill>
                  <a:srgbClr val="FF0000"/>
                </a:solidFill>
              </a:rPr>
              <a:t>EM 2023/2024</a:t>
            </a:r>
            <a:br>
              <a:rPr lang="fr-BE" altLang="fr-FR" dirty="0">
                <a:solidFill>
                  <a:srgbClr val="FF0000"/>
                </a:solidFill>
              </a:rPr>
            </a:br>
            <a:br>
              <a:rPr lang="fr-BE" altLang="fr-FR" dirty="0">
                <a:solidFill>
                  <a:srgbClr val="FF0000"/>
                </a:solidFill>
              </a:rPr>
            </a:br>
            <a:r>
              <a:rPr lang="fr-BE" altLang="fr-FR" sz="1400" dirty="0">
                <a:solidFill>
                  <a:srgbClr val="FF0000"/>
                </a:solidFill>
                <a:hlinkClick r:id="rId4"/>
              </a:rPr>
              <a:t>reynaud.avocat@gmail.com</a:t>
            </a:r>
            <a:r>
              <a:rPr lang="fr-BE" altLang="fr-FR" sz="1400" dirty="0">
                <a:solidFill>
                  <a:srgbClr val="FF0000"/>
                </a:solidFill>
              </a:rPr>
              <a:t> </a:t>
            </a:r>
            <a:br>
              <a:rPr lang="fr-BE" altLang="fr-FR" sz="1400" dirty="0">
                <a:solidFill>
                  <a:srgbClr val="FF0000"/>
                </a:solidFill>
              </a:rPr>
            </a:br>
            <a:r>
              <a:rPr lang="fr-BE" altLang="fr-FR" sz="1400" dirty="0">
                <a:solidFill>
                  <a:srgbClr val="FF0000"/>
                </a:solidFill>
              </a:rPr>
              <a:t>V</a:t>
            </a:r>
            <a:r>
              <a:rPr lang="fr-BE" altLang="fr-FR" sz="1400">
                <a:solidFill>
                  <a:srgbClr val="FF0000"/>
                </a:solidFill>
              </a:rPr>
              <a:t>°21/09/2023</a:t>
            </a:r>
            <a:br>
              <a:rPr lang="fr-BE" altLang="fr-FR" dirty="0">
                <a:solidFill>
                  <a:srgbClr val="FF0000"/>
                </a:solidFill>
              </a:rPr>
            </a:br>
            <a:br>
              <a:rPr lang="fr-FR" altLang="fr-FR" dirty="0">
                <a:solidFill>
                  <a:srgbClr val="FF0000"/>
                </a:solidFill>
              </a:rPr>
            </a:br>
            <a:endParaRPr lang="fr-BE" altLang="fr-FR"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523C9A-46C9-E464-C2D5-718900EA3852}"/>
              </a:ext>
            </a:extLst>
          </p:cNvPr>
          <p:cNvSpPr>
            <a:spLocks noGrp="1"/>
          </p:cNvSpPr>
          <p:nvPr>
            <p:ph type="title"/>
            <p:custDataLst>
              <p:tags r:id="rId1"/>
            </p:custDataLst>
          </p:nvPr>
        </p:nvSpPr>
        <p:spPr>
          <a:xfrm>
            <a:off x="323528" y="1196752"/>
            <a:ext cx="8229600" cy="1143000"/>
          </a:xfrm>
        </p:spPr>
        <p:txBody>
          <a:bodyPr/>
          <a:lstStyle/>
          <a:p>
            <a:r>
              <a:rPr lang="fr-FR" dirty="0">
                <a:solidFill>
                  <a:srgbClr val="FF0000"/>
                </a:solidFill>
              </a:rPr>
              <a:t>Peu importe que ces informations soient confidentielles ou publiques.</a:t>
            </a:r>
            <a:br>
              <a:rPr lang="fr-FR" dirty="0">
                <a:solidFill>
                  <a:srgbClr val="FF0000"/>
                </a:solidFill>
              </a:rPr>
            </a:br>
            <a:endParaRPr lang="fr-FR" dirty="0">
              <a:solidFill>
                <a:srgbClr val="FF0000"/>
              </a:solidFill>
            </a:endParaRPr>
          </a:p>
        </p:txBody>
      </p:sp>
      <p:sp>
        <p:nvSpPr>
          <p:cNvPr id="3" name="Espace réservé du contenu 2">
            <a:extLst>
              <a:ext uri="{FF2B5EF4-FFF2-40B4-BE49-F238E27FC236}">
                <a16:creationId xmlns:a16="http://schemas.microsoft.com/office/drawing/2014/main" id="{1E79ED28-ECFE-258C-B209-51FDAD6B9D6B}"/>
              </a:ext>
            </a:extLst>
          </p:cNvPr>
          <p:cNvSpPr>
            <a:spLocks noGrp="1"/>
          </p:cNvSpPr>
          <p:nvPr>
            <p:ph idx="1"/>
            <p:custDataLst>
              <p:tags r:id="rId2"/>
            </p:custDataLst>
          </p:nvPr>
        </p:nvSpPr>
        <p:spPr>
          <a:xfrm>
            <a:off x="457200" y="2636912"/>
            <a:ext cx="8229600" cy="3489251"/>
          </a:xfrm>
        </p:spPr>
        <p:txBody>
          <a:bodyPr/>
          <a:lstStyle/>
          <a:p>
            <a:endParaRPr lang="fr-FR" sz="2000" dirty="0"/>
          </a:p>
          <a:p>
            <a:pPr algn="just"/>
            <a:r>
              <a:rPr lang="fr-FR" sz="2000" dirty="0"/>
              <a:t>Pour que ces données ne soient plus considérées comme personnelles, elles doivent être rendues anonymes de manière à rendre impossible toute identification de la personne concernée : noms masqués, visages floutés, etc.</a:t>
            </a:r>
          </a:p>
          <a:p>
            <a:endParaRPr lang="fr-FR" sz="2000" dirty="0"/>
          </a:p>
          <a:p>
            <a:r>
              <a:rPr lang="fr-FR" sz="2000" dirty="0"/>
              <a:t>S'il est possible par recoupement de plusieurs informations (âge, sexe, ville, diplôme, etc.) ou par l'utilisation de moyens techniques divers, d'identifier une personne, les données sont toujours considérées comme personnelles.</a:t>
            </a:r>
          </a:p>
        </p:txBody>
      </p:sp>
    </p:spTree>
    <p:extLst>
      <p:ext uri="{BB962C8B-B14F-4D97-AF65-F5344CB8AC3E}">
        <p14:creationId xmlns:p14="http://schemas.microsoft.com/office/powerpoint/2010/main" val="3527826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custDataLst>
              <p:tags r:id="rId1"/>
            </p:custDataLst>
          </p:nvPr>
        </p:nvSpPr>
        <p:spPr/>
        <p:txBody>
          <a:bodyPr/>
          <a:lstStyle/>
          <a:p>
            <a:pPr eaLnBrk="1" hangingPunct="1"/>
            <a:br>
              <a:rPr lang="fr-BE" dirty="0">
                <a:solidFill>
                  <a:srgbClr val="FF0000"/>
                </a:solidFill>
              </a:rPr>
            </a:br>
            <a:r>
              <a:rPr lang="fr-BE" dirty="0">
                <a:solidFill>
                  <a:srgbClr val="FF0000"/>
                </a:solidFill>
              </a:rPr>
              <a:t>Exemple : l’image des personnes est une donnée personnelle : </a:t>
            </a:r>
            <a:br>
              <a:rPr lang="fr-BE" dirty="0"/>
            </a:br>
            <a:endParaRPr lang="fr-BE" altLang="fr-FR" dirty="0">
              <a:solidFill>
                <a:srgbClr val="FF0000"/>
              </a:solidFill>
            </a:endParaRPr>
          </a:p>
        </p:txBody>
      </p:sp>
      <p:sp>
        <p:nvSpPr>
          <p:cNvPr id="3" name="Content Placeholder 2"/>
          <p:cNvSpPr>
            <a:spLocks noGrp="1"/>
          </p:cNvSpPr>
          <p:nvPr>
            <p:ph idx="1"/>
            <p:custDataLst>
              <p:tags r:id="rId2"/>
            </p:custDataLst>
          </p:nvPr>
        </p:nvSpPr>
        <p:spPr>
          <a:xfrm>
            <a:off x="228600" y="2132855"/>
            <a:ext cx="8686800" cy="4017119"/>
          </a:xfrm>
        </p:spPr>
        <p:txBody>
          <a:bodyPr rtlCol="0">
            <a:normAutofit/>
          </a:bodyPr>
          <a:lstStyle/>
          <a:p>
            <a:pPr algn="just" eaLnBrk="1" fontAlgn="auto" hangingPunct="1">
              <a:spcAft>
                <a:spcPts val="0"/>
              </a:spcAft>
              <a:defRPr/>
            </a:pPr>
            <a:r>
              <a:rPr lang="fr-BE" dirty="0"/>
              <a:t>L’image d’une personne est une donnée à caractère personnel. </a:t>
            </a:r>
          </a:p>
          <a:p>
            <a:pPr algn="just" eaLnBrk="1" fontAlgn="auto" hangingPunct="1">
              <a:spcAft>
                <a:spcPts val="0"/>
              </a:spcAft>
              <a:defRPr/>
            </a:pPr>
            <a:r>
              <a:rPr lang="fr-BE" dirty="0"/>
              <a:t>La collecte de l’image ou de la vidéo d’une personne doit se faire </a:t>
            </a:r>
            <a:r>
              <a:rPr lang="fr-BE" u="sng" dirty="0"/>
              <a:t>dans le respect des principes </a:t>
            </a:r>
            <a:r>
              <a:rPr lang="fr-BE" dirty="0"/>
              <a:t>protecteurs de la loi du 6 janvier 1978 modifiée. </a:t>
            </a:r>
          </a:p>
          <a:p>
            <a:pPr eaLnBrk="1" fontAlgn="auto" hangingPunct="1">
              <a:spcAft>
                <a:spcPts val="0"/>
              </a:spcAft>
              <a:defRPr/>
            </a:pPr>
            <a:endParaRPr lang="fr-FR" dirty="0"/>
          </a:p>
          <a:p>
            <a:pPr eaLnBrk="1" fontAlgn="auto" hangingPunct="1">
              <a:spcAft>
                <a:spcPts val="0"/>
              </a:spcAft>
              <a:defRPr/>
            </a:pPr>
            <a:endParaRPr lang="fr-BE" dirty="0"/>
          </a:p>
          <a:p>
            <a:pPr eaLnBrk="1" fontAlgn="auto" hangingPunct="1">
              <a:spcAft>
                <a:spcPts val="0"/>
              </a:spcAft>
              <a:defRPr/>
            </a:pPr>
            <a:endParaRPr lang="fr-BE"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a:solidFill>
                  <a:srgbClr val="FF0000"/>
                </a:solidFill>
              </a:rPr>
              <a:t>l’adresse IP ? cela dépend des situation … </a:t>
            </a:r>
          </a:p>
        </p:txBody>
      </p:sp>
      <p:sp>
        <p:nvSpPr>
          <p:cNvPr id="3" name="Espace réservé du contenu 2"/>
          <p:cNvSpPr>
            <a:spLocks noGrp="1"/>
          </p:cNvSpPr>
          <p:nvPr>
            <p:ph idx="1"/>
            <p:custDataLst>
              <p:tags r:id="rId2"/>
            </p:custDataLst>
          </p:nvPr>
        </p:nvSpPr>
        <p:spPr>
          <a:xfrm>
            <a:off x="457200" y="1556792"/>
            <a:ext cx="8229600" cy="4896544"/>
          </a:xfrm>
        </p:spPr>
        <p:txBody>
          <a:bodyPr/>
          <a:lstStyle/>
          <a:p>
            <a:pPr algn="just"/>
            <a:r>
              <a:rPr lang="fr-FR" sz="1800" dirty="0">
                <a:solidFill>
                  <a:srgbClr val="000000"/>
                </a:solidFill>
              </a:rPr>
              <a:t>L'adresse IP est constituée d'une série de chiffres se rapportant à un ordinateur et non à un utilisateur, elle ne constitue donc pas une donnée même indirectement nominative. (pour aller plus loi : </a:t>
            </a:r>
            <a:r>
              <a:rPr lang="fr-FR" sz="1800" dirty="0">
                <a:solidFill>
                  <a:srgbClr val="000000"/>
                </a:solidFill>
                <a:hlinkClick r:id="rId5"/>
              </a:rPr>
              <a:t>https://www.cnil.fr/fr/votre-ordinateur</a:t>
            </a:r>
            <a:r>
              <a:rPr lang="fr-FR" sz="1800" dirty="0">
                <a:solidFill>
                  <a:srgbClr val="000000"/>
                </a:solidFill>
              </a:rPr>
              <a:t>  )</a:t>
            </a:r>
          </a:p>
          <a:p>
            <a:pPr algn="just"/>
            <a:endParaRPr lang="fr-FR" sz="1800" dirty="0">
              <a:solidFill>
                <a:srgbClr val="000000"/>
              </a:solidFill>
            </a:endParaRPr>
          </a:p>
          <a:p>
            <a:r>
              <a:rPr lang="fr-FR" sz="1800" dirty="0">
                <a:solidFill>
                  <a:srgbClr val="000000"/>
                </a:solidFill>
              </a:rPr>
              <a:t>Pour le RGPD (considérant 30) : cela dépend des cas : lorsque les </a:t>
            </a:r>
            <a:r>
              <a:rPr lang="fr-FR" sz="1800" b="1" dirty="0">
                <a:solidFill>
                  <a:srgbClr val="000000"/>
                </a:solidFill>
              </a:rPr>
              <a:t>adresses IP sont combinées aux identifiants uniques </a:t>
            </a:r>
            <a:r>
              <a:rPr lang="fr-FR" sz="1800" dirty="0">
                <a:solidFill>
                  <a:srgbClr val="000000"/>
                </a:solidFill>
              </a:rPr>
              <a:t>et à d'autres informations reçues par les serveurs pour l’identification de personnes physiques, il s’agit d’une donnée personnelle. </a:t>
            </a:r>
          </a:p>
          <a:p>
            <a:endParaRPr lang="fr-FR" sz="1800" dirty="0">
              <a:solidFill>
                <a:srgbClr val="000000"/>
              </a:solidFill>
            </a:endParaRPr>
          </a:p>
          <a:p>
            <a:r>
              <a:rPr lang="fr-FR" sz="1800" dirty="0">
                <a:solidFill>
                  <a:srgbClr val="000000"/>
                </a:solidFill>
              </a:rPr>
              <a:t>Pour les juridictions françaises, l’adresse IP n’est pas forcément une donnée personnelle : </a:t>
            </a:r>
          </a:p>
          <a:p>
            <a:pPr lvl="2" algn="just"/>
            <a:r>
              <a:rPr lang="fr-FR" sz="1600" dirty="0">
                <a:solidFill>
                  <a:srgbClr val="000000"/>
                </a:solidFill>
              </a:rPr>
              <a:t>Le fait de conserver, en vue de la découverte ultérieure des auteurs de pénétrations non autorisées sur un réseau informatique d'entreprise, une liste d'adresses IP d'ordinateurs qui ont été connectées sur un réseau informatique d'entreprise, </a:t>
            </a:r>
            <a:r>
              <a:rPr lang="fr-FR" sz="1600" u="sng" dirty="0">
                <a:solidFill>
                  <a:srgbClr val="FF0000"/>
                </a:solidFill>
              </a:rPr>
              <a:t>sans qu'aucun lien entre ces adresses et des personnes physiques ne soit fait, ne constitue pas un traitement de données à caractère personnel</a:t>
            </a:r>
            <a:r>
              <a:rPr lang="fr-FR" sz="1600" dirty="0">
                <a:solidFill>
                  <a:srgbClr val="000000"/>
                </a:solidFill>
              </a:rPr>
              <a:t>.</a:t>
            </a:r>
          </a:p>
          <a:p>
            <a:pPr lvl="3" algn="just"/>
            <a:r>
              <a:rPr lang="fr-FR" sz="1000" dirty="0">
                <a:solidFill>
                  <a:srgbClr val="000000"/>
                </a:solidFill>
              </a:rPr>
              <a:t>CA Rennes, ch. com., 28 avr. 2015, n° 14/05708, SARL Cabinet Peterson c/ SARL Groupe </a:t>
            </a:r>
            <a:r>
              <a:rPr lang="fr-FR" sz="1000" dirty="0" err="1">
                <a:solidFill>
                  <a:srgbClr val="000000"/>
                </a:solidFill>
              </a:rPr>
              <a:t>Logisneuf</a:t>
            </a:r>
            <a:r>
              <a:rPr lang="fr-FR" sz="1000" dirty="0">
                <a:solidFill>
                  <a:srgbClr val="000000"/>
                </a:solidFill>
              </a:rPr>
              <a:t>, SARL C-Invest, SARL </a:t>
            </a:r>
            <a:r>
              <a:rPr lang="fr-FR" sz="1000" dirty="0" err="1">
                <a:solidFill>
                  <a:srgbClr val="000000"/>
                </a:solidFill>
              </a:rPr>
              <a:t>European</a:t>
            </a:r>
            <a:r>
              <a:rPr lang="fr-FR" sz="1000" dirty="0">
                <a:solidFill>
                  <a:srgbClr val="000000"/>
                </a:solidFill>
              </a:rPr>
              <a:t> Soft</a:t>
            </a:r>
          </a:p>
          <a:p>
            <a:pPr marL="0" indent="0">
              <a:buNone/>
            </a:pPr>
            <a:endParaRPr lang="fr-FR" dirty="0"/>
          </a:p>
        </p:txBody>
      </p:sp>
    </p:spTree>
    <p:extLst>
      <p:ext uri="{BB962C8B-B14F-4D97-AF65-F5344CB8AC3E}">
        <p14:creationId xmlns:p14="http://schemas.microsoft.com/office/powerpoint/2010/main" val="3051930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rtlCol="0">
            <a:noAutofit/>
          </a:bodyPr>
          <a:lstStyle/>
          <a:p>
            <a:pPr lvl="1" eaLnBrk="1" fontAlgn="auto" hangingPunct="1">
              <a:spcBef>
                <a:spcPts val="0"/>
              </a:spcBef>
              <a:spcAft>
                <a:spcPts val="0"/>
              </a:spcAft>
              <a:defRPr/>
            </a:pPr>
            <a:r>
              <a:rPr lang="fr-FR" sz="3600" b="1" dirty="0">
                <a:solidFill>
                  <a:srgbClr val="FF0000"/>
                </a:solidFill>
                <a:latin typeface="+mj-lt"/>
              </a:rPr>
              <a:t>1.2 Qu’est ce qu’un « traitement de données » :</a:t>
            </a:r>
            <a:endParaRPr lang="fr-BE" sz="3600" b="1" dirty="0">
              <a:solidFill>
                <a:srgbClr val="FF0000"/>
              </a:solidFill>
              <a:latin typeface="+mj-lt"/>
            </a:endParaRPr>
          </a:p>
        </p:txBody>
      </p:sp>
      <p:sp>
        <p:nvSpPr>
          <p:cNvPr id="3" name="Content Placeholder 2"/>
          <p:cNvSpPr>
            <a:spLocks noGrp="1"/>
          </p:cNvSpPr>
          <p:nvPr>
            <p:ph idx="1"/>
            <p:custDataLst>
              <p:tags r:id="rId2"/>
            </p:custDataLst>
          </p:nvPr>
        </p:nvSpPr>
        <p:spPr>
          <a:xfrm>
            <a:off x="228600" y="1196975"/>
            <a:ext cx="8686800" cy="4953000"/>
          </a:xfrm>
        </p:spPr>
        <p:txBody>
          <a:bodyPr rtlCol="0">
            <a:normAutofit lnSpcReduction="10000"/>
          </a:bodyPr>
          <a:lstStyle/>
          <a:p>
            <a:pPr lvl="1" eaLnBrk="1" fontAlgn="auto" hangingPunct="1">
              <a:spcAft>
                <a:spcPts val="0"/>
              </a:spcAft>
              <a:buFont typeface="Arial" panose="020B0604020202020204" pitchFamily="34" charset="0"/>
              <a:buNone/>
              <a:defRPr/>
            </a:pPr>
            <a:endParaRPr lang="fr-BE" dirty="0"/>
          </a:p>
          <a:p>
            <a:pPr eaLnBrk="1" fontAlgn="auto" hangingPunct="1">
              <a:spcAft>
                <a:spcPts val="0"/>
              </a:spcAft>
              <a:buFont typeface="Arial" panose="020B0604020202020204" pitchFamily="34" charset="0"/>
              <a:buNone/>
              <a:defRPr/>
            </a:pPr>
            <a:r>
              <a:rPr lang="fr-FR" sz="2400" b="1" dirty="0"/>
              <a:t>Tous types de manipulation de manière très large. </a:t>
            </a:r>
            <a:endParaRPr lang="fr-FR" sz="2200" dirty="0"/>
          </a:p>
          <a:p>
            <a:pPr eaLnBrk="1" fontAlgn="auto" hangingPunct="1">
              <a:spcAft>
                <a:spcPts val="0"/>
              </a:spcAft>
              <a:buFont typeface="Arial" panose="020B0604020202020204" pitchFamily="34" charset="0"/>
              <a:buNone/>
              <a:defRPr/>
            </a:pPr>
            <a:r>
              <a:rPr lang="fr-FR" sz="2200" dirty="0"/>
              <a:t>Article 2 al. 3 L 78 : (art.4.2 RGPD)</a:t>
            </a:r>
          </a:p>
          <a:p>
            <a:pPr eaLnBrk="1" fontAlgn="auto" hangingPunct="1">
              <a:spcAft>
                <a:spcPts val="0"/>
              </a:spcAft>
              <a:buFont typeface="Arial" panose="020B0604020202020204" pitchFamily="34" charset="0"/>
              <a:buNone/>
              <a:defRPr/>
            </a:pPr>
            <a:r>
              <a:rPr lang="fr-BE" sz="2200" dirty="0"/>
              <a:t>Constitue </a:t>
            </a:r>
            <a:r>
              <a:rPr lang="fr-BE" sz="2200" b="1" dirty="0"/>
              <a:t>un traitement </a:t>
            </a:r>
            <a:r>
              <a:rPr lang="fr-BE" sz="2200" dirty="0"/>
              <a:t>de données à caractère personnel</a:t>
            </a:r>
          </a:p>
          <a:p>
            <a:pPr lvl="1" eaLnBrk="1" fontAlgn="auto" hangingPunct="1">
              <a:spcAft>
                <a:spcPts val="0"/>
              </a:spcAft>
              <a:defRPr/>
            </a:pPr>
            <a:r>
              <a:rPr lang="fr-BE" sz="1800" dirty="0"/>
              <a:t>la collecte, </a:t>
            </a:r>
          </a:p>
          <a:p>
            <a:pPr lvl="1" eaLnBrk="1" fontAlgn="auto" hangingPunct="1">
              <a:spcAft>
                <a:spcPts val="0"/>
              </a:spcAft>
              <a:defRPr/>
            </a:pPr>
            <a:r>
              <a:rPr lang="fr-BE" sz="1800" dirty="0"/>
              <a:t>l’enregistrement, </a:t>
            </a:r>
          </a:p>
          <a:p>
            <a:pPr lvl="1" eaLnBrk="1" fontAlgn="auto" hangingPunct="1">
              <a:spcAft>
                <a:spcPts val="0"/>
              </a:spcAft>
              <a:defRPr/>
            </a:pPr>
            <a:r>
              <a:rPr lang="fr-BE" sz="1800" dirty="0"/>
              <a:t>l’organisation, </a:t>
            </a:r>
          </a:p>
          <a:p>
            <a:pPr lvl="1" eaLnBrk="1" fontAlgn="auto" hangingPunct="1">
              <a:spcAft>
                <a:spcPts val="0"/>
              </a:spcAft>
              <a:defRPr/>
            </a:pPr>
            <a:r>
              <a:rPr lang="fr-BE" sz="1800" dirty="0"/>
              <a:t>la conservation, </a:t>
            </a:r>
          </a:p>
          <a:p>
            <a:pPr lvl="1" eaLnBrk="1" fontAlgn="auto" hangingPunct="1">
              <a:spcAft>
                <a:spcPts val="0"/>
              </a:spcAft>
              <a:defRPr/>
            </a:pPr>
            <a:r>
              <a:rPr lang="fr-BE" sz="1800" dirty="0"/>
              <a:t>l’adaptation ou la modification, </a:t>
            </a:r>
          </a:p>
          <a:p>
            <a:pPr lvl="1" eaLnBrk="1" fontAlgn="auto" hangingPunct="1">
              <a:spcAft>
                <a:spcPts val="0"/>
              </a:spcAft>
              <a:defRPr/>
            </a:pPr>
            <a:r>
              <a:rPr lang="fr-BE" sz="1800" dirty="0"/>
              <a:t>l’extraction, la consultation, </a:t>
            </a:r>
          </a:p>
          <a:p>
            <a:pPr lvl="1" eaLnBrk="1" fontAlgn="auto" hangingPunct="1">
              <a:spcAft>
                <a:spcPts val="0"/>
              </a:spcAft>
              <a:defRPr/>
            </a:pPr>
            <a:r>
              <a:rPr lang="fr-BE" sz="1800" dirty="0"/>
              <a:t>l’utilisation, la communication par transmission, </a:t>
            </a:r>
          </a:p>
          <a:p>
            <a:pPr lvl="1" eaLnBrk="1" fontAlgn="auto" hangingPunct="1">
              <a:spcAft>
                <a:spcPts val="0"/>
              </a:spcAft>
              <a:defRPr/>
            </a:pPr>
            <a:r>
              <a:rPr lang="fr-BE" sz="1800" dirty="0"/>
              <a:t>diffusion ou toute autre forme de mise à disposition, </a:t>
            </a:r>
          </a:p>
          <a:p>
            <a:pPr lvl="1" eaLnBrk="1" fontAlgn="auto" hangingPunct="1">
              <a:spcAft>
                <a:spcPts val="0"/>
              </a:spcAft>
              <a:defRPr/>
            </a:pPr>
            <a:r>
              <a:rPr lang="fr-BE" sz="1800" dirty="0"/>
              <a:t>le rapprochement ou l’interconnexion, ainsi que le verrouillage, l’effacement ou la destruction. </a:t>
            </a:r>
          </a:p>
          <a:p>
            <a:pPr lvl="2" eaLnBrk="1" fontAlgn="auto" hangingPunct="1">
              <a:spcAft>
                <a:spcPts val="0"/>
              </a:spcAft>
              <a:buFont typeface="Arial" panose="020B0604020202020204" pitchFamily="34" charset="0"/>
              <a:buNone/>
              <a:defRPr/>
            </a:pPr>
            <a:endParaRPr lang="fr-BE" dirty="0"/>
          </a:p>
          <a:p>
            <a:pPr lvl="2" eaLnBrk="1" fontAlgn="auto" hangingPunct="1">
              <a:spcAft>
                <a:spcPts val="0"/>
              </a:spcAft>
              <a:buFont typeface="Arial" panose="020B0604020202020204" pitchFamily="34" charset="0"/>
              <a:buNone/>
              <a:defRPr/>
            </a:pPr>
            <a:endParaRPr lang="fr-BE" dirty="0"/>
          </a:p>
          <a:p>
            <a:pPr eaLnBrk="1" fontAlgn="auto" hangingPunct="1">
              <a:spcAft>
                <a:spcPts val="0"/>
              </a:spcAft>
              <a:defRPr/>
            </a:pPr>
            <a:endParaRPr lang="fr-BE"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rtlCol="0">
            <a:noAutofit/>
          </a:bodyPr>
          <a:lstStyle/>
          <a:p>
            <a:pPr lvl="1" eaLnBrk="1" fontAlgn="auto" hangingPunct="1">
              <a:spcBef>
                <a:spcPts val="0"/>
              </a:spcBef>
              <a:spcAft>
                <a:spcPts val="0"/>
              </a:spcAft>
              <a:defRPr/>
            </a:pPr>
            <a:r>
              <a:rPr lang="fr-FR" sz="2800" b="1" dirty="0">
                <a:solidFill>
                  <a:srgbClr val="FF0000"/>
                </a:solidFill>
                <a:latin typeface="+mj-lt"/>
              </a:rPr>
              <a:t>1.3. Qu’est ce qu’un responsable d’un traitement de données ?</a:t>
            </a:r>
            <a:br>
              <a:rPr lang="fr-BE" sz="2800" b="1" dirty="0">
                <a:solidFill>
                  <a:sysClr val="windowText" lastClr="000000"/>
                </a:solidFill>
                <a:latin typeface="+mj-lt"/>
              </a:rPr>
            </a:br>
            <a:endParaRPr lang="fr-BE" sz="2800" b="1" dirty="0">
              <a:solidFill>
                <a:sysClr val="windowText" lastClr="000000"/>
              </a:solidFill>
              <a:latin typeface="+mj-lt"/>
            </a:endParaRPr>
          </a:p>
        </p:txBody>
      </p:sp>
      <p:sp>
        <p:nvSpPr>
          <p:cNvPr id="17411" name="Content Placeholder 2"/>
          <p:cNvSpPr>
            <a:spLocks noGrp="1"/>
          </p:cNvSpPr>
          <p:nvPr>
            <p:ph idx="1"/>
            <p:custDataLst>
              <p:tags r:id="rId2"/>
            </p:custDataLst>
          </p:nvPr>
        </p:nvSpPr>
        <p:spPr>
          <a:xfrm>
            <a:off x="228600" y="1556791"/>
            <a:ext cx="8686800" cy="4593183"/>
          </a:xfrm>
        </p:spPr>
        <p:txBody>
          <a:bodyPr/>
          <a:lstStyle/>
          <a:p>
            <a:pPr eaLnBrk="1" hangingPunct="1"/>
            <a:r>
              <a:rPr lang="fr-BE" altLang="fr-FR" dirty="0"/>
              <a:t>C’est sur </a:t>
            </a:r>
            <a:r>
              <a:rPr lang="fr-BE" altLang="fr-FR" dirty="0">
                <a:hlinkClick r:id="rId5"/>
              </a:rPr>
              <a:t>le responsable des traitement</a:t>
            </a:r>
            <a:r>
              <a:rPr lang="fr-BE" altLang="fr-FR" dirty="0"/>
              <a:t>s </a:t>
            </a:r>
            <a:r>
              <a:rPr lang="fr-BE" altLang="fr-FR" u="sng" dirty="0"/>
              <a:t>que pèse l’obligation </a:t>
            </a:r>
            <a:r>
              <a:rPr lang="fr-BE" altLang="fr-FR" dirty="0"/>
              <a:t>de respecter la loi de 1978, mais il peut partager sa responsabilité. </a:t>
            </a:r>
            <a:endParaRPr lang="fr-FR" altLang="fr-FR" dirty="0"/>
          </a:p>
          <a:p>
            <a:pPr lvl="3" eaLnBrk="1" hangingPunct="1"/>
            <a:r>
              <a:rPr lang="fr-FR" altLang="fr-FR" dirty="0"/>
              <a:t>Article 3-1 Loi 1978 : (art.4.7 RE)</a:t>
            </a:r>
          </a:p>
          <a:p>
            <a:pPr eaLnBrk="1" hangingPunct="1"/>
            <a:r>
              <a:rPr lang="fr-FR" altLang="fr-FR" dirty="0"/>
              <a:t>Ce responsable est incarné par son représentant légal (président de la société, gérant, maire, etc.).</a:t>
            </a:r>
          </a:p>
          <a:p>
            <a:pPr lvl="3" eaLnBrk="1" hangingPunct="1"/>
            <a:endParaRPr lang="fr-BE" altLang="fr-FR" dirty="0"/>
          </a:p>
          <a:p>
            <a:pPr lvl="3" eaLnBrk="1" hangingPunct="1"/>
            <a:endParaRPr lang="fr-BE" altLang="fr-FR" dirty="0"/>
          </a:p>
          <a:p>
            <a:pPr lvl="3" eaLnBrk="1" hangingPunct="1"/>
            <a:endParaRPr lang="fr-BE" altLang="fr-FR" dirty="0"/>
          </a:p>
          <a:p>
            <a:pPr lvl="3" eaLnBrk="1" hangingPunct="1"/>
            <a:endParaRPr lang="fr-BE" altLang="fr-FR" dirty="0"/>
          </a:p>
        </p:txBody>
      </p:sp>
      <p:graphicFrame>
        <p:nvGraphicFramePr>
          <p:cNvPr id="4" name="Tableau 4">
            <a:extLst>
              <a:ext uri="{FF2B5EF4-FFF2-40B4-BE49-F238E27FC236}">
                <a16:creationId xmlns:a16="http://schemas.microsoft.com/office/drawing/2014/main" id="{2FE1CC72-4B17-441C-8941-3611DC9A85E7}"/>
              </a:ext>
            </a:extLst>
          </p:cNvPr>
          <p:cNvGraphicFramePr>
            <a:graphicFrameLocks noGrp="1"/>
          </p:cNvGraphicFramePr>
          <p:nvPr>
            <p:custDataLst>
              <p:tags r:id="rId3"/>
            </p:custDataLst>
            <p:extLst>
              <p:ext uri="{D42A27DB-BD31-4B8C-83A1-F6EECF244321}">
                <p14:modId xmlns:p14="http://schemas.microsoft.com/office/powerpoint/2010/main" val="71941559"/>
              </p:ext>
            </p:extLst>
          </p:nvPr>
        </p:nvGraphicFramePr>
        <p:xfrm>
          <a:off x="-1980728" y="5939834"/>
          <a:ext cx="416560" cy="73152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3312292308"/>
                    </a:ext>
                  </a:extLst>
                </a:gridCol>
                <a:gridCol w="208280">
                  <a:extLst>
                    <a:ext uri="{9D8B030D-6E8A-4147-A177-3AD203B41FA5}">
                      <a16:colId xmlns:a16="http://schemas.microsoft.com/office/drawing/2014/main" val="979879093"/>
                    </a:ext>
                  </a:extLst>
                </a:gridCol>
              </a:tblGrid>
              <a:tr h="0">
                <a:tc>
                  <a:txBody>
                    <a:bodyPr/>
                    <a:lstStyle/>
                    <a:p>
                      <a:endParaRPr lang="fr-FR" dirty="0"/>
                    </a:p>
                  </a:txBody>
                  <a:tcPr/>
                </a:tc>
                <a:tc rowSpan="2">
                  <a:txBody>
                    <a:bodyPr/>
                    <a:lstStyle/>
                    <a:p>
                      <a:endParaRPr lang="fr-FR" dirty="0"/>
                    </a:p>
                  </a:txBody>
                  <a:tcPr/>
                </a:tc>
                <a:extLst>
                  <a:ext uri="{0D108BD9-81ED-4DB2-BD59-A6C34878D82A}">
                    <a16:rowId xmlns:a16="http://schemas.microsoft.com/office/drawing/2014/main" val="1084169890"/>
                  </a:ext>
                </a:extLst>
              </a:tr>
              <a:tr h="0">
                <a:tc>
                  <a:txBody>
                    <a:bodyPr/>
                    <a:lstStyle/>
                    <a:p>
                      <a:pPr marL="0" algn="l" defTabSz="914400" rtl="0" eaLnBrk="1" latinLnBrk="0" hangingPunct="1"/>
                      <a:endParaRPr lang="fr-FR" sz="1800" b="1" kern="1200" dirty="0">
                        <a:solidFill>
                          <a:schemeClr val="lt1"/>
                        </a:solidFill>
                        <a:latin typeface="+mn-lt"/>
                        <a:ea typeface="+mn-ea"/>
                        <a:cs typeface="+mn-cs"/>
                      </a:endParaRPr>
                    </a:p>
                  </a:txBody>
                  <a:tcPr/>
                </a:tc>
                <a:tc vMerge="1">
                  <a:txBody>
                    <a:bodyPr/>
                    <a:lstStyle/>
                    <a:p>
                      <a:endParaRPr lang="fr-FR" dirty="0"/>
                    </a:p>
                  </a:txBody>
                  <a:tcPr/>
                </a:tc>
                <a:extLst>
                  <a:ext uri="{0D108BD9-81ED-4DB2-BD59-A6C34878D82A}">
                    <a16:rowId xmlns:a16="http://schemas.microsoft.com/office/drawing/2014/main" val="254976814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F157C4-21A4-1264-251C-5CFC8D626CDE}"/>
              </a:ext>
            </a:extLst>
          </p:cNvPr>
          <p:cNvSpPr>
            <a:spLocks noGrp="1"/>
          </p:cNvSpPr>
          <p:nvPr>
            <p:ph type="title"/>
          </p:nvPr>
        </p:nvSpPr>
        <p:spPr/>
        <p:txBody>
          <a:bodyPr/>
          <a:lstStyle/>
          <a:p>
            <a:r>
              <a:rPr lang="fr-FR" dirty="0">
                <a:solidFill>
                  <a:srgbClr val="FF0000"/>
                </a:solidFill>
              </a:rPr>
              <a:t>Critères d’identification du responsable du traitement  </a:t>
            </a:r>
          </a:p>
        </p:txBody>
      </p:sp>
      <p:sp>
        <p:nvSpPr>
          <p:cNvPr id="3" name="Espace réservé du contenu 2">
            <a:extLst>
              <a:ext uri="{FF2B5EF4-FFF2-40B4-BE49-F238E27FC236}">
                <a16:creationId xmlns:a16="http://schemas.microsoft.com/office/drawing/2014/main" id="{F9957669-5C35-4408-6E24-C2AAC0A9C28A}"/>
              </a:ext>
            </a:extLst>
          </p:cNvPr>
          <p:cNvSpPr>
            <a:spLocks noGrp="1"/>
          </p:cNvSpPr>
          <p:nvPr>
            <p:ph idx="1"/>
          </p:nvPr>
        </p:nvSpPr>
        <p:spPr/>
        <p:txBody>
          <a:bodyPr/>
          <a:lstStyle/>
          <a:p>
            <a:r>
              <a:rPr lang="fr-FR" dirty="0"/>
              <a:t>C’est celui qui détermine </a:t>
            </a:r>
            <a:r>
              <a:rPr lang="fr-FR" u="sng" dirty="0"/>
              <a:t>les finalités et les moyens</a:t>
            </a:r>
            <a:r>
              <a:rPr lang="fr-FR" dirty="0"/>
              <a:t> du traitement informatique </a:t>
            </a:r>
          </a:p>
          <a:p>
            <a:pPr lvl="1"/>
            <a:r>
              <a:rPr lang="fr-FR" dirty="0"/>
              <a:t>Il décide du «pourquoi» et du «comment» du traitement : l’éditeur d’un site web de e-commerce ou d’une application, l’entreprise qui  utilise un logiciel de comptabilité,  </a:t>
            </a:r>
          </a:p>
          <a:p>
            <a:r>
              <a:rPr lang="fr-FR" dirty="0"/>
              <a:t>Ce n’est pas le sous-traitant qui exécute les instructions : par exemple un hébergeur de site, une agence web, une « SSII ».</a:t>
            </a:r>
          </a:p>
          <a:p>
            <a:endParaRPr lang="fr-FR" dirty="0"/>
          </a:p>
        </p:txBody>
      </p:sp>
    </p:spTree>
    <p:extLst>
      <p:ext uri="{BB962C8B-B14F-4D97-AF65-F5344CB8AC3E}">
        <p14:creationId xmlns:p14="http://schemas.microsoft.com/office/powerpoint/2010/main" val="4208031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7DF07A-803E-DCC7-4A26-7522A01DB390}"/>
              </a:ext>
            </a:extLst>
          </p:cNvPr>
          <p:cNvSpPr>
            <a:spLocks noGrp="1"/>
          </p:cNvSpPr>
          <p:nvPr>
            <p:ph type="title"/>
          </p:nvPr>
        </p:nvSpPr>
        <p:spPr/>
        <p:txBody>
          <a:bodyPr/>
          <a:lstStyle/>
          <a:p>
            <a:r>
              <a:rPr lang="fr-FR" dirty="0">
                <a:solidFill>
                  <a:srgbClr val="FF0000"/>
                </a:solidFill>
              </a:rPr>
              <a:t>Plusieurs cas :</a:t>
            </a:r>
          </a:p>
        </p:txBody>
      </p:sp>
      <p:sp>
        <p:nvSpPr>
          <p:cNvPr id="3" name="Espace réservé du contenu 2">
            <a:extLst>
              <a:ext uri="{FF2B5EF4-FFF2-40B4-BE49-F238E27FC236}">
                <a16:creationId xmlns:a16="http://schemas.microsoft.com/office/drawing/2014/main" id="{53683300-9755-5DB4-116E-B981D1763143}"/>
              </a:ext>
            </a:extLst>
          </p:cNvPr>
          <p:cNvSpPr>
            <a:spLocks noGrp="1"/>
          </p:cNvSpPr>
          <p:nvPr>
            <p:ph idx="1"/>
          </p:nvPr>
        </p:nvSpPr>
        <p:spPr>
          <a:xfrm>
            <a:off x="457200" y="2492896"/>
            <a:ext cx="8229600" cy="3633267"/>
          </a:xfrm>
        </p:spPr>
        <p:txBody>
          <a:bodyPr/>
          <a:lstStyle/>
          <a:p>
            <a:r>
              <a:rPr lang="fr-FR" dirty="0"/>
              <a:t>Responsable du traitement</a:t>
            </a:r>
          </a:p>
          <a:p>
            <a:r>
              <a:rPr lang="fr-FR" dirty="0"/>
              <a:t>Coresponsable du traitement</a:t>
            </a:r>
          </a:p>
          <a:p>
            <a:r>
              <a:rPr lang="fr-FR" dirty="0"/>
              <a:t>Sous-traitant du traitement </a:t>
            </a:r>
          </a:p>
        </p:txBody>
      </p:sp>
    </p:spTree>
    <p:extLst>
      <p:ext uri="{BB962C8B-B14F-4D97-AF65-F5344CB8AC3E}">
        <p14:creationId xmlns:p14="http://schemas.microsoft.com/office/powerpoint/2010/main" val="1228088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C0BCBD-5526-432B-B22F-A7EA921CB682}"/>
              </a:ext>
            </a:extLst>
          </p:cNvPr>
          <p:cNvSpPr>
            <a:spLocks noGrp="1"/>
          </p:cNvSpPr>
          <p:nvPr>
            <p:ph type="title"/>
            <p:custDataLst>
              <p:tags r:id="rId1"/>
            </p:custDataLst>
          </p:nvPr>
        </p:nvSpPr>
        <p:spPr/>
        <p:txBody>
          <a:bodyPr/>
          <a:lstStyle/>
          <a:p>
            <a:r>
              <a:rPr lang="fr-FR" dirty="0">
                <a:solidFill>
                  <a:srgbClr val="FF0000"/>
                </a:solidFill>
              </a:rPr>
              <a:t>La co-responsabilité des responsables de traitement </a:t>
            </a:r>
          </a:p>
        </p:txBody>
      </p:sp>
      <p:sp>
        <p:nvSpPr>
          <p:cNvPr id="3" name="Espace réservé du contenu 2">
            <a:extLst>
              <a:ext uri="{FF2B5EF4-FFF2-40B4-BE49-F238E27FC236}">
                <a16:creationId xmlns:a16="http://schemas.microsoft.com/office/drawing/2014/main" id="{0FF588DB-4A04-483A-A73F-6749FA41240F}"/>
              </a:ext>
            </a:extLst>
          </p:cNvPr>
          <p:cNvSpPr>
            <a:spLocks noGrp="1"/>
          </p:cNvSpPr>
          <p:nvPr>
            <p:ph idx="1"/>
            <p:custDataLst>
              <p:tags r:id="rId2"/>
            </p:custDataLst>
          </p:nvPr>
        </p:nvSpPr>
        <p:spPr>
          <a:xfrm>
            <a:off x="457200" y="1844824"/>
            <a:ext cx="8229600" cy="4536504"/>
          </a:xfrm>
        </p:spPr>
        <p:txBody>
          <a:bodyPr/>
          <a:lstStyle/>
          <a:p>
            <a:pPr marL="0" indent="0" algn="just">
              <a:buNone/>
            </a:pPr>
            <a:r>
              <a:rPr lang="fr-FR" sz="2000" dirty="0">
                <a:latin typeface="Arial" panose="020B0604020202020204" pitchFamily="34" charset="0"/>
                <a:cs typeface="Arial" panose="020B0604020202020204" pitchFamily="34" charset="0"/>
              </a:rPr>
              <a:t>Une entreprise est  un responsable conjoint du traitement si elle s'associe à une ou plusieurs autres entreprises pour déterminer conjointement «pourquoi» et «comment» les données à caractère personnel devraient être traitées. </a:t>
            </a:r>
          </a:p>
          <a:p>
            <a:pPr marL="0" indent="0" algn="just">
              <a:buNone/>
            </a:pPr>
            <a:endParaRPr lang="fr-FR" sz="2000" dirty="0">
              <a:latin typeface="Arial" panose="020B0604020202020204" pitchFamily="34" charset="0"/>
              <a:cs typeface="Arial" panose="020B0604020202020204" pitchFamily="34" charset="0"/>
            </a:endParaRPr>
          </a:p>
          <a:p>
            <a:pPr marL="0" indent="0" algn="just">
              <a:buNone/>
            </a:pPr>
            <a:endParaRPr lang="fr-FR" sz="2000" dirty="0">
              <a:solidFill>
                <a:srgbClr val="404040"/>
              </a:solidFill>
              <a:latin typeface="Arial" panose="020B0604020202020204" pitchFamily="34" charset="0"/>
              <a:cs typeface="Arial" panose="020B0604020202020204" pitchFamily="34" charset="0"/>
            </a:endParaRPr>
          </a:p>
          <a:p>
            <a:pPr marL="0" indent="0" algn="just">
              <a:buNone/>
            </a:pPr>
            <a:r>
              <a:rPr lang="fr-FR" sz="2000" dirty="0">
                <a:solidFill>
                  <a:srgbClr val="404040"/>
                </a:solidFill>
                <a:latin typeface="Arial" panose="020B0604020202020204" pitchFamily="34" charset="0"/>
                <a:cs typeface="Arial" panose="020B0604020202020204" pitchFamily="34" charset="0"/>
              </a:rPr>
              <a:t>Conséquences pratiques :</a:t>
            </a:r>
          </a:p>
          <a:p>
            <a:pPr marL="0" indent="0" algn="just">
              <a:buNone/>
            </a:pPr>
            <a:endParaRPr lang="fr-FR" sz="2000" dirty="0">
              <a:solidFill>
                <a:srgbClr val="404040"/>
              </a:solidFill>
              <a:latin typeface="Arial" panose="020B0604020202020204" pitchFamily="34" charset="0"/>
              <a:cs typeface="Arial" panose="020B0604020202020204" pitchFamily="34" charset="0"/>
            </a:endParaRPr>
          </a:p>
          <a:p>
            <a:pPr algn="just"/>
            <a:r>
              <a:rPr lang="fr-FR" sz="2000" dirty="0">
                <a:solidFill>
                  <a:srgbClr val="404040"/>
                </a:solidFill>
                <a:latin typeface="Arial" panose="020B0604020202020204" pitchFamily="34" charset="0"/>
                <a:cs typeface="Arial" panose="020B0604020202020204" pitchFamily="34" charset="0"/>
              </a:rPr>
              <a:t>Les deux entreprises doivent clairement informer leurs utilisateurs des traitements conjoints. </a:t>
            </a:r>
          </a:p>
          <a:p>
            <a:pPr algn="just"/>
            <a:endParaRPr lang="fr-FR" sz="2000" dirty="0">
              <a:solidFill>
                <a:srgbClr val="404040"/>
              </a:solidFill>
              <a:latin typeface="Arial" panose="020B0604020202020204" pitchFamily="34" charset="0"/>
              <a:cs typeface="Arial" panose="020B0604020202020204" pitchFamily="34" charset="0"/>
            </a:endParaRPr>
          </a:p>
          <a:p>
            <a:pPr algn="just"/>
            <a:r>
              <a:rPr lang="fr-FR" sz="2000" dirty="0">
                <a:solidFill>
                  <a:srgbClr val="404040"/>
                </a:solidFill>
                <a:latin typeface="Arial" panose="020B0604020202020204" pitchFamily="34" charset="0"/>
                <a:cs typeface="Arial" panose="020B0604020202020204" pitchFamily="34" charset="0"/>
              </a:rPr>
              <a:t>Elles doivent aussi définir leurs responsabilités par contrat.</a:t>
            </a: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8523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541D81-0AB7-4E9D-83DD-7FC53A6275DE}"/>
              </a:ext>
            </a:extLst>
          </p:cNvPr>
          <p:cNvSpPr>
            <a:spLocks noGrp="1"/>
          </p:cNvSpPr>
          <p:nvPr>
            <p:ph type="title"/>
            <p:custDataLst>
              <p:tags r:id="rId1"/>
            </p:custDataLst>
          </p:nvPr>
        </p:nvSpPr>
        <p:spPr>
          <a:xfrm>
            <a:off x="457200" y="274638"/>
            <a:ext cx="8229600" cy="1325562"/>
          </a:xfrm>
        </p:spPr>
        <p:txBody>
          <a:bodyPr/>
          <a:lstStyle/>
          <a:p>
            <a:r>
              <a:rPr lang="fr-FR" sz="3200" dirty="0">
                <a:solidFill>
                  <a:srgbClr val="FF0000"/>
                </a:solidFill>
              </a:rPr>
              <a:t>Cas pratique : la coresponsabilité de FB et de l’éditeur du site web </a:t>
            </a:r>
          </a:p>
        </p:txBody>
      </p:sp>
      <p:sp>
        <p:nvSpPr>
          <p:cNvPr id="3" name="Espace réservé du contenu 2">
            <a:extLst>
              <a:ext uri="{FF2B5EF4-FFF2-40B4-BE49-F238E27FC236}">
                <a16:creationId xmlns:a16="http://schemas.microsoft.com/office/drawing/2014/main" id="{C5F43DD7-341A-4260-9A7F-D0B8E77BCEA5}"/>
              </a:ext>
            </a:extLst>
          </p:cNvPr>
          <p:cNvSpPr>
            <a:spLocks noGrp="1"/>
          </p:cNvSpPr>
          <p:nvPr>
            <p:ph idx="1"/>
            <p:custDataLst>
              <p:tags r:id="rId2"/>
            </p:custDataLst>
          </p:nvPr>
        </p:nvSpPr>
        <p:spPr>
          <a:xfrm>
            <a:off x="457200" y="1844824"/>
            <a:ext cx="8435280" cy="4738538"/>
          </a:xfrm>
        </p:spPr>
        <p:txBody>
          <a:bodyPr/>
          <a:lstStyle/>
          <a:p>
            <a:pPr marL="0" indent="0" algn="just">
              <a:buNone/>
            </a:pPr>
            <a:r>
              <a:rPr lang="fr-FR" sz="1400" dirty="0"/>
              <a:t>La Cour de justice de l’Union européenne (CJUE) le 29 juillet 2019, a retenue </a:t>
            </a:r>
            <a:r>
              <a:rPr lang="fr-FR" sz="1400" b="1" dirty="0"/>
              <a:t>la responsabilité conjointe </a:t>
            </a:r>
            <a:r>
              <a:rPr lang="fr-FR" sz="1400" dirty="0"/>
              <a:t>des </a:t>
            </a:r>
            <a:r>
              <a:rPr lang="fr-FR" sz="1400" b="1" dirty="0"/>
              <a:t>éditeurs de sites web </a:t>
            </a:r>
            <a:r>
              <a:rPr lang="fr-FR" sz="1400" dirty="0"/>
              <a:t>utilisant des plugiciels sociaux, tels les boutons </a:t>
            </a:r>
            <a:r>
              <a:rPr lang="fr-FR" sz="1400" b="1" dirty="0"/>
              <a:t>« J'aime » de Facebook</a:t>
            </a:r>
            <a:r>
              <a:rPr lang="fr-FR" sz="1400" dirty="0"/>
              <a:t>. (</a:t>
            </a:r>
            <a:r>
              <a:rPr lang="fr-FR" sz="1400" dirty="0">
                <a:hlinkClick r:id="rId5"/>
              </a:rPr>
              <a:t>CJUE, 2e ch., 29 juill. 2019, </a:t>
            </a:r>
            <a:r>
              <a:rPr lang="fr-FR" sz="1400" dirty="0" err="1">
                <a:hlinkClick r:id="rId5"/>
              </a:rPr>
              <a:t>aff.</a:t>
            </a:r>
            <a:r>
              <a:rPr lang="fr-FR" sz="1400" dirty="0">
                <a:hlinkClick r:id="rId5"/>
              </a:rPr>
              <a:t> C-40/17, Fashion ID </a:t>
            </a:r>
            <a:r>
              <a:rPr lang="fr-FR" sz="1400" dirty="0" err="1">
                <a:hlinkClick r:id="rId5"/>
              </a:rPr>
              <a:t>GmbH</a:t>
            </a:r>
            <a:r>
              <a:rPr lang="fr-FR" sz="1400" dirty="0"/>
              <a:t> ) et de Facebook. </a:t>
            </a:r>
          </a:p>
          <a:p>
            <a:pPr algn="just"/>
            <a:r>
              <a:rPr lang="fr-FR" sz="1400" dirty="0"/>
              <a:t>Le cas concernait le placement du bouton « J'aime » sur le site web d'une société allemande de vente de vêtements en ligne. </a:t>
            </a:r>
          </a:p>
          <a:p>
            <a:pPr algn="just"/>
            <a:r>
              <a:rPr lang="fr-FR" sz="1400" dirty="0"/>
              <a:t>L'usage du bouton avait pour conséquence la collecte et le partage automatiques avec la société Facebook Irlande de l'adresse IP et d'autres informations sur la navigation des utilisateurs, </a:t>
            </a:r>
            <a:r>
              <a:rPr lang="fr-FR" sz="1400" b="1" dirty="0"/>
              <a:t>qu'ils soient ou non titulaires d'un compte sur le réseau social. </a:t>
            </a:r>
          </a:p>
          <a:p>
            <a:pPr algn="just"/>
            <a:r>
              <a:rPr lang="fr-FR" sz="1400" dirty="0"/>
              <a:t>Une association de protection des consommateurs a intenté une action à l'encontre du site web en vue de faire cesser la transmission des données des utilisateurs à Facebook qui intervient alors que ces derniers </a:t>
            </a:r>
            <a:r>
              <a:rPr lang="fr-FR" sz="1400" u="sng" dirty="0"/>
              <a:t>n'ont pas consenti </a:t>
            </a:r>
            <a:r>
              <a:rPr lang="fr-FR" sz="1400" dirty="0"/>
              <a:t>à une telle transmission et n'ont </a:t>
            </a:r>
            <a:r>
              <a:rPr lang="fr-FR" sz="1400" u="sng" dirty="0"/>
              <a:t>pas été pleinement </a:t>
            </a:r>
            <a:r>
              <a:rPr lang="fr-FR" sz="1400" dirty="0"/>
              <a:t>informés des finalités des traitements opérés par Facebook. </a:t>
            </a:r>
          </a:p>
          <a:p>
            <a:pPr algn="just"/>
            <a:r>
              <a:rPr lang="fr-FR" sz="1400" dirty="0"/>
              <a:t>Le site web a été considéré comme coresponsable avec Facebook : </a:t>
            </a:r>
          </a:p>
          <a:p>
            <a:pPr marL="0" indent="0" algn="just">
              <a:buNone/>
            </a:pPr>
            <a:r>
              <a:rPr lang="fr-FR" sz="1400" dirty="0"/>
              <a:t>Les gestionnaires de site ne peuvent pas s'affranchir </a:t>
            </a:r>
            <a:r>
              <a:rPr lang="fr-FR" sz="1400" b="1" dirty="0"/>
              <a:t>des obligations d'information et de recueil de consentement </a:t>
            </a:r>
            <a:r>
              <a:rPr lang="fr-FR" sz="1400" dirty="0"/>
              <a:t>leur incombant préalablement au placement de traceurs ou d'autres types de contenus de tiers permettant la collecte de données des internautes.</a:t>
            </a:r>
          </a:p>
          <a:p>
            <a:pPr marL="0" indent="0" algn="just">
              <a:buNone/>
            </a:pPr>
            <a:r>
              <a:rPr lang="fr-FR" sz="1400" dirty="0"/>
              <a:t>Cette co-responsabilité de l’éditeur du site est limitée aux seules opérations de traitement sur lesquelles l'éditeur du site dispose d'un contrôle effectif, </a:t>
            </a:r>
            <a:r>
              <a:rPr lang="fr-FR" sz="1400" b="1" dirty="0"/>
              <a:t>à savoir la collecte et la transmission de données au réseau social</a:t>
            </a:r>
            <a:r>
              <a:rPr lang="fr-FR" sz="1400" dirty="0"/>
              <a:t>, et ne concernerait pas les traitements ultérieurs réalisés par le réseau social, à savoir la publicité ciblée.</a:t>
            </a:r>
          </a:p>
          <a:p>
            <a:pPr marL="0" indent="0" algn="just">
              <a:buNone/>
            </a:pPr>
            <a:endParaRPr lang="fr-FR" sz="1400" dirty="0"/>
          </a:p>
          <a:p>
            <a:endParaRPr lang="fr-FR" sz="1200" dirty="0"/>
          </a:p>
        </p:txBody>
      </p:sp>
      <p:pic>
        <p:nvPicPr>
          <p:cNvPr id="4" name="Image 3">
            <a:extLst>
              <a:ext uri="{FF2B5EF4-FFF2-40B4-BE49-F238E27FC236}">
                <a16:creationId xmlns:a16="http://schemas.microsoft.com/office/drawing/2014/main" id="{A04F1D22-C4EA-45A1-A6A7-8A742C6579EF}"/>
              </a:ext>
            </a:extLst>
          </p:cNvPr>
          <p:cNvPicPr>
            <a:picLocks noChangeAspect="1"/>
          </p:cNvPicPr>
          <p:nvPr>
            <p:custDataLst>
              <p:tags r:id="rId3"/>
            </p:custDataLst>
          </p:nvPr>
        </p:nvPicPr>
        <p:blipFill>
          <a:blip r:embed="rId6"/>
          <a:stretch>
            <a:fillRect/>
          </a:stretch>
        </p:blipFill>
        <p:spPr>
          <a:xfrm>
            <a:off x="6732240" y="1146448"/>
            <a:ext cx="1296144" cy="648072"/>
          </a:xfrm>
          <a:prstGeom prst="rect">
            <a:avLst/>
          </a:prstGeom>
        </p:spPr>
      </p:pic>
    </p:spTree>
    <p:extLst>
      <p:ext uri="{BB962C8B-B14F-4D97-AF65-F5344CB8AC3E}">
        <p14:creationId xmlns:p14="http://schemas.microsoft.com/office/powerpoint/2010/main" val="3711546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custDataLst>
              <p:tags r:id="rId1"/>
            </p:custDataLst>
          </p:nvPr>
        </p:nvSpPr>
        <p:spPr>
          <a:xfrm>
            <a:off x="457200" y="274638"/>
            <a:ext cx="8229600" cy="922114"/>
          </a:xfrm>
        </p:spPr>
        <p:txBody>
          <a:bodyPr/>
          <a:lstStyle/>
          <a:p>
            <a:r>
              <a:rPr lang="fr-FR" altLang="fr-FR" dirty="0">
                <a:solidFill>
                  <a:srgbClr val="FF0000"/>
                </a:solidFill>
              </a:rPr>
              <a:t>Le sous-traitant </a:t>
            </a:r>
          </a:p>
        </p:txBody>
      </p:sp>
      <p:sp>
        <p:nvSpPr>
          <p:cNvPr id="3" name="Espace réservé du contenu 2"/>
          <p:cNvSpPr>
            <a:spLocks noGrp="1"/>
          </p:cNvSpPr>
          <p:nvPr>
            <p:ph idx="1"/>
            <p:custDataLst>
              <p:tags r:id="rId2"/>
            </p:custDataLst>
          </p:nvPr>
        </p:nvSpPr>
        <p:spPr>
          <a:xfrm>
            <a:off x="457200" y="1340768"/>
            <a:ext cx="8229600" cy="5242594"/>
          </a:xfrm>
        </p:spPr>
        <p:txBody>
          <a:bodyPr/>
          <a:lstStyle/>
          <a:p>
            <a:pPr marL="0" indent="0" algn="just">
              <a:buNone/>
              <a:defRPr/>
            </a:pPr>
            <a:r>
              <a:rPr lang="fr-FR" sz="1200" dirty="0"/>
              <a:t>(Article 35 de la loi informatique et libertés &amp; art. 4.8 RE)</a:t>
            </a:r>
            <a:endParaRPr lang="fr-FR" sz="1600" dirty="0"/>
          </a:p>
          <a:p>
            <a:pPr marL="0" indent="0" algn="just">
              <a:buNone/>
              <a:defRPr/>
            </a:pPr>
            <a:r>
              <a:rPr lang="fr-FR" sz="1800" dirty="0"/>
              <a:t>Toute personne traitant des données à caractère personnel </a:t>
            </a:r>
            <a:r>
              <a:rPr lang="fr-FR" sz="1800" u="sng" dirty="0"/>
              <a:t>pour le compte </a:t>
            </a:r>
            <a:r>
              <a:rPr lang="fr-FR" sz="1800" dirty="0"/>
              <a:t>du responsable du traitement est considérée comme un sous-traitant. Le sous-traitant des données est généralement un tiers extérieur à l’entreprise donneuse d’ordre. </a:t>
            </a:r>
          </a:p>
          <a:p>
            <a:pPr algn="just">
              <a:defRPr/>
            </a:pPr>
            <a:r>
              <a:rPr lang="fr-FR" sz="1800" dirty="0"/>
              <a:t>Les données à caractère personnel ne peuvent faire l’objet d’une opération de traitement de la part d’un sous-traitant </a:t>
            </a:r>
            <a:r>
              <a:rPr lang="fr-FR" sz="1800" u="sng" dirty="0"/>
              <a:t>que</a:t>
            </a:r>
            <a:r>
              <a:rPr lang="fr-FR" sz="1800" dirty="0"/>
              <a:t> sur instruction du responsable du traitement.</a:t>
            </a:r>
          </a:p>
          <a:p>
            <a:pPr algn="just">
              <a:defRPr/>
            </a:pPr>
            <a:r>
              <a:rPr lang="fr-FR" sz="1800" dirty="0"/>
              <a:t>Le sous-traitant doit présenter </a:t>
            </a:r>
            <a:r>
              <a:rPr lang="fr-FR" sz="1800" u="sng" dirty="0"/>
              <a:t>des garanties suffisantes </a:t>
            </a:r>
            <a:r>
              <a:rPr lang="fr-FR" sz="1800" dirty="0"/>
              <a:t>pour assurer la mise en œuvre des mesures de sécurité et de confidentialité mentionnées. Cette exigence ne décharge pas le responsable du traitement de son obligation de veiller au respect de ces mesures.</a:t>
            </a:r>
          </a:p>
          <a:p>
            <a:pPr algn="just">
              <a:defRPr/>
            </a:pPr>
            <a:r>
              <a:rPr lang="fr-FR" sz="1800" b="1" dirty="0"/>
              <a:t>Un contrat liant le sous-traitant </a:t>
            </a:r>
            <a:r>
              <a:rPr lang="fr-FR" sz="1800" dirty="0"/>
              <a:t>au responsable du traitement doit comporter l’indication des obligations incombant au sous-traitant en matière de protection de la sécurité et de la confidentialité des données et prévoit que le sous-traitant ne peut agir que sur instruction du responsable du traitement.</a:t>
            </a:r>
          </a:p>
          <a:p>
            <a:pPr lvl="1" algn="just">
              <a:defRPr/>
            </a:pPr>
            <a:r>
              <a:rPr lang="fr-FR" sz="1800" dirty="0"/>
              <a:t>Des </a:t>
            </a:r>
            <a:r>
              <a:rPr lang="fr-FR" sz="1800" dirty="0">
                <a:hlinkClick r:id="rId4">
                  <a:extLst>
                    <a:ext uri="{A12FA001-AC4F-418D-AE19-62706E023703}">
                      <ahyp:hlinkClr xmlns:ahyp="http://schemas.microsoft.com/office/drawing/2018/hyperlinkcolor" val="tx"/>
                    </a:ext>
                  </a:extLst>
                </a:hlinkClick>
              </a:rPr>
              <a:t>clauses types </a:t>
            </a:r>
            <a:r>
              <a:rPr lang="fr-FR" sz="1800" dirty="0"/>
              <a:t>à insérer dans les contrats avec les sous-traitants. </a:t>
            </a:r>
          </a:p>
          <a:p>
            <a:pPr algn="just">
              <a:defRPr/>
            </a:pPr>
            <a:r>
              <a:rPr lang="fr-FR" sz="1800" dirty="0"/>
              <a:t>Dans certaines situations, une entité peut être à la fois un responsable du traitement des données et un sous-traitant des données. </a:t>
            </a:r>
          </a:p>
          <a:p>
            <a:pPr algn="just">
              <a:defRPr/>
            </a:pPr>
            <a:endParaRPr lang="fr-FR" sz="1600" dirty="0"/>
          </a:p>
          <a:p>
            <a:pPr marL="400050" lvl="1" indent="0" algn="just">
              <a:buNone/>
              <a:defRPr/>
            </a:pPr>
            <a:endParaRPr lang="fr-FR" sz="1600" dirty="0"/>
          </a:p>
          <a:p>
            <a:pPr algn="just">
              <a:defRPr/>
            </a:pPr>
            <a:endParaRPr lang="fr-FR"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custDataLst>
              <p:tags r:id="rId1"/>
            </p:custDataLst>
          </p:nvPr>
        </p:nvSpPr>
        <p:spPr>
          <a:xfrm>
            <a:off x="457200" y="188640"/>
            <a:ext cx="8229600" cy="1228998"/>
          </a:xfrm>
        </p:spPr>
        <p:txBody>
          <a:bodyPr/>
          <a:lstStyle/>
          <a:p>
            <a:pPr marL="342900" indent="-342900"/>
            <a:r>
              <a:rPr lang="fr-FR" altLang="fr-FR" sz="4000" dirty="0">
                <a:solidFill>
                  <a:srgbClr val="FF0000"/>
                </a:solidFill>
              </a:rPr>
              <a:t>De l’importance grandissante des questions de données personnelles</a:t>
            </a:r>
          </a:p>
        </p:txBody>
      </p:sp>
      <p:sp>
        <p:nvSpPr>
          <p:cNvPr id="8195" name="Espace réservé du contenu 2"/>
          <p:cNvSpPr>
            <a:spLocks noGrp="1"/>
          </p:cNvSpPr>
          <p:nvPr>
            <p:ph idx="1"/>
            <p:custDataLst>
              <p:tags r:id="rId2"/>
            </p:custDataLst>
          </p:nvPr>
        </p:nvSpPr>
        <p:spPr>
          <a:xfrm>
            <a:off x="323528" y="1916832"/>
            <a:ext cx="8363272" cy="4641379"/>
          </a:xfrm>
        </p:spPr>
        <p:txBody>
          <a:bodyPr/>
          <a:lstStyle/>
          <a:p>
            <a:pPr marL="0" indent="0">
              <a:buNone/>
            </a:pPr>
            <a:r>
              <a:rPr lang="fr-FR" altLang="fr-FR" dirty="0"/>
              <a:t>Les enjeux : </a:t>
            </a:r>
          </a:p>
          <a:p>
            <a:r>
              <a:rPr lang="fr-FR" altLang="fr-FR" dirty="0"/>
              <a:t>Protection de la vie privée au travers des données personnelles,</a:t>
            </a:r>
          </a:p>
          <a:p>
            <a:r>
              <a:rPr lang="fr-FR" altLang="fr-FR" dirty="0"/>
              <a:t>Question de Sécurité informatique, </a:t>
            </a:r>
          </a:p>
          <a:p>
            <a:r>
              <a:rPr lang="fr-FR" altLang="fr-FR" dirty="0"/>
              <a:t>Enjeu commercial majeur (GAFA  « </a:t>
            </a:r>
            <a:r>
              <a:rPr lang="fr-FR" altLang="fr-FR" i="1" dirty="0"/>
              <a:t>Quand c’est gratuit, c’est toi le produit </a:t>
            </a:r>
            <a:r>
              <a:rPr lang="fr-FR" altLang="fr-FR" dirty="0"/>
              <a:t>».) </a:t>
            </a:r>
          </a:p>
          <a:p>
            <a:r>
              <a:rPr lang="fr-FR" altLang="fr-FR" dirty="0"/>
              <a:t>Multiplication des condamnations par la CNIL et les tribunaux  </a:t>
            </a:r>
          </a:p>
          <a:p>
            <a:endParaRPr lang="fr-FR" altLang="fr-FR" dirty="0"/>
          </a:p>
          <a:p>
            <a:endParaRPr lang="fr-FR" alt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1F72A5-F834-4138-9EC3-6F7CD36BC4F0}"/>
              </a:ext>
            </a:extLst>
          </p:cNvPr>
          <p:cNvSpPr>
            <a:spLocks noGrp="1"/>
          </p:cNvSpPr>
          <p:nvPr>
            <p:ph type="title"/>
            <p:custDataLst>
              <p:tags r:id="rId1"/>
            </p:custDataLst>
          </p:nvPr>
        </p:nvSpPr>
        <p:spPr>
          <a:xfrm>
            <a:off x="457200" y="980728"/>
            <a:ext cx="8229600" cy="436909"/>
          </a:xfrm>
        </p:spPr>
        <p:txBody>
          <a:bodyPr/>
          <a:lstStyle/>
          <a:p>
            <a:r>
              <a:rPr lang="fr-FR" dirty="0">
                <a:solidFill>
                  <a:srgbClr val="FF0000"/>
                </a:solidFill>
              </a:rPr>
              <a:t>Exemple : Responsable du traitement et sous-traitant</a:t>
            </a:r>
            <a:br>
              <a:rPr lang="fr-FR" dirty="0"/>
            </a:br>
            <a:endParaRPr lang="fr-FR" dirty="0"/>
          </a:p>
        </p:txBody>
      </p:sp>
      <p:sp>
        <p:nvSpPr>
          <p:cNvPr id="3" name="Espace réservé du contenu 2">
            <a:extLst>
              <a:ext uri="{FF2B5EF4-FFF2-40B4-BE49-F238E27FC236}">
                <a16:creationId xmlns:a16="http://schemas.microsoft.com/office/drawing/2014/main" id="{49B6864D-8155-4A71-80CA-02161EEBD91F}"/>
              </a:ext>
            </a:extLst>
          </p:cNvPr>
          <p:cNvSpPr>
            <a:spLocks noGrp="1"/>
          </p:cNvSpPr>
          <p:nvPr>
            <p:ph idx="1"/>
            <p:custDataLst>
              <p:tags r:id="rId2"/>
            </p:custDataLst>
          </p:nvPr>
        </p:nvSpPr>
        <p:spPr>
          <a:xfrm>
            <a:off x="457200" y="1772816"/>
            <a:ext cx="8229600" cy="4353347"/>
          </a:xfrm>
        </p:spPr>
        <p:txBody>
          <a:bodyPr/>
          <a:lstStyle/>
          <a:p>
            <a:pPr marL="0" indent="0" algn="just">
              <a:buNone/>
            </a:pPr>
            <a:r>
              <a:rPr lang="fr-FR" sz="2400" dirty="0"/>
              <a:t>Une </a:t>
            </a:r>
            <a:r>
              <a:rPr lang="fr-FR" sz="2400" u="sng" dirty="0"/>
              <a:t>brasserie</a:t>
            </a:r>
            <a:r>
              <a:rPr lang="fr-FR" sz="2400" dirty="0"/>
              <a:t> compte de nombreux employés. Elle signe un contrat avec une </a:t>
            </a:r>
            <a:r>
              <a:rPr lang="fr-FR" sz="2400" u="sng" dirty="0"/>
              <a:t>entreprise de traitement de la paie </a:t>
            </a:r>
            <a:r>
              <a:rPr lang="fr-FR" sz="2400" dirty="0"/>
              <a:t>pour le versement des salaires. </a:t>
            </a:r>
          </a:p>
          <a:p>
            <a:pPr algn="just"/>
            <a:r>
              <a:rPr lang="fr-FR" sz="2400" dirty="0"/>
              <a:t>La brasserie informe l’entreprise de traitement de la paie quand les salaires doivent être versés, quand un employé démissionne ou reçoit une augmentation de salaire, et lui fournit toutes les autres informations nécessaires à la fiche de paie et au paiement. </a:t>
            </a:r>
          </a:p>
          <a:p>
            <a:pPr algn="just"/>
            <a:r>
              <a:rPr lang="fr-FR" sz="2400" dirty="0"/>
              <a:t>L’entreprise de traitement de la paie fournit le système informatique et conserve les données des employés. </a:t>
            </a:r>
          </a:p>
          <a:p>
            <a:pPr marL="0" indent="0" algn="just">
              <a:buNone/>
            </a:pPr>
            <a:r>
              <a:rPr lang="fr-FR" sz="2400" dirty="0"/>
              <a:t>La </a:t>
            </a:r>
            <a:r>
              <a:rPr lang="fr-FR" sz="2400" b="1" dirty="0"/>
              <a:t>brasserie est le responsable du traitement </a:t>
            </a:r>
            <a:r>
              <a:rPr lang="fr-FR" sz="2400" dirty="0"/>
              <a:t>des données et </a:t>
            </a:r>
            <a:r>
              <a:rPr lang="fr-FR" sz="2400" b="1" dirty="0"/>
              <a:t>l’entreprise de traitement de la paie est le sous-traitant </a:t>
            </a:r>
            <a:r>
              <a:rPr lang="fr-FR" sz="2400" dirty="0"/>
              <a:t>des données.</a:t>
            </a:r>
          </a:p>
        </p:txBody>
      </p:sp>
    </p:spTree>
    <p:extLst>
      <p:ext uri="{BB962C8B-B14F-4D97-AF65-F5344CB8AC3E}">
        <p14:creationId xmlns:p14="http://schemas.microsoft.com/office/powerpoint/2010/main" val="91059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a:solidFill>
                  <a:srgbClr val="FF0000"/>
                </a:solidFill>
              </a:rPr>
              <a:t>Les contrats avec les partenaires ou les sous-traitants  </a:t>
            </a:r>
          </a:p>
        </p:txBody>
      </p:sp>
      <p:sp>
        <p:nvSpPr>
          <p:cNvPr id="3" name="Espace réservé du contenu 2"/>
          <p:cNvSpPr>
            <a:spLocks noGrp="1"/>
          </p:cNvSpPr>
          <p:nvPr>
            <p:ph idx="1"/>
            <p:custDataLst>
              <p:tags r:id="rId2"/>
            </p:custDataLst>
          </p:nvPr>
        </p:nvSpPr>
        <p:spPr/>
        <p:txBody>
          <a:bodyPr/>
          <a:lstStyle/>
          <a:p>
            <a:pPr marL="0" indent="0" algn="just">
              <a:buNone/>
            </a:pPr>
            <a:r>
              <a:rPr lang="fr-FR" sz="2800" dirty="0"/>
              <a:t>Les sous-traitants doivent connaître leurs obligations et leurs responsabilités, avec de clauses contractuelles rappelant leurs obligations en matière de sécurité, de confidentialité et de protection des données personnelles traitées :</a:t>
            </a:r>
          </a:p>
          <a:p>
            <a:pPr algn="just"/>
            <a:r>
              <a:rPr lang="fr-FR" sz="2800" dirty="0"/>
              <a:t>Vérification des contrats avec les partenaires afin de définir les responsabilités de chacun. </a:t>
            </a:r>
          </a:p>
          <a:p>
            <a:pPr algn="just"/>
            <a:r>
              <a:rPr lang="fr-FR" sz="2800" dirty="0"/>
              <a:t>Vérification des mesures de sécurité mises en place.</a:t>
            </a:r>
          </a:p>
          <a:p>
            <a:pPr algn="just"/>
            <a:r>
              <a:rPr lang="fr-FR" sz="2800" dirty="0"/>
              <a:t>Exemple de contrat à mettre en place avec le sous-traitant : </a:t>
            </a:r>
            <a:r>
              <a:rPr lang="fr-FR" sz="2800" dirty="0">
                <a:hlinkClick r:id="rId4"/>
              </a:rPr>
              <a:t>https://www.cnil.fr/fr/sous-traitance-exemple-de-clauses</a:t>
            </a:r>
            <a:r>
              <a:rPr lang="fr-FR" sz="2800" dirty="0"/>
              <a:t> </a:t>
            </a:r>
          </a:p>
          <a:p>
            <a:endParaRPr lang="fr-FR" dirty="0"/>
          </a:p>
        </p:txBody>
      </p:sp>
    </p:spTree>
    <p:extLst>
      <p:ext uri="{BB962C8B-B14F-4D97-AF65-F5344CB8AC3E}">
        <p14:creationId xmlns:p14="http://schemas.microsoft.com/office/powerpoint/2010/main" val="347449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rtlCol="0">
            <a:normAutofit fontScale="90000"/>
          </a:bodyPr>
          <a:lstStyle/>
          <a:p>
            <a:pPr eaLnBrk="1" fontAlgn="auto" hangingPunct="1">
              <a:spcAft>
                <a:spcPts val="0"/>
              </a:spcAft>
              <a:defRPr/>
            </a:pPr>
            <a:br>
              <a:rPr lang="fr-FR" dirty="0"/>
            </a:br>
            <a:br>
              <a:rPr lang="fr-FR" dirty="0"/>
            </a:br>
            <a:r>
              <a:rPr lang="fr-FR" b="1" dirty="0">
                <a:solidFill>
                  <a:srgbClr val="FF0000"/>
                </a:solidFill>
              </a:rPr>
              <a:t>2. Les droits des personnes traitées :</a:t>
            </a:r>
            <a:br>
              <a:rPr lang="fr-BE" b="1" dirty="0"/>
            </a:br>
            <a:br>
              <a:rPr lang="fr-BE" b="1" dirty="0"/>
            </a:br>
            <a:endParaRPr lang="fr-BE" b="1" dirty="0"/>
          </a:p>
        </p:txBody>
      </p:sp>
      <p:sp>
        <p:nvSpPr>
          <p:cNvPr id="19459" name="Content Placeholder 2"/>
          <p:cNvSpPr>
            <a:spLocks noGrp="1"/>
          </p:cNvSpPr>
          <p:nvPr>
            <p:ph idx="1"/>
            <p:custDataLst>
              <p:tags r:id="rId2"/>
            </p:custDataLst>
          </p:nvPr>
        </p:nvSpPr>
        <p:spPr>
          <a:xfrm>
            <a:off x="457200" y="1916832"/>
            <a:ext cx="8229600" cy="4209331"/>
          </a:xfrm>
        </p:spPr>
        <p:txBody>
          <a:bodyPr/>
          <a:lstStyle/>
          <a:p>
            <a:pPr algn="just" eaLnBrk="1" hangingPunct="1">
              <a:buFont typeface="Arial" panose="020B0604020202020204" pitchFamily="34" charset="0"/>
              <a:buNone/>
            </a:pPr>
            <a:r>
              <a:rPr lang="fr-BE" altLang="fr-FR" u="sng" dirty="0"/>
              <a:t>Principe :</a:t>
            </a:r>
          </a:p>
          <a:p>
            <a:pPr algn="just" eaLnBrk="1" hangingPunct="1"/>
            <a:r>
              <a:rPr lang="fr-BE" altLang="fr-FR" dirty="0"/>
              <a:t>Toute personne physique, </a:t>
            </a:r>
          </a:p>
          <a:p>
            <a:pPr algn="just" eaLnBrk="1" hangingPunct="1"/>
            <a:r>
              <a:rPr lang="fr-BE" altLang="fr-FR" dirty="0"/>
              <a:t>dont les données personnelles font l’objet d’un traitement, </a:t>
            </a:r>
          </a:p>
          <a:p>
            <a:pPr algn="just" eaLnBrk="1" hangingPunct="1"/>
            <a:r>
              <a:rPr lang="fr-BE" altLang="fr-FR" dirty="0"/>
              <a:t>dispose de plusieurs droits : droit à l’information, droit d’opposition, droit d’accès, droit de rectification, </a:t>
            </a:r>
            <a:r>
              <a:rPr lang="fr-FR" altLang="fr-FR" dirty="0"/>
              <a:t>droit à la portabilité des données</a:t>
            </a:r>
            <a:r>
              <a:rPr lang="fr-BE" altLang="fr-FR" dirty="0"/>
              <a:t> </a:t>
            </a:r>
          </a:p>
          <a:p>
            <a:pPr eaLnBrk="1" hangingPunct="1"/>
            <a:endParaRPr lang="fr-BE" alt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custDataLst>
              <p:tags r:id="rId1"/>
            </p:custDataLst>
          </p:nvPr>
        </p:nvSpPr>
        <p:spPr/>
        <p:txBody>
          <a:bodyPr/>
          <a:lstStyle/>
          <a:p>
            <a:pPr eaLnBrk="1" hangingPunct="1"/>
            <a:r>
              <a:rPr lang="fr-BE" altLang="fr-FR" b="1" dirty="0">
                <a:solidFill>
                  <a:srgbClr val="FF0000"/>
                </a:solidFill>
              </a:rPr>
              <a:t>2.1 Le droit à l’information</a:t>
            </a:r>
          </a:p>
        </p:txBody>
      </p:sp>
      <p:sp>
        <p:nvSpPr>
          <p:cNvPr id="3" name="Content Placeholder 2"/>
          <p:cNvSpPr>
            <a:spLocks noGrp="1"/>
          </p:cNvSpPr>
          <p:nvPr>
            <p:ph idx="1"/>
            <p:custDataLst>
              <p:tags r:id="rId2"/>
            </p:custDataLst>
          </p:nvPr>
        </p:nvSpPr>
        <p:spPr>
          <a:xfrm>
            <a:off x="457200" y="1556792"/>
            <a:ext cx="8362950" cy="4751933"/>
          </a:xfrm>
        </p:spPr>
        <p:txBody>
          <a:bodyPr rtlCol="0">
            <a:normAutofit fontScale="40000" lnSpcReduction="20000"/>
          </a:bodyPr>
          <a:lstStyle/>
          <a:p>
            <a:pPr eaLnBrk="1" fontAlgn="auto" hangingPunct="1">
              <a:spcAft>
                <a:spcPts val="0"/>
              </a:spcAft>
              <a:buFont typeface="Arial" panose="020B0604020202020204" pitchFamily="34" charset="0"/>
              <a:buNone/>
              <a:defRPr/>
            </a:pPr>
            <a:r>
              <a:rPr lang="fr-BE" sz="7200" dirty="0"/>
              <a:t>Toute personne a le </a:t>
            </a:r>
            <a:r>
              <a:rPr lang="fr-BE" sz="7200" b="1" dirty="0"/>
              <a:t>droit de savoir si elle est « fichée » </a:t>
            </a:r>
            <a:r>
              <a:rPr lang="fr-BE" sz="7200" dirty="0"/>
              <a:t>et dans quels fichiers elle est recensée.</a:t>
            </a:r>
          </a:p>
          <a:p>
            <a:pPr eaLnBrk="1" fontAlgn="auto" hangingPunct="1">
              <a:spcAft>
                <a:spcPts val="0"/>
              </a:spcAft>
              <a:buFont typeface="Arial" panose="020B0604020202020204" pitchFamily="34" charset="0"/>
              <a:buNone/>
              <a:defRPr/>
            </a:pPr>
            <a:endParaRPr lang="fr-BE" sz="7200" dirty="0"/>
          </a:p>
          <a:p>
            <a:pPr eaLnBrk="1" fontAlgn="auto" hangingPunct="1">
              <a:spcAft>
                <a:spcPts val="0"/>
              </a:spcAft>
              <a:buFont typeface="Arial" panose="020B0604020202020204" pitchFamily="34" charset="0"/>
              <a:buNone/>
              <a:defRPr/>
            </a:pPr>
            <a:r>
              <a:rPr lang="fr-BE" sz="7200" dirty="0"/>
              <a:t>Ce droit de regard sur ses propres données personnelles vise aussi bien </a:t>
            </a:r>
            <a:r>
              <a:rPr lang="fr-BE" sz="7200" b="1" dirty="0"/>
              <a:t>la collecte </a:t>
            </a:r>
            <a:r>
              <a:rPr lang="fr-BE" sz="7200" dirty="0"/>
              <a:t>des informations que </a:t>
            </a:r>
            <a:r>
              <a:rPr lang="fr-BE" sz="7200" b="1" dirty="0"/>
              <a:t>leurs utilisations</a:t>
            </a:r>
            <a:r>
              <a:rPr lang="fr-BE" sz="7200" dirty="0"/>
              <a:t>. </a:t>
            </a:r>
          </a:p>
          <a:p>
            <a:pPr eaLnBrk="1" fontAlgn="auto" hangingPunct="1">
              <a:spcAft>
                <a:spcPts val="0"/>
              </a:spcAft>
              <a:buFont typeface="Arial" panose="020B0604020202020204" pitchFamily="34" charset="0"/>
              <a:buNone/>
              <a:defRPr/>
            </a:pPr>
            <a:endParaRPr lang="fr-BE" sz="7200" dirty="0"/>
          </a:p>
          <a:p>
            <a:pPr eaLnBrk="1" fontAlgn="auto" hangingPunct="1">
              <a:spcAft>
                <a:spcPts val="0"/>
              </a:spcAft>
              <a:buFont typeface="Arial" panose="020B0604020202020204" pitchFamily="34" charset="0"/>
              <a:buNone/>
              <a:defRPr/>
            </a:pPr>
            <a:r>
              <a:rPr lang="fr-BE" sz="7200" dirty="0"/>
              <a:t>Ce droit conditionne l'exercice des autres droits tels que le droit d'accès ou le droit d'opposition. </a:t>
            </a:r>
          </a:p>
          <a:p>
            <a:pPr eaLnBrk="1" fontAlgn="auto" hangingPunct="1">
              <a:spcAft>
                <a:spcPts val="0"/>
              </a:spcAft>
              <a:buFont typeface="Arial" panose="020B0604020202020204" pitchFamily="34" charset="0"/>
              <a:buNone/>
              <a:defRPr/>
            </a:pPr>
            <a:endParaRPr lang="fr-BE" sz="7200" dirty="0"/>
          </a:p>
          <a:p>
            <a:pPr eaLnBrk="1" fontAlgn="auto" hangingPunct="1">
              <a:spcAft>
                <a:spcPts val="0"/>
              </a:spcAft>
              <a:buFont typeface="Arial" panose="020B0604020202020204" pitchFamily="34" charset="0"/>
              <a:buNone/>
              <a:defRPr/>
            </a:pPr>
            <a:endParaRPr lang="fr-BE" sz="5600" dirty="0"/>
          </a:p>
          <a:p>
            <a:pPr eaLnBrk="1" fontAlgn="auto" hangingPunct="1">
              <a:spcAft>
                <a:spcPts val="0"/>
              </a:spcAft>
              <a:buFontTx/>
              <a:buChar char="-"/>
              <a:defRPr/>
            </a:pPr>
            <a:endParaRPr lang="fr-BE" sz="3800" dirty="0"/>
          </a:p>
          <a:p>
            <a:pPr eaLnBrk="1" fontAlgn="auto" hangingPunct="1">
              <a:spcAft>
                <a:spcPts val="0"/>
              </a:spcAft>
              <a:buFont typeface="Arial" panose="020B0604020202020204" pitchFamily="34" charset="0"/>
              <a:buNone/>
              <a:defRPr/>
            </a:pPr>
            <a:endParaRPr lang="fr-BE" dirty="0"/>
          </a:p>
          <a:p>
            <a:pPr eaLnBrk="1" fontAlgn="auto" hangingPunct="1">
              <a:spcAft>
                <a:spcPts val="0"/>
              </a:spcAft>
              <a:defRPr/>
            </a:pPr>
            <a:endParaRPr lang="fr-BE"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53FE7D-7060-5D5C-E48F-1FA86AA0D7E3}"/>
              </a:ext>
            </a:extLst>
          </p:cNvPr>
          <p:cNvSpPr>
            <a:spLocks noGrp="1"/>
          </p:cNvSpPr>
          <p:nvPr>
            <p:ph type="title"/>
          </p:nvPr>
        </p:nvSpPr>
        <p:spPr>
          <a:xfrm>
            <a:off x="457200" y="274638"/>
            <a:ext cx="8229600" cy="1570186"/>
          </a:xfrm>
        </p:spPr>
        <p:txBody>
          <a:bodyPr/>
          <a:lstStyle/>
          <a:p>
            <a:r>
              <a:rPr lang="fr-FR" sz="2800" dirty="0">
                <a:solidFill>
                  <a:srgbClr val="FF0000"/>
                </a:solidFill>
              </a:rPr>
              <a:t>En conséquence, toute personne qui met en œuvre un traitement contenant des données personnelles doit informer les personnes fichées de : </a:t>
            </a:r>
            <a:br>
              <a:rPr lang="fr-FR" dirty="0"/>
            </a:br>
            <a:endParaRPr lang="fr-FR" dirty="0"/>
          </a:p>
        </p:txBody>
      </p:sp>
      <p:sp>
        <p:nvSpPr>
          <p:cNvPr id="3" name="Espace réservé du contenu 2">
            <a:extLst>
              <a:ext uri="{FF2B5EF4-FFF2-40B4-BE49-F238E27FC236}">
                <a16:creationId xmlns:a16="http://schemas.microsoft.com/office/drawing/2014/main" id="{EFEBA3C3-F005-9BF0-556D-A6CFDA532BE7}"/>
              </a:ext>
            </a:extLst>
          </p:cNvPr>
          <p:cNvSpPr>
            <a:spLocks noGrp="1"/>
          </p:cNvSpPr>
          <p:nvPr>
            <p:ph idx="1"/>
          </p:nvPr>
        </p:nvSpPr>
        <p:spPr>
          <a:xfrm>
            <a:off x="457200" y="1556792"/>
            <a:ext cx="8229600" cy="4569371"/>
          </a:xfrm>
        </p:spPr>
        <p:txBody>
          <a:bodyPr/>
          <a:lstStyle/>
          <a:p>
            <a:r>
              <a:rPr lang="fr-FR" sz="2800" dirty="0"/>
              <a:t>l’identité du responsable du traitement,</a:t>
            </a:r>
          </a:p>
          <a:p>
            <a:r>
              <a:rPr lang="fr-FR" sz="2800" dirty="0"/>
              <a:t>l’objectif de la collecte d’informations,</a:t>
            </a:r>
          </a:p>
          <a:p>
            <a:r>
              <a:rPr lang="fr-FR" sz="2800" dirty="0"/>
              <a:t>Les données et les personnes traitées, </a:t>
            </a:r>
          </a:p>
          <a:p>
            <a:r>
              <a:rPr lang="fr-FR" sz="2800" dirty="0"/>
              <a:t>le caractère obligatoire ou facultatif des réponses,</a:t>
            </a:r>
          </a:p>
          <a:p>
            <a:r>
              <a:rPr lang="fr-FR" sz="2800" dirty="0"/>
              <a:t>les conséquences de l’absence de réponse,</a:t>
            </a:r>
          </a:p>
          <a:p>
            <a:r>
              <a:rPr lang="fr-FR" sz="2800" dirty="0"/>
              <a:t>les destinataires des informations,</a:t>
            </a:r>
          </a:p>
          <a:p>
            <a:r>
              <a:rPr lang="fr-FR" sz="2800" dirty="0"/>
              <a:t>La durée de conservation des données, </a:t>
            </a:r>
          </a:p>
          <a:p>
            <a:r>
              <a:rPr lang="fr-FR" sz="2800" dirty="0"/>
              <a:t>les droits reconnus à la personne traitée,</a:t>
            </a:r>
          </a:p>
          <a:p>
            <a:r>
              <a:rPr lang="fr-FR" sz="2800" dirty="0"/>
              <a:t>les éventuels transferts de données vers un pays hors de l’Union Européenne.</a:t>
            </a:r>
          </a:p>
          <a:p>
            <a:endParaRPr lang="fr-FR" dirty="0"/>
          </a:p>
        </p:txBody>
      </p:sp>
    </p:spTree>
    <p:extLst>
      <p:ext uri="{BB962C8B-B14F-4D97-AF65-F5344CB8AC3E}">
        <p14:creationId xmlns:p14="http://schemas.microsoft.com/office/powerpoint/2010/main" val="2091141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6A8D33-7D3F-4C52-BE07-6D696F0F19D5}"/>
              </a:ext>
            </a:extLst>
          </p:cNvPr>
          <p:cNvSpPr>
            <a:spLocks noGrp="1"/>
          </p:cNvSpPr>
          <p:nvPr>
            <p:ph type="title"/>
            <p:custDataLst>
              <p:tags r:id="rId1"/>
            </p:custDataLst>
          </p:nvPr>
        </p:nvSpPr>
        <p:spPr>
          <a:xfrm>
            <a:off x="457200" y="274638"/>
            <a:ext cx="8229600" cy="1325562"/>
          </a:xfrm>
        </p:spPr>
        <p:txBody>
          <a:bodyPr/>
          <a:lstStyle/>
          <a:p>
            <a:r>
              <a:rPr lang="fr-FR" dirty="0">
                <a:solidFill>
                  <a:srgbClr val="FF0000"/>
                </a:solidFill>
              </a:rPr>
              <a:t>En pratique, l’information des personne se fait : </a:t>
            </a:r>
          </a:p>
        </p:txBody>
      </p:sp>
      <p:sp>
        <p:nvSpPr>
          <p:cNvPr id="3" name="Espace réservé du contenu 2">
            <a:extLst>
              <a:ext uri="{FF2B5EF4-FFF2-40B4-BE49-F238E27FC236}">
                <a16:creationId xmlns:a16="http://schemas.microsoft.com/office/drawing/2014/main" id="{E6BB6C74-0C8D-47F8-BF91-3E75601CC3AD}"/>
              </a:ext>
            </a:extLst>
          </p:cNvPr>
          <p:cNvSpPr>
            <a:spLocks noGrp="1"/>
          </p:cNvSpPr>
          <p:nvPr>
            <p:ph idx="1"/>
            <p:custDataLst>
              <p:tags r:id="rId2"/>
            </p:custDataLst>
          </p:nvPr>
        </p:nvSpPr>
        <p:spPr>
          <a:xfrm>
            <a:off x="251520" y="1844824"/>
            <a:ext cx="8435280" cy="4738538"/>
          </a:xfrm>
        </p:spPr>
        <p:txBody>
          <a:bodyPr/>
          <a:lstStyle/>
          <a:p>
            <a:pPr lvl="0" eaLnBrk="1" fontAlgn="auto" hangingPunct="1">
              <a:spcAft>
                <a:spcPts val="0"/>
              </a:spcAft>
              <a:buNone/>
              <a:defRPr/>
            </a:pPr>
            <a:r>
              <a:rPr lang="fr-BE" sz="2000" b="1" dirty="0"/>
              <a:t>1/ Par l’intermédiaire de </a:t>
            </a:r>
            <a:r>
              <a:rPr lang="fr-BE" sz="2000" b="1" u="sng" dirty="0"/>
              <a:t>mentions sur le formulaire lors de la collecte </a:t>
            </a:r>
            <a:r>
              <a:rPr lang="fr-BE" sz="2000" b="1" dirty="0"/>
              <a:t>des données : </a:t>
            </a:r>
          </a:p>
          <a:p>
            <a:pPr lvl="0" eaLnBrk="1" fontAlgn="auto" hangingPunct="1">
              <a:spcAft>
                <a:spcPts val="0"/>
              </a:spcAft>
              <a:buNone/>
              <a:defRPr/>
            </a:pPr>
            <a:endParaRPr lang="fr-BE" sz="1400" b="1" dirty="0">
              <a:hlinkClick r:id="rId4"/>
            </a:endParaRPr>
          </a:p>
          <a:p>
            <a:pPr lvl="0" eaLnBrk="1" fontAlgn="auto" hangingPunct="1">
              <a:spcAft>
                <a:spcPts val="0"/>
              </a:spcAft>
              <a:buNone/>
              <a:defRPr/>
            </a:pPr>
            <a:r>
              <a:rPr lang="fr-FR" sz="1400" b="1" dirty="0">
                <a:hlinkClick r:id="rId4"/>
              </a:rPr>
              <a:t>https://www.cnil.fr/fr/exemples-de-formulaire-de-collecte-de-donnees-caractere-personnel</a:t>
            </a:r>
            <a:endParaRPr lang="fr-FR" sz="1400" b="1" dirty="0"/>
          </a:p>
          <a:p>
            <a:pPr lvl="0" eaLnBrk="1" fontAlgn="auto" hangingPunct="1">
              <a:spcAft>
                <a:spcPts val="0"/>
              </a:spcAft>
              <a:buNone/>
              <a:defRPr/>
            </a:pPr>
            <a:endParaRPr lang="fr-FR" sz="1400" b="1" dirty="0"/>
          </a:p>
          <a:p>
            <a:pPr lvl="0" eaLnBrk="1" fontAlgn="auto" hangingPunct="1">
              <a:spcAft>
                <a:spcPts val="0"/>
              </a:spcAft>
              <a:buNone/>
              <a:defRPr/>
            </a:pPr>
            <a:endParaRPr lang="fr-FR" sz="1400" b="1" dirty="0"/>
          </a:p>
          <a:p>
            <a:pPr lvl="1" eaLnBrk="1" fontAlgn="auto" hangingPunct="1">
              <a:spcAft>
                <a:spcPts val="0"/>
              </a:spcAft>
              <a:buNone/>
              <a:defRPr/>
            </a:pPr>
            <a:r>
              <a:rPr lang="fr-FR" sz="1600" b="1" i="0" dirty="0">
                <a:solidFill>
                  <a:srgbClr val="333333"/>
                </a:solidFill>
                <a:effectLst/>
                <a:latin typeface="+mj-lt"/>
              </a:rPr>
              <a:t>Exemple 1 : Si vous souhaitez faire apparaître toutes les mentions minimales d’information sur le support de collecte (le formulaire )</a:t>
            </a:r>
          </a:p>
          <a:p>
            <a:pPr lvl="0" eaLnBrk="1" fontAlgn="auto" hangingPunct="1">
              <a:spcAft>
                <a:spcPts val="0"/>
              </a:spcAft>
              <a:buNone/>
              <a:defRPr/>
            </a:pPr>
            <a:endParaRPr lang="fr-FR" sz="2000" b="1" dirty="0">
              <a:latin typeface="+mj-lt"/>
            </a:endParaRPr>
          </a:p>
          <a:p>
            <a:pPr lvl="0" eaLnBrk="1" fontAlgn="auto" hangingPunct="1">
              <a:spcAft>
                <a:spcPts val="0"/>
              </a:spcAft>
              <a:buNone/>
              <a:defRPr/>
            </a:pPr>
            <a:endParaRPr lang="fr-FR" sz="2000" b="1" dirty="0">
              <a:latin typeface="+mj-lt"/>
            </a:endParaRPr>
          </a:p>
          <a:p>
            <a:pPr lvl="0" eaLnBrk="1" fontAlgn="auto" hangingPunct="1">
              <a:spcAft>
                <a:spcPts val="0"/>
              </a:spcAft>
              <a:buNone/>
              <a:defRPr/>
            </a:pPr>
            <a:endParaRPr lang="fr-FR" sz="2000" b="1" dirty="0">
              <a:latin typeface="+mj-lt"/>
            </a:endParaRPr>
          </a:p>
          <a:p>
            <a:pPr lvl="1" eaLnBrk="1" fontAlgn="auto" hangingPunct="1">
              <a:spcAft>
                <a:spcPts val="0"/>
              </a:spcAft>
              <a:buNone/>
              <a:defRPr/>
            </a:pPr>
            <a:r>
              <a:rPr lang="fr-FR" sz="1600" b="1" i="0" dirty="0">
                <a:solidFill>
                  <a:srgbClr val="333333"/>
                </a:solidFill>
                <a:effectLst/>
                <a:latin typeface="+mj-lt"/>
              </a:rPr>
              <a:t>Exemple 2 : Si vous souhaitez faire apparaître toutes les mentions minimales d’information sur deux supports différents (le formulaire + 1page d’information) </a:t>
            </a:r>
          </a:p>
          <a:p>
            <a:pPr lvl="0" eaLnBrk="1" fontAlgn="auto" hangingPunct="1">
              <a:spcAft>
                <a:spcPts val="0"/>
              </a:spcAft>
              <a:buNone/>
              <a:defRPr/>
            </a:pPr>
            <a:endParaRPr lang="fr-FR" sz="1400" b="1" dirty="0"/>
          </a:p>
          <a:p>
            <a:pPr lvl="0" eaLnBrk="1" fontAlgn="auto" hangingPunct="1">
              <a:spcAft>
                <a:spcPts val="0"/>
              </a:spcAft>
              <a:buNone/>
              <a:defRPr/>
            </a:pPr>
            <a:endParaRPr lang="fr-FR" sz="1400" b="1" dirty="0"/>
          </a:p>
          <a:p>
            <a:pPr lvl="0" eaLnBrk="1" fontAlgn="auto" hangingPunct="1">
              <a:spcAft>
                <a:spcPts val="0"/>
              </a:spcAft>
              <a:buNone/>
              <a:defRPr/>
            </a:pPr>
            <a:endParaRPr lang="fr-FR" sz="1400" b="1" dirty="0"/>
          </a:p>
          <a:p>
            <a:pPr lvl="1" eaLnBrk="1" fontAlgn="auto" hangingPunct="1">
              <a:spcAft>
                <a:spcPts val="0"/>
              </a:spcAft>
              <a:buNone/>
              <a:defRPr/>
            </a:pPr>
            <a:endParaRPr lang="fr-BE" sz="1400" b="1" dirty="0"/>
          </a:p>
          <a:p>
            <a:pPr marL="0" lvl="0" indent="0" eaLnBrk="1" fontAlgn="auto" hangingPunct="1">
              <a:spcAft>
                <a:spcPts val="0"/>
              </a:spcAft>
              <a:buNone/>
              <a:defRPr/>
            </a:pPr>
            <a:endParaRPr lang="fr-BE" sz="1400" dirty="0"/>
          </a:p>
          <a:p>
            <a:pPr marL="0" lvl="0" indent="0" eaLnBrk="1" fontAlgn="auto" hangingPunct="1">
              <a:spcAft>
                <a:spcPts val="0"/>
              </a:spcAft>
              <a:buNone/>
              <a:defRPr/>
            </a:pPr>
            <a:endParaRPr lang="fr-BE" sz="1600" dirty="0"/>
          </a:p>
          <a:p>
            <a:pPr marL="0" lvl="0" indent="0" eaLnBrk="1" fontAlgn="auto" hangingPunct="1">
              <a:spcAft>
                <a:spcPts val="0"/>
              </a:spcAft>
              <a:buNone/>
              <a:defRPr/>
            </a:pPr>
            <a:endParaRPr lang="fr-BE" sz="1600" dirty="0"/>
          </a:p>
          <a:p>
            <a:pPr marL="0" lvl="0" indent="0" eaLnBrk="1" fontAlgn="auto" hangingPunct="1">
              <a:spcAft>
                <a:spcPts val="0"/>
              </a:spcAft>
              <a:buNone/>
              <a:defRPr/>
            </a:pPr>
            <a:endParaRPr lang="fr-BE" sz="1600" dirty="0"/>
          </a:p>
          <a:p>
            <a:pPr marL="0" lvl="0" indent="0" eaLnBrk="1" fontAlgn="auto" hangingPunct="1">
              <a:spcAft>
                <a:spcPts val="0"/>
              </a:spcAft>
              <a:buNone/>
              <a:defRPr/>
            </a:pPr>
            <a:endParaRPr lang="fr-BE" sz="1600" dirty="0"/>
          </a:p>
          <a:p>
            <a:pPr marL="0" lvl="0" indent="0" eaLnBrk="1" fontAlgn="auto" hangingPunct="1">
              <a:spcAft>
                <a:spcPts val="0"/>
              </a:spcAft>
              <a:buNone/>
              <a:defRPr/>
            </a:pPr>
            <a:endParaRPr lang="fr-BE" sz="1600" dirty="0"/>
          </a:p>
          <a:p>
            <a:pPr marL="0" lvl="0" indent="0" eaLnBrk="1" fontAlgn="auto" hangingPunct="1">
              <a:spcAft>
                <a:spcPts val="0"/>
              </a:spcAft>
              <a:buNone/>
              <a:defRPr/>
            </a:pPr>
            <a:endParaRPr lang="fr-BE" sz="1600" dirty="0"/>
          </a:p>
          <a:p>
            <a:pPr marL="400050" lvl="1" indent="0" eaLnBrk="1" fontAlgn="auto" hangingPunct="1">
              <a:spcAft>
                <a:spcPts val="0"/>
              </a:spcAft>
              <a:buNone/>
              <a:defRPr/>
            </a:pPr>
            <a:endParaRPr lang="fr-BE" sz="1400" b="1" dirty="0"/>
          </a:p>
          <a:p>
            <a:pPr marL="400050" lvl="1" indent="0" eaLnBrk="1" fontAlgn="auto" hangingPunct="1">
              <a:spcAft>
                <a:spcPts val="0"/>
              </a:spcAft>
              <a:buNone/>
              <a:defRPr/>
            </a:pPr>
            <a:endParaRPr lang="fr-FR" dirty="0"/>
          </a:p>
        </p:txBody>
      </p:sp>
    </p:spTree>
    <p:extLst>
      <p:ext uri="{BB962C8B-B14F-4D97-AF65-F5344CB8AC3E}">
        <p14:creationId xmlns:p14="http://schemas.microsoft.com/office/powerpoint/2010/main" val="3519489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E5AE9B-A11F-43D0-8682-9EFDF29BE116}"/>
              </a:ext>
            </a:extLst>
          </p:cNvPr>
          <p:cNvSpPr>
            <a:spLocks noGrp="1"/>
          </p:cNvSpPr>
          <p:nvPr>
            <p:ph type="title"/>
            <p:custDataLst>
              <p:tags r:id="rId1"/>
            </p:custDataLst>
          </p:nvPr>
        </p:nvSpPr>
        <p:spPr>
          <a:xfrm>
            <a:off x="539552" y="274638"/>
            <a:ext cx="8147248" cy="669400"/>
          </a:xfrm>
        </p:spPr>
        <p:txBody>
          <a:bodyPr/>
          <a:lstStyle/>
          <a:p>
            <a:r>
              <a:rPr lang="fr-FR" sz="2400" dirty="0">
                <a:solidFill>
                  <a:srgbClr val="FF0000"/>
                </a:solidFill>
              </a:rPr>
              <a:t>2/ L’information des personnes par une POLITIQUE DE PROTECTION DES DONNEES PERSONNELLES</a:t>
            </a:r>
            <a:endParaRPr lang="fr-FR" dirty="0">
              <a:solidFill>
                <a:srgbClr val="FF0000"/>
              </a:solidFill>
            </a:endParaRPr>
          </a:p>
        </p:txBody>
      </p:sp>
      <p:sp>
        <p:nvSpPr>
          <p:cNvPr id="3" name="Espace réservé du contenu 2">
            <a:extLst>
              <a:ext uri="{FF2B5EF4-FFF2-40B4-BE49-F238E27FC236}">
                <a16:creationId xmlns:a16="http://schemas.microsoft.com/office/drawing/2014/main" id="{9B2065E4-AFAB-43B5-B582-3AFCC4D3A129}"/>
              </a:ext>
            </a:extLst>
          </p:cNvPr>
          <p:cNvSpPr>
            <a:spLocks noGrp="1"/>
          </p:cNvSpPr>
          <p:nvPr>
            <p:ph idx="1"/>
            <p:custDataLst>
              <p:tags r:id="rId2"/>
            </p:custDataLst>
          </p:nvPr>
        </p:nvSpPr>
        <p:spPr/>
        <p:txBody>
          <a:bodyPr/>
          <a:lstStyle/>
          <a:p>
            <a:pPr marL="0" indent="0">
              <a:buNone/>
            </a:pPr>
            <a:r>
              <a:rPr lang="fr-FR" sz="1400" dirty="0"/>
              <a:t>Exemple de la </a:t>
            </a:r>
            <a:r>
              <a:rPr lang="fr-FR" sz="1400" dirty="0">
                <a:hlinkClick r:id="rId6"/>
              </a:rPr>
              <a:t>CNIL</a:t>
            </a:r>
            <a:endParaRPr lang="fr-FR" sz="1400" dirty="0"/>
          </a:p>
          <a:p>
            <a:pPr marL="0" indent="0">
              <a:buNone/>
            </a:pPr>
            <a:endParaRPr lang="fr-FR" sz="1400" dirty="0"/>
          </a:p>
          <a:p>
            <a:pPr marL="0" indent="0">
              <a:buNone/>
            </a:pPr>
            <a:endParaRPr lang="fr-FR" sz="1400" dirty="0"/>
          </a:p>
          <a:p>
            <a:pPr marL="0" indent="0">
              <a:buNone/>
            </a:pPr>
            <a:endParaRPr lang="fr-FR" sz="800" dirty="0"/>
          </a:p>
          <a:p>
            <a:pPr marL="0" indent="0">
              <a:buNone/>
            </a:pPr>
            <a:endParaRPr lang="fr-FR" sz="800" dirty="0"/>
          </a:p>
          <a:p>
            <a:pPr marL="0" indent="0">
              <a:buNone/>
            </a:pPr>
            <a:endParaRPr lang="fr-FR" sz="800" dirty="0"/>
          </a:p>
          <a:p>
            <a:pPr marL="0" indent="0">
              <a:buNone/>
            </a:pPr>
            <a:endParaRPr lang="fr-FR" sz="800" dirty="0"/>
          </a:p>
          <a:p>
            <a:pPr marL="0" indent="0">
              <a:buNone/>
            </a:pPr>
            <a:endParaRPr lang="fr-FR" sz="800" dirty="0"/>
          </a:p>
          <a:p>
            <a:pPr marL="0" indent="0">
              <a:buNone/>
            </a:pPr>
            <a:endParaRPr lang="fr-FR" sz="800" dirty="0"/>
          </a:p>
          <a:p>
            <a:pPr marL="0" indent="0">
              <a:buNone/>
            </a:pPr>
            <a:endParaRPr lang="fr-FR" sz="800" dirty="0"/>
          </a:p>
          <a:p>
            <a:pPr marL="0" indent="0">
              <a:buNone/>
            </a:pPr>
            <a:endParaRPr lang="fr-FR" sz="800" dirty="0"/>
          </a:p>
          <a:p>
            <a:pPr marL="0" indent="0">
              <a:buNone/>
            </a:pPr>
            <a:endParaRPr lang="fr-FR" sz="800" dirty="0"/>
          </a:p>
          <a:p>
            <a:pPr marL="0" indent="0">
              <a:buNone/>
            </a:pPr>
            <a:endParaRPr lang="fr-FR" sz="800" dirty="0"/>
          </a:p>
          <a:p>
            <a:pPr marL="0" indent="0">
              <a:buNone/>
            </a:pPr>
            <a:endParaRPr lang="fr-FR" sz="800" dirty="0"/>
          </a:p>
          <a:p>
            <a:pPr marL="0" indent="0">
              <a:buNone/>
            </a:pPr>
            <a:endParaRPr lang="fr-FR" sz="800" dirty="0"/>
          </a:p>
          <a:p>
            <a:pPr marL="0" indent="0">
              <a:buNone/>
            </a:pPr>
            <a:endParaRPr lang="fr-FR" sz="800" dirty="0"/>
          </a:p>
          <a:p>
            <a:pPr marL="0" indent="0">
              <a:buNone/>
            </a:pPr>
            <a:endParaRPr lang="fr-FR" sz="800" dirty="0"/>
          </a:p>
          <a:p>
            <a:pPr marL="0" indent="0">
              <a:buNone/>
            </a:pPr>
            <a:endParaRPr lang="fr-FR" sz="800" dirty="0"/>
          </a:p>
          <a:p>
            <a:pPr marL="0" indent="0">
              <a:buNone/>
            </a:pPr>
            <a:endParaRPr lang="fr-FR" sz="800" dirty="0"/>
          </a:p>
          <a:p>
            <a:pPr marL="0" indent="0">
              <a:buNone/>
            </a:pPr>
            <a:endParaRPr lang="fr-FR" sz="800" dirty="0"/>
          </a:p>
          <a:p>
            <a:pPr marL="0" indent="0">
              <a:buNone/>
            </a:pPr>
            <a:endParaRPr lang="fr-FR" sz="800" dirty="0"/>
          </a:p>
          <a:p>
            <a:pPr marL="0" indent="0">
              <a:buNone/>
            </a:pPr>
            <a:endParaRPr lang="fr-FR" sz="800" dirty="0"/>
          </a:p>
          <a:p>
            <a:pPr marL="0" indent="0">
              <a:buNone/>
            </a:pPr>
            <a:endParaRPr lang="fr-FR" sz="1400" dirty="0"/>
          </a:p>
          <a:p>
            <a:pPr marL="0" indent="0">
              <a:buNone/>
            </a:pPr>
            <a:r>
              <a:rPr lang="fr-FR" sz="1400" dirty="0"/>
              <a:t>Exemple de la </a:t>
            </a:r>
            <a:r>
              <a:rPr lang="fr-FR" sz="1400" dirty="0">
                <a:hlinkClick r:id="rId7"/>
              </a:rPr>
              <a:t>FNAC </a:t>
            </a:r>
            <a:r>
              <a:rPr lang="fr-FR" sz="1400" dirty="0"/>
              <a:t>: </a:t>
            </a:r>
          </a:p>
          <a:p>
            <a:pPr marL="0" indent="0">
              <a:buNone/>
            </a:pPr>
            <a:endParaRPr lang="fr-FR" sz="800" dirty="0"/>
          </a:p>
          <a:p>
            <a:pPr marL="0" indent="0">
              <a:buNone/>
            </a:pPr>
            <a:endParaRPr lang="fr-FR" sz="800" dirty="0"/>
          </a:p>
        </p:txBody>
      </p:sp>
      <p:pic>
        <p:nvPicPr>
          <p:cNvPr id="5" name="Image 4">
            <a:extLst>
              <a:ext uri="{FF2B5EF4-FFF2-40B4-BE49-F238E27FC236}">
                <a16:creationId xmlns:a16="http://schemas.microsoft.com/office/drawing/2014/main" id="{E8703741-4AA9-4E84-8DCB-13A98CD2D339}"/>
              </a:ext>
            </a:extLst>
          </p:cNvPr>
          <p:cNvPicPr>
            <a:picLocks noChangeAspect="1"/>
          </p:cNvPicPr>
          <p:nvPr>
            <p:custDataLst>
              <p:tags r:id="rId3"/>
            </p:custDataLst>
          </p:nvPr>
        </p:nvPicPr>
        <p:blipFill rotWithShape="1">
          <a:blip r:embed="rId8"/>
          <a:srcRect l="28738" t="12006" r="29525" b="10800"/>
          <a:stretch/>
        </p:blipFill>
        <p:spPr>
          <a:xfrm>
            <a:off x="2644851" y="1412776"/>
            <a:ext cx="2907021" cy="3240360"/>
          </a:xfrm>
          <a:prstGeom prst="rect">
            <a:avLst/>
          </a:prstGeom>
        </p:spPr>
      </p:pic>
      <p:pic>
        <p:nvPicPr>
          <p:cNvPr id="7" name="Image 6">
            <a:extLst>
              <a:ext uri="{FF2B5EF4-FFF2-40B4-BE49-F238E27FC236}">
                <a16:creationId xmlns:a16="http://schemas.microsoft.com/office/drawing/2014/main" id="{0EE0BC5B-5B35-4E66-8C04-9B41591892DE}"/>
              </a:ext>
            </a:extLst>
          </p:cNvPr>
          <p:cNvPicPr>
            <a:picLocks noChangeAspect="1"/>
          </p:cNvPicPr>
          <p:nvPr>
            <p:custDataLst>
              <p:tags r:id="rId4"/>
            </p:custDataLst>
          </p:nvPr>
        </p:nvPicPr>
        <p:blipFill rotWithShape="1">
          <a:blip r:embed="rId9"/>
          <a:srcRect l="16926" t="17801" r="21651" b="5201"/>
          <a:stretch/>
        </p:blipFill>
        <p:spPr>
          <a:xfrm>
            <a:off x="2550189" y="4840560"/>
            <a:ext cx="3096344" cy="1895287"/>
          </a:xfrm>
          <a:prstGeom prst="rect">
            <a:avLst/>
          </a:prstGeom>
        </p:spPr>
      </p:pic>
    </p:spTree>
    <p:extLst>
      <p:ext uri="{BB962C8B-B14F-4D97-AF65-F5344CB8AC3E}">
        <p14:creationId xmlns:p14="http://schemas.microsoft.com/office/powerpoint/2010/main" val="4175600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custDataLst>
              <p:tags r:id="rId1"/>
            </p:custDataLst>
          </p:nvPr>
        </p:nvSpPr>
        <p:spPr/>
        <p:txBody>
          <a:bodyPr/>
          <a:lstStyle/>
          <a:p>
            <a:pPr eaLnBrk="1" hangingPunct="1"/>
            <a:r>
              <a:rPr lang="fr-BE" altLang="fr-FR" b="1" dirty="0">
                <a:solidFill>
                  <a:srgbClr val="FF0000"/>
                </a:solidFill>
              </a:rPr>
              <a:t>2.2 Le droit d’opposition </a:t>
            </a:r>
          </a:p>
        </p:txBody>
      </p:sp>
      <p:sp>
        <p:nvSpPr>
          <p:cNvPr id="3" name="Content Placeholder 2"/>
          <p:cNvSpPr>
            <a:spLocks noGrp="1"/>
          </p:cNvSpPr>
          <p:nvPr>
            <p:ph idx="1"/>
            <p:custDataLst>
              <p:tags r:id="rId2"/>
            </p:custDataLst>
          </p:nvPr>
        </p:nvSpPr>
        <p:spPr>
          <a:xfrm>
            <a:off x="457200" y="1412874"/>
            <a:ext cx="8229600" cy="5112469"/>
          </a:xfrm>
        </p:spPr>
        <p:txBody>
          <a:bodyPr rtlCol="0">
            <a:normAutofit fontScale="47500" lnSpcReduction="20000"/>
          </a:bodyPr>
          <a:lstStyle/>
          <a:p>
            <a:pPr algn="just" eaLnBrk="1" fontAlgn="auto" hangingPunct="1">
              <a:spcAft>
                <a:spcPts val="0"/>
              </a:spcAft>
              <a:buFont typeface="Arial" panose="020B0604020202020204" pitchFamily="34" charset="0"/>
              <a:buNone/>
              <a:defRPr/>
            </a:pPr>
            <a:r>
              <a:rPr lang="fr-BE" b="1" dirty="0"/>
              <a:t>Toute personne a la possibilité </a:t>
            </a:r>
            <a:r>
              <a:rPr lang="fr-BE" b="1" u="sng" dirty="0"/>
              <a:t>de s'opposer, pour des motifs légitimes</a:t>
            </a:r>
            <a:r>
              <a:rPr lang="fr-BE" b="1" dirty="0"/>
              <a:t>, à figurer dans un fichier.</a:t>
            </a:r>
          </a:p>
          <a:p>
            <a:pPr algn="just" eaLnBrk="1" fontAlgn="auto" hangingPunct="1">
              <a:spcAft>
                <a:spcPts val="0"/>
              </a:spcAft>
              <a:buFont typeface="Arial" panose="020B0604020202020204" pitchFamily="34" charset="0"/>
              <a:buNone/>
              <a:defRPr/>
            </a:pPr>
            <a:endParaRPr lang="fr-BE" b="1" dirty="0"/>
          </a:p>
          <a:p>
            <a:pPr algn="just" eaLnBrk="1" fontAlgn="auto" hangingPunct="1">
              <a:spcAft>
                <a:spcPts val="0"/>
              </a:spcAft>
              <a:buFont typeface="Arial" panose="020B0604020202020204" pitchFamily="34" charset="0"/>
              <a:buNone/>
              <a:defRPr/>
            </a:pPr>
            <a:r>
              <a:rPr lang="fr-BE" b="1" dirty="0"/>
              <a:t>Le droit d’opposition se distingue du consentement préalable.</a:t>
            </a:r>
          </a:p>
          <a:p>
            <a:pPr algn="just" eaLnBrk="1" fontAlgn="auto" hangingPunct="1">
              <a:spcAft>
                <a:spcPts val="0"/>
              </a:spcAft>
              <a:defRPr/>
            </a:pPr>
            <a:endParaRPr lang="fr-BE" dirty="0"/>
          </a:p>
          <a:p>
            <a:pPr marL="0" indent="0" algn="just" eaLnBrk="1" fontAlgn="auto" hangingPunct="1">
              <a:spcAft>
                <a:spcPts val="0"/>
              </a:spcAft>
              <a:buNone/>
              <a:defRPr/>
            </a:pPr>
            <a:r>
              <a:rPr lang="fr-BE" sz="3500" dirty="0"/>
              <a:t>Attention : </a:t>
            </a:r>
          </a:p>
          <a:p>
            <a:pPr marL="457200" lvl="1" indent="0" algn="just" eaLnBrk="1" fontAlgn="auto" hangingPunct="1">
              <a:spcAft>
                <a:spcPts val="0"/>
              </a:spcAft>
              <a:buNone/>
              <a:defRPr/>
            </a:pPr>
            <a:r>
              <a:rPr lang="fr-BE" sz="3500" dirty="0"/>
              <a:t>Dans plusieurs hypothèses, il faut un véritable consentement préalable </a:t>
            </a:r>
          </a:p>
          <a:p>
            <a:pPr lvl="1" algn="just" eaLnBrk="1" fontAlgn="auto" hangingPunct="1">
              <a:spcAft>
                <a:spcPts val="0"/>
              </a:spcAft>
              <a:defRPr/>
            </a:pPr>
            <a:r>
              <a:rPr lang="fr-BE" sz="3500" dirty="0"/>
              <a:t>Cas des cookies publicitaire (voir plus loin) </a:t>
            </a:r>
          </a:p>
          <a:p>
            <a:pPr lvl="1" algn="just" eaLnBrk="1" fontAlgn="auto" hangingPunct="1">
              <a:spcAft>
                <a:spcPts val="0"/>
              </a:spcAft>
              <a:defRPr/>
            </a:pPr>
            <a:r>
              <a:rPr lang="fr-BE" sz="3500" dirty="0"/>
              <a:t>un régime particulier pour </a:t>
            </a:r>
            <a:r>
              <a:rPr lang="fr-BE" sz="3500" u="sng" dirty="0"/>
              <a:t>la prospection commerciale </a:t>
            </a:r>
            <a:r>
              <a:rPr lang="fr-BE" sz="3500" dirty="0"/>
              <a:t>sur internet reposant sur le </a:t>
            </a:r>
            <a:r>
              <a:rPr lang="fr-BE" sz="3500" u="sng" dirty="0"/>
              <a:t>consentement </a:t>
            </a:r>
            <a:r>
              <a:rPr lang="fr-BE" sz="3500" dirty="0"/>
              <a:t>de l’internaute (cf. plus loin cas pratique)</a:t>
            </a:r>
          </a:p>
          <a:p>
            <a:pPr algn="just" eaLnBrk="1" fontAlgn="auto" hangingPunct="1">
              <a:spcAft>
                <a:spcPts val="0"/>
              </a:spcAft>
              <a:buFont typeface="Arial" panose="020B0604020202020204" pitchFamily="34" charset="0"/>
              <a:buNone/>
              <a:defRPr/>
            </a:pPr>
            <a:endParaRPr lang="fr-BE" b="1" dirty="0"/>
          </a:p>
          <a:p>
            <a:pPr algn="just" eaLnBrk="1" fontAlgn="auto" hangingPunct="1">
              <a:spcAft>
                <a:spcPts val="0"/>
              </a:spcAft>
              <a:buFont typeface="Arial" panose="020B0604020202020204" pitchFamily="34" charset="0"/>
              <a:buNone/>
              <a:defRPr/>
            </a:pPr>
            <a:r>
              <a:rPr lang="fr-BE" b="1" dirty="0"/>
              <a:t>Le droit d'opposition peut s’exprimer :</a:t>
            </a:r>
          </a:p>
          <a:p>
            <a:pPr algn="just" eaLnBrk="1" fontAlgn="auto" hangingPunct="1">
              <a:spcAft>
                <a:spcPts val="0"/>
              </a:spcAft>
              <a:defRPr/>
            </a:pPr>
            <a:r>
              <a:rPr lang="fr-BE" b="1" dirty="0"/>
              <a:t>par un refus de répondre</a:t>
            </a:r>
            <a:r>
              <a:rPr lang="fr-BE" dirty="0"/>
              <a:t> lors d’une collecte </a:t>
            </a:r>
            <a:r>
              <a:rPr lang="fr-BE" i="1" dirty="0"/>
              <a:t>non obligatoire </a:t>
            </a:r>
            <a:r>
              <a:rPr lang="fr-BE" dirty="0"/>
              <a:t>de données,</a:t>
            </a:r>
          </a:p>
          <a:p>
            <a:pPr algn="just" eaLnBrk="1" fontAlgn="auto" hangingPunct="1">
              <a:spcAft>
                <a:spcPts val="0"/>
              </a:spcAft>
              <a:defRPr/>
            </a:pPr>
            <a:r>
              <a:rPr lang="fr-BE" b="1" dirty="0"/>
              <a:t>par le refus de donner l’accord écrit obligatoire</a:t>
            </a:r>
            <a:r>
              <a:rPr lang="fr-BE" dirty="0"/>
              <a:t> pour le traitement de données sensibles telles que les opinions politiques ou les convictions religieuses,</a:t>
            </a:r>
          </a:p>
          <a:p>
            <a:pPr algn="just" eaLnBrk="1" fontAlgn="auto" hangingPunct="1">
              <a:spcAft>
                <a:spcPts val="0"/>
              </a:spcAft>
              <a:defRPr/>
            </a:pPr>
            <a:r>
              <a:rPr lang="fr-BE" b="1" dirty="0"/>
              <a:t>la faculté de demander la radiation des données</a:t>
            </a:r>
            <a:r>
              <a:rPr lang="fr-BE" dirty="0"/>
              <a:t> contenues dans des fichiers commerciaux,</a:t>
            </a:r>
          </a:p>
          <a:p>
            <a:pPr algn="just" eaLnBrk="1" fontAlgn="auto" hangingPunct="1">
              <a:spcAft>
                <a:spcPts val="0"/>
              </a:spcAft>
              <a:defRPr/>
            </a:pPr>
            <a:r>
              <a:rPr lang="fr-BE" dirty="0"/>
              <a:t>la possibilité de </a:t>
            </a:r>
            <a:r>
              <a:rPr lang="fr-BE" b="1" dirty="0"/>
              <a:t>s'opposer à la cession </a:t>
            </a:r>
            <a:r>
              <a:rPr lang="fr-BE" dirty="0"/>
              <a:t>ou la commercialisation d’informations, notamment par le biais d’une case à cocher dans les formulaires de collecte ... </a:t>
            </a:r>
          </a:p>
          <a:p>
            <a:pPr algn="just" eaLnBrk="1" fontAlgn="auto" hangingPunct="1">
              <a:spcAft>
                <a:spcPts val="0"/>
              </a:spcAft>
              <a:buFont typeface="Arial" panose="020B0604020202020204" pitchFamily="34" charset="0"/>
              <a:buNone/>
              <a:defRPr/>
            </a:pPr>
            <a:endParaRPr lang="fr-BE" b="1" dirty="0"/>
          </a:p>
          <a:p>
            <a:pPr algn="just" eaLnBrk="1" fontAlgn="auto" hangingPunct="1">
              <a:spcAft>
                <a:spcPts val="0"/>
              </a:spcAft>
              <a:buFont typeface="Arial" panose="020B0604020202020204" pitchFamily="34" charset="0"/>
              <a:buNone/>
              <a:defRPr/>
            </a:pPr>
            <a:r>
              <a:rPr lang="fr-BE" b="1" dirty="0"/>
              <a:t>Les limites au droit d’opposition</a:t>
            </a:r>
          </a:p>
          <a:p>
            <a:pPr algn="just" eaLnBrk="1" fontAlgn="auto" hangingPunct="1">
              <a:spcAft>
                <a:spcPts val="0"/>
              </a:spcAft>
              <a:defRPr/>
            </a:pPr>
            <a:r>
              <a:rPr lang="fr-BE" dirty="0"/>
              <a:t>Le droit d'opposition n'existe pas pour de nombreux fichiers </a:t>
            </a:r>
            <a:r>
              <a:rPr lang="fr-BE" u="sng" dirty="0"/>
              <a:t>du secteur public </a:t>
            </a:r>
            <a:r>
              <a:rPr lang="fr-BE" dirty="0"/>
              <a:t>comme, par exemple, ceux des services fiscaux, des services de police, des services de la justice, de la sécurité sociale …. </a:t>
            </a:r>
          </a:p>
          <a:p>
            <a:pPr eaLnBrk="1" fontAlgn="auto" hangingPunct="1">
              <a:spcAft>
                <a:spcPts val="0"/>
              </a:spcAft>
              <a:defRPr/>
            </a:pPr>
            <a:endParaRPr lang="fr-BE"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p:custDataLst>
              <p:tags r:id="rId1"/>
            </p:custDataLst>
          </p:nvPr>
        </p:nvSpPr>
        <p:spPr/>
        <p:txBody>
          <a:bodyPr/>
          <a:lstStyle/>
          <a:p>
            <a:r>
              <a:rPr lang="fr-FR" altLang="fr-FR" dirty="0">
                <a:solidFill>
                  <a:srgbClr val="FF0000"/>
                </a:solidFill>
              </a:rPr>
              <a:t>Le déréférencement d’un contenu dans un moteur de recherche ? </a:t>
            </a:r>
          </a:p>
        </p:txBody>
      </p:sp>
      <p:sp>
        <p:nvSpPr>
          <p:cNvPr id="27651" name="Espace réservé du contenu 2"/>
          <p:cNvSpPr>
            <a:spLocks noGrp="1"/>
          </p:cNvSpPr>
          <p:nvPr>
            <p:ph idx="1"/>
            <p:custDataLst>
              <p:tags r:id="rId2"/>
            </p:custDataLst>
          </p:nvPr>
        </p:nvSpPr>
        <p:spPr>
          <a:xfrm>
            <a:off x="457200" y="1628800"/>
            <a:ext cx="8229600" cy="4954562"/>
          </a:xfrm>
        </p:spPr>
        <p:txBody>
          <a:bodyPr/>
          <a:lstStyle/>
          <a:p>
            <a:pPr marL="0" indent="0" algn="just">
              <a:buNone/>
            </a:pPr>
            <a:r>
              <a:rPr lang="fr-FR" altLang="fr-FR" sz="2400" dirty="0">
                <a:hlinkClick r:id="rId5"/>
              </a:rPr>
              <a:t>Pour prendre connaissance de la procédure : https://www.cnil.fr/fr/le-dereferencement-dun-contenu-dans-un-moteur-de-recherche</a:t>
            </a:r>
            <a:r>
              <a:rPr lang="fr-FR" altLang="fr-FR" sz="2400" dirty="0"/>
              <a:t> </a:t>
            </a:r>
          </a:p>
          <a:p>
            <a:pPr marL="0" indent="0" algn="just">
              <a:buNone/>
            </a:pPr>
            <a:endParaRPr lang="fr-FR" altLang="fr-FR" sz="2000" dirty="0"/>
          </a:p>
          <a:p>
            <a:pPr marL="0" indent="0" algn="just">
              <a:buNone/>
            </a:pPr>
            <a:endParaRPr lang="fr-FR" altLang="fr-FR" sz="2000" dirty="0"/>
          </a:p>
          <a:p>
            <a:pPr marL="0" indent="0" algn="just">
              <a:buNone/>
            </a:pPr>
            <a:endParaRPr lang="fr-FR" altLang="fr-FR" sz="2000" dirty="0"/>
          </a:p>
          <a:p>
            <a:pPr marL="0" indent="0" algn="just">
              <a:buNone/>
            </a:pPr>
            <a:endParaRPr lang="fr-FR" altLang="fr-FR" sz="2000" dirty="0"/>
          </a:p>
          <a:p>
            <a:pPr marL="0" indent="0" algn="just">
              <a:buNone/>
            </a:pPr>
            <a:endParaRPr lang="fr-FR" altLang="fr-FR" sz="2000" dirty="0"/>
          </a:p>
          <a:p>
            <a:pPr marL="0" indent="0" algn="just">
              <a:buNone/>
            </a:pPr>
            <a:r>
              <a:rPr lang="fr-FR" altLang="fr-FR" sz="2000" dirty="0"/>
              <a:t>En pratique, il convient de fortement motiver sa demande su l’on agit dans la « vie des affaires » sur le fondement des données personnelles (ex. Google </a:t>
            </a:r>
            <a:r>
              <a:rPr lang="fr-FR" altLang="fr-FR" sz="2000" dirty="0" err="1"/>
              <a:t>My</a:t>
            </a:r>
            <a:r>
              <a:rPr lang="fr-FR" altLang="fr-FR" sz="2000" dirty="0"/>
              <a:t> Business pour les médecins – la jurisprudence est flottante à ce sujet).</a:t>
            </a:r>
          </a:p>
          <a:p>
            <a:pPr marL="0" indent="0" algn="just">
              <a:buNone/>
            </a:pPr>
            <a:r>
              <a:rPr lang="fr-FR" altLang="fr-FR" sz="2000" dirty="0"/>
              <a:t>Les règles relatives aux données personnelles des personnes physiques sont inutilisables pour protéger une entreprise (personne morale)  </a:t>
            </a:r>
          </a:p>
          <a:p>
            <a:pPr marL="0" indent="0" algn="just">
              <a:buNone/>
            </a:pPr>
            <a:endParaRPr lang="fr-FR" altLang="fr-FR" sz="2000" dirty="0"/>
          </a:p>
        </p:txBody>
      </p:sp>
      <p:pic>
        <p:nvPicPr>
          <p:cNvPr id="3" name="Image 2">
            <a:extLst>
              <a:ext uri="{FF2B5EF4-FFF2-40B4-BE49-F238E27FC236}">
                <a16:creationId xmlns:a16="http://schemas.microsoft.com/office/drawing/2014/main" id="{7DDAD7DC-B73A-419B-A589-102A5FB6593F}"/>
              </a:ext>
            </a:extLst>
          </p:cNvPr>
          <p:cNvPicPr>
            <a:picLocks noChangeAspect="1"/>
          </p:cNvPicPr>
          <p:nvPr>
            <p:custDataLst>
              <p:tags r:id="rId3"/>
            </p:custDataLst>
          </p:nvPr>
        </p:nvPicPr>
        <p:blipFill rotWithShape="1">
          <a:blip r:embed="rId6"/>
          <a:srcRect l="29405" t="35860" r="30252" b="3895"/>
          <a:stretch/>
        </p:blipFill>
        <p:spPr>
          <a:xfrm>
            <a:off x="4283968" y="2564904"/>
            <a:ext cx="2281266" cy="191626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custDataLst>
              <p:tags r:id="rId1"/>
            </p:custDataLst>
          </p:nvPr>
        </p:nvSpPr>
        <p:spPr/>
        <p:txBody>
          <a:bodyPr/>
          <a:lstStyle/>
          <a:p>
            <a:pPr eaLnBrk="1" hangingPunct="1"/>
            <a:r>
              <a:rPr lang="fr-BE" altLang="fr-FR" b="1" dirty="0">
                <a:solidFill>
                  <a:srgbClr val="FF0000"/>
                </a:solidFill>
              </a:rPr>
              <a:t>2.3 Droit d’accès </a:t>
            </a:r>
          </a:p>
        </p:txBody>
      </p:sp>
      <p:sp>
        <p:nvSpPr>
          <p:cNvPr id="3" name="Content Placeholder 2"/>
          <p:cNvSpPr>
            <a:spLocks noGrp="1"/>
          </p:cNvSpPr>
          <p:nvPr>
            <p:ph idx="1"/>
            <p:custDataLst>
              <p:tags r:id="rId2"/>
            </p:custDataLst>
          </p:nvPr>
        </p:nvSpPr>
        <p:spPr>
          <a:xfrm>
            <a:off x="457200" y="1268413"/>
            <a:ext cx="8362950" cy="5329237"/>
          </a:xfrm>
        </p:spPr>
        <p:txBody>
          <a:bodyPr rtlCol="0">
            <a:normAutofit fontScale="62500" lnSpcReduction="20000"/>
          </a:bodyPr>
          <a:lstStyle/>
          <a:p>
            <a:pPr eaLnBrk="1" fontAlgn="auto" hangingPunct="1">
              <a:spcAft>
                <a:spcPts val="0"/>
              </a:spcAft>
              <a:buFont typeface="Arial" panose="020B0604020202020204" pitchFamily="34" charset="0"/>
              <a:buNone/>
              <a:defRPr/>
            </a:pPr>
            <a:r>
              <a:rPr lang="fr-BE" b="1" dirty="0"/>
              <a:t>Toute personne a le droit d'interroger le responsable d’un fichier pour savoir s’il détient des informations sur elle</a:t>
            </a:r>
          </a:p>
          <a:p>
            <a:pPr eaLnBrk="1" fontAlgn="auto" hangingPunct="1">
              <a:spcAft>
                <a:spcPts val="0"/>
              </a:spcAft>
              <a:defRPr/>
            </a:pPr>
            <a:r>
              <a:rPr lang="fr-BE" dirty="0"/>
              <a:t>Toute personne </a:t>
            </a:r>
            <a:r>
              <a:rPr lang="fr-BE" i="1" dirty="0"/>
              <a:t>justifiant de son identité </a:t>
            </a:r>
            <a:r>
              <a:rPr lang="fr-BE" dirty="0"/>
              <a:t>a le droit d'interroger le responsable d’un fichier ou d’un traitement pour savoir s’il détient des informations sur elle, et le cas échéant d’en obtenir communication. </a:t>
            </a:r>
          </a:p>
          <a:p>
            <a:pPr eaLnBrk="1" fontAlgn="auto" hangingPunct="1">
              <a:spcAft>
                <a:spcPts val="0"/>
              </a:spcAft>
              <a:defRPr/>
            </a:pPr>
            <a:r>
              <a:rPr lang="fr-BE" dirty="0"/>
              <a:t>Toute personne peut prendre </a:t>
            </a:r>
            <a:r>
              <a:rPr lang="fr-BE" u="sng" dirty="0"/>
              <a:t>connaissance de l’intégralité des données la concernant</a:t>
            </a:r>
            <a:r>
              <a:rPr lang="fr-BE" dirty="0"/>
              <a:t> et en obtenir une copie dont le coût ne peut dépasser celui de la reproduction. </a:t>
            </a:r>
          </a:p>
          <a:p>
            <a:pPr eaLnBrk="1" fontAlgn="auto" hangingPunct="1">
              <a:spcAft>
                <a:spcPts val="0"/>
              </a:spcAft>
              <a:buFont typeface="Arial" panose="020B0604020202020204" pitchFamily="34" charset="0"/>
              <a:buNone/>
              <a:defRPr/>
            </a:pPr>
            <a:r>
              <a:rPr lang="fr-BE" b="1" dirty="0"/>
              <a:t>En exerçant son droit d’accès, la personne peut s’informer :</a:t>
            </a:r>
          </a:p>
          <a:p>
            <a:pPr eaLnBrk="1" fontAlgn="auto" hangingPunct="1">
              <a:spcAft>
                <a:spcPts val="0"/>
              </a:spcAft>
              <a:defRPr/>
            </a:pPr>
            <a:r>
              <a:rPr lang="fr-BE" dirty="0"/>
              <a:t>des finalités du traitement, </a:t>
            </a:r>
          </a:p>
          <a:p>
            <a:pPr eaLnBrk="1" fontAlgn="auto" hangingPunct="1">
              <a:spcAft>
                <a:spcPts val="0"/>
              </a:spcAft>
              <a:defRPr/>
            </a:pPr>
            <a:r>
              <a:rPr lang="fr-BE" dirty="0"/>
              <a:t>du type de données enregistrées, </a:t>
            </a:r>
          </a:p>
          <a:p>
            <a:pPr eaLnBrk="1" fontAlgn="auto" hangingPunct="1">
              <a:spcAft>
                <a:spcPts val="0"/>
              </a:spcAft>
              <a:defRPr/>
            </a:pPr>
            <a:r>
              <a:rPr lang="fr-BE" dirty="0"/>
              <a:t>de l’origine et des destinataires des données, </a:t>
            </a:r>
          </a:p>
          <a:p>
            <a:pPr eaLnBrk="1" fontAlgn="auto" hangingPunct="1">
              <a:spcAft>
                <a:spcPts val="0"/>
              </a:spcAft>
              <a:defRPr/>
            </a:pPr>
            <a:r>
              <a:rPr lang="fr-BE" dirty="0"/>
              <a:t>des éventuels transferts de ces informations vers des pays n’appartenant pas à l’Union Européenne. </a:t>
            </a:r>
          </a:p>
          <a:p>
            <a:pPr eaLnBrk="1" fontAlgn="auto" hangingPunct="1">
              <a:spcAft>
                <a:spcPts val="0"/>
              </a:spcAft>
              <a:defRPr/>
            </a:pPr>
            <a:r>
              <a:rPr lang="fr-BE" dirty="0"/>
              <a:t>Toute personne est en droit d’obtenir des explications sur le procédé informatique qui a contribué à produire une décision la concernant (</a:t>
            </a:r>
            <a:r>
              <a:rPr lang="fr-BE" dirty="0" err="1"/>
              <a:t>scoring</a:t>
            </a:r>
            <a:r>
              <a:rPr lang="fr-BE" dirty="0"/>
              <a:t>, segmentation, profil …). </a:t>
            </a:r>
          </a:p>
          <a:p>
            <a:pPr eaLnBrk="1" fontAlgn="auto" hangingPunct="1">
              <a:spcAft>
                <a:spcPts val="0"/>
              </a:spcAft>
              <a:defRPr/>
            </a:pPr>
            <a:endParaRPr lang="fr-B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E4E479-C878-003F-F2BB-81F64E62C84D}"/>
              </a:ext>
            </a:extLst>
          </p:cNvPr>
          <p:cNvSpPr>
            <a:spLocks noGrp="1"/>
          </p:cNvSpPr>
          <p:nvPr>
            <p:ph type="title"/>
            <p:custDataLst>
              <p:tags r:id="rId1"/>
            </p:custDataLst>
          </p:nvPr>
        </p:nvSpPr>
        <p:spPr/>
        <p:txBody>
          <a:bodyPr/>
          <a:lstStyle/>
          <a:p>
            <a:r>
              <a:rPr lang="fr-FR" dirty="0">
                <a:solidFill>
                  <a:srgbClr val="FF0000"/>
                </a:solidFill>
              </a:rPr>
              <a:t>Actualité </a:t>
            </a:r>
          </a:p>
        </p:txBody>
      </p:sp>
      <p:sp>
        <p:nvSpPr>
          <p:cNvPr id="3" name="Espace réservé du contenu 2">
            <a:extLst>
              <a:ext uri="{FF2B5EF4-FFF2-40B4-BE49-F238E27FC236}">
                <a16:creationId xmlns:a16="http://schemas.microsoft.com/office/drawing/2014/main" id="{D90BFC7F-5E13-6EAD-FA4F-AEB9D7A02D20}"/>
              </a:ext>
            </a:extLst>
          </p:cNvPr>
          <p:cNvSpPr>
            <a:spLocks noGrp="1"/>
          </p:cNvSpPr>
          <p:nvPr>
            <p:ph idx="1"/>
            <p:custDataLst>
              <p:tags r:id="rId2"/>
            </p:custDataLst>
          </p:nvPr>
        </p:nvSpPr>
        <p:spPr/>
        <p:txBody>
          <a:bodyPr/>
          <a:lstStyle/>
          <a:p>
            <a:r>
              <a:rPr lang="fr-FR" sz="2800" dirty="0"/>
              <a:t>La commission nationale de l'informatique et des libertés (CNIL) a infligé une amende de 20 millions d'euros à la société spécialisée dans les technologies de reconnaissance faciale, </a:t>
            </a:r>
            <a:r>
              <a:rPr lang="fr-FR" sz="2800" dirty="0" err="1"/>
              <a:t>Clearview</a:t>
            </a:r>
            <a:r>
              <a:rPr lang="fr-FR" sz="2800" dirty="0"/>
              <a:t> AI. </a:t>
            </a:r>
          </a:p>
          <a:p>
            <a:r>
              <a:rPr lang="fr-FR" sz="2800" dirty="0"/>
              <a:t>Une décision qui intervient après une mise en demeure non suivie d'effet et la condamnation à des peines similaires partout en Europe.</a:t>
            </a:r>
          </a:p>
          <a:p>
            <a:r>
              <a:rPr lang="fr-FR" sz="2800" dirty="0"/>
              <a:t>Pour aller plus loin </a:t>
            </a:r>
            <a:r>
              <a:rPr lang="fr-FR" sz="2800" dirty="0">
                <a:hlinkClick r:id="rId4"/>
              </a:rPr>
              <a:t>lire l’article ici  </a:t>
            </a:r>
            <a:endParaRPr lang="fr-FR" sz="2800" dirty="0"/>
          </a:p>
        </p:txBody>
      </p:sp>
    </p:spTree>
    <p:extLst>
      <p:ext uri="{BB962C8B-B14F-4D97-AF65-F5344CB8AC3E}">
        <p14:creationId xmlns:p14="http://schemas.microsoft.com/office/powerpoint/2010/main" val="2795608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custDataLst>
              <p:tags r:id="rId1"/>
            </p:custDataLst>
          </p:nvPr>
        </p:nvSpPr>
        <p:spPr/>
        <p:txBody>
          <a:bodyPr/>
          <a:lstStyle/>
          <a:p>
            <a:pPr eaLnBrk="1" hangingPunct="1"/>
            <a:r>
              <a:rPr lang="fr-BE" altLang="fr-FR" b="1" dirty="0">
                <a:solidFill>
                  <a:srgbClr val="FF0000"/>
                </a:solidFill>
              </a:rPr>
              <a:t>2.4 Droit de rectification</a:t>
            </a:r>
          </a:p>
        </p:txBody>
      </p:sp>
      <p:sp>
        <p:nvSpPr>
          <p:cNvPr id="3" name="Content Placeholder 2"/>
          <p:cNvSpPr>
            <a:spLocks noGrp="1"/>
          </p:cNvSpPr>
          <p:nvPr>
            <p:ph idx="1"/>
            <p:custDataLst>
              <p:tags r:id="rId2"/>
            </p:custDataLst>
          </p:nvPr>
        </p:nvSpPr>
        <p:spPr/>
        <p:txBody>
          <a:bodyPr rtlCol="0">
            <a:normAutofit fontScale="77500" lnSpcReduction="20000"/>
          </a:bodyPr>
          <a:lstStyle/>
          <a:p>
            <a:pPr eaLnBrk="1" fontAlgn="auto" hangingPunct="1">
              <a:spcAft>
                <a:spcPts val="0"/>
              </a:spcAft>
              <a:buFont typeface="Arial" panose="020B0604020202020204" pitchFamily="34" charset="0"/>
              <a:buNone/>
              <a:defRPr/>
            </a:pPr>
            <a:r>
              <a:rPr lang="fr-BE" b="1" dirty="0"/>
              <a:t>Toute personne peut faire rectifier des informations qui la concernent </a:t>
            </a:r>
          </a:p>
          <a:p>
            <a:pPr algn="just" eaLnBrk="1" fontAlgn="auto" hangingPunct="1">
              <a:spcAft>
                <a:spcPts val="0"/>
              </a:spcAft>
              <a:defRPr/>
            </a:pPr>
            <a:r>
              <a:rPr lang="fr-BE" dirty="0"/>
              <a:t>Toute personne peut faire rectifier, compléter, actualiser, verrouiller ou effacer des informations qui la concernent lorsque ont été décelées des erreurs, des inexactitudes ou la présence de données dont la collecte, l'utilisation, la communication ou la conservation est interdite.</a:t>
            </a:r>
          </a:p>
          <a:p>
            <a:pPr algn="just" eaLnBrk="1" fontAlgn="auto" hangingPunct="1">
              <a:spcAft>
                <a:spcPts val="0"/>
              </a:spcAft>
              <a:defRPr/>
            </a:pPr>
            <a:r>
              <a:rPr lang="fr-BE" dirty="0"/>
              <a:t>Lorsque des modifications sont apportées aux données concernant une personne qui a exercé son droit de rectification, le responsable du traitement doit justifier, sans frais pour la personne qui en a fait la demande, des opérations qu'il a effectuées. </a:t>
            </a:r>
          </a:p>
          <a:p>
            <a:pPr eaLnBrk="1" fontAlgn="auto" hangingPunct="1">
              <a:spcAft>
                <a:spcPts val="0"/>
              </a:spcAft>
              <a:defRPr/>
            </a:pPr>
            <a:endParaRPr lang="fr-BE"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br>
              <a:rPr lang="fr-FR" dirty="0">
                <a:solidFill>
                  <a:srgbClr val="FF0000"/>
                </a:solidFill>
              </a:rPr>
            </a:br>
            <a:br>
              <a:rPr lang="fr-FR" dirty="0">
                <a:solidFill>
                  <a:srgbClr val="FF0000"/>
                </a:solidFill>
              </a:rPr>
            </a:br>
            <a:r>
              <a:rPr lang="fr-FR" b="1" dirty="0">
                <a:solidFill>
                  <a:srgbClr val="FF0000"/>
                </a:solidFill>
              </a:rPr>
              <a:t>2.5 Le droit à la portabilité des données</a:t>
            </a:r>
            <a:br>
              <a:rPr lang="fr-FR" dirty="0">
                <a:solidFill>
                  <a:srgbClr val="FF0000"/>
                </a:solidFill>
              </a:rPr>
            </a:br>
            <a:br>
              <a:rPr lang="fr-FR" dirty="0">
                <a:solidFill>
                  <a:srgbClr val="FF0000"/>
                </a:solidFill>
              </a:rPr>
            </a:br>
            <a:endParaRPr lang="fr-FR" dirty="0">
              <a:solidFill>
                <a:srgbClr val="FF0000"/>
              </a:solidFill>
            </a:endParaRPr>
          </a:p>
        </p:txBody>
      </p:sp>
      <p:sp>
        <p:nvSpPr>
          <p:cNvPr id="3" name="Espace réservé du contenu 2"/>
          <p:cNvSpPr>
            <a:spLocks noGrp="1"/>
          </p:cNvSpPr>
          <p:nvPr>
            <p:ph idx="1"/>
            <p:custDataLst>
              <p:tags r:id="rId2"/>
            </p:custDataLst>
          </p:nvPr>
        </p:nvSpPr>
        <p:spPr>
          <a:xfrm>
            <a:off x="457200" y="1772816"/>
            <a:ext cx="8229600" cy="4353347"/>
          </a:xfrm>
        </p:spPr>
        <p:txBody>
          <a:bodyPr/>
          <a:lstStyle/>
          <a:p>
            <a:pPr marL="457200" lvl="1" indent="0" algn="just">
              <a:buNone/>
            </a:pPr>
            <a:r>
              <a:rPr lang="fr-FR" dirty="0"/>
              <a:t>Ce nouveau droit permet à une personne de récupérer les données qu’elle a fournies sous une forme aisément réutilisable, et, le cas échéant, de les transférer ensuite à un tiers. </a:t>
            </a:r>
          </a:p>
          <a:p>
            <a:pPr marL="457200" lvl="1" indent="0" algn="just">
              <a:buNone/>
            </a:pPr>
            <a:r>
              <a:rPr lang="fr-FR" dirty="0"/>
              <a:t>Il s’agit ici de redonner aux personnes la maîtrise de leurs données, et de compenser en partie l’asymétrie entre le responsable de traitement et la personne concernée.</a:t>
            </a:r>
          </a:p>
          <a:p>
            <a:endParaRPr lang="fr-FR" dirty="0"/>
          </a:p>
        </p:txBody>
      </p:sp>
    </p:spTree>
    <p:extLst>
      <p:ext uri="{BB962C8B-B14F-4D97-AF65-F5344CB8AC3E}">
        <p14:creationId xmlns:p14="http://schemas.microsoft.com/office/powerpoint/2010/main" val="2643641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EAF48B-8E67-4327-A62E-3821D165F063}"/>
              </a:ext>
            </a:extLst>
          </p:cNvPr>
          <p:cNvSpPr>
            <a:spLocks noGrp="1"/>
          </p:cNvSpPr>
          <p:nvPr>
            <p:ph type="title"/>
            <p:custDataLst>
              <p:tags r:id="rId1"/>
            </p:custDataLst>
          </p:nvPr>
        </p:nvSpPr>
        <p:spPr/>
        <p:txBody>
          <a:bodyPr/>
          <a:lstStyle/>
          <a:p>
            <a:r>
              <a:rPr lang="fr-FR" sz="3200" dirty="0">
                <a:solidFill>
                  <a:srgbClr val="FF0000"/>
                </a:solidFill>
              </a:rPr>
              <a:t>Actualité : la condamnation d’une micro-entreprise à 3000 € d’amende. </a:t>
            </a:r>
          </a:p>
        </p:txBody>
      </p:sp>
      <p:sp>
        <p:nvSpPr>
          <p:cNvPr id="3" name="Espace réservé du contenu 2">
            <a:extLst>
              <a:ext uri="{FF2B5EF4-FFF2-40B4-BE49-F238E27FC236}">
                <a16:creationId xmlns:a16="http://schemas.microsoft.com/office/drawing/2014/main" id="{1C96BCC6-D6D2-40BD-9A93-6CC77372D6B8}"/>
              </a:ext>
            </a:extLst>
          </p:cNvPr>
          <p:cNvSpPr>
            <a:spLocks noGrp="1"/>
          </p:cNvSpPr>
          <p:nvPr>
            <p:ph idx="1"/>
            <p:custDataLst>
              <p:tags r:id="rId2"/>
            </p:custDataLst>
          </p:nvPr>
        </p:nvSpPr>
        <p:spPr/>
        <p:txBody>
          <a:bodyPr/>
          <a:lstStyle/>
          <a:p>
            <a:endParaRPr lang="fr-FR" sz="1600" dirty="0">
              <a:hlinkClick r:id="rId5"/>
            </a:endParaRPr>
          </a:p>
          <a:p>
            <a:endParaRPr lang="fr-FR" sz="1600" dirty="0">
              <a:hlinkClick r:id="rId5"/>
            </a:endParaRPr>
          </a:p>
          <a:p>
            <a:pPr marL="0" indent="0">
              <a:buNone/>
            </a:pPr>
            <a:endParaRPr lang="fr-FR" sz="2800" b="0" i="0" dirty="0">
              <a:solidFill>
                <a:srgbClr val="3C3950"/>
              </a:solidFill>
              <a:effectLst/>
              <a:latin typeface="Roboto" panose="02000000000000000000" pitchFamily="2" charset="0"/>
            </a:endParaRPr>
          </a:p>
          <a:p>
            <a:pPr marL="0" indent="0">
              <a:buNone/>
            </a:pPr>
            <a:endParaRPr lang="fr-FR" sz="2800" dirty="0">
              <a:solidFill>
                <a:srgbClr val="3C3950"/>
              </a:solidFill>
              <a:latin typeface="Roboto" panose="02000000000000000000" pitchFamily="2" charset="0"/>
            </a:endParaRPr>
          </a:p>
          <a:p>
            <a:pPr marL="0" indent="0">
              <a:buNone/>
            </a:pPr>
            <a:endParaRPr lang="fr-FR" sz="2800" b="0" i="0" dirty="0">
              <a:solidFill>
                <a:srgbClr val="3C3950"/>
              </a:solidFill>
              <a:effectLst/>
              <a:latin typeface="Roboto" panose="02000000000000000000" pitchFamily="2" charset="0"/>
            </a:endParaRPr>
          </a:p>
          <a:p>
            <a:pPr marL="0" indent="0">
              <a:buNone/>
            </a:pPr>
            <a:r>
              <a:rPr lang="fr-FR" sz="2800" b="0" i="0" dirty="0">
                <a:solidFill>
                  <a:srgbClr val="3C3950"/>
                </a:solidFill>
                <a:effectLst/>
                <a:latin typeface="Roboto" panose="02000000000000000000" pitchFamily="2" charset="0"/>
              </a:rPr>
              <a:t>Diffusion d’un annuaire en ligne constitué à partir de données provenant du répertoire SIRENE au mépris du droit des personnes traitées. </a:t>
            </a:r>
            <a:endParaRPr lang="fr-FR" sz="2800" dirty="0">
              <a:hlinkClick r:id="rId5"/>
            </a:endParaRPr>
          </a:p>
          <a:p>
            <a:endParaRPr lang="fr-FR" sz="1600" dirty="0">
              <a:hlinkClick r:id="rId5"/>
            </a:endParaRPr>
          </a:p>
          <a:p>
            <a:r>
              <a:rPr lang="fr-FR" sz="1600" dirty="0">
                <a:hlinkClick r:id="rId6"/>
              </a:rPr>
              <a:t>https://mon-dpo-externe.com/3000-euros-amende-microentreprise-1-salarie/?pk_campaign=feed&amp;pk_kwd=3000-euros-amende-microentreprise-1-salarie</a:t>
            </a:r>
            <a:r>
              <a:rPr lang="fr-FR" sz="1600" dirty="0"/>
              <a:t> </a:t>
            </a:r>
          </a:p>
          <a:p>
            <a:endParaRPr lang="fr-FR" sz="1600" dirty="0"/>
          </a:p>
          <a:p>
            <a:r>
              <a:rPr lang="fr-FR" sz="1600" dirty="0">
                <a:hlinkClick r:id="rId5"/>
              </a:rPr>
              <a:t>https://www.legifrance.gouv.fr/cnil/id/CNILTEXT000044043045</a:t>
            </a:r>
            <a:r>
              <a:rPr lang="fr-FR" sz="1600" dirty="0"/>
              <a:t> </a:t>
            </a:r>
          </a:p>
          <a:p>
            <a:pPr marL="0" indent="0">
              <a:buNone/>
            </a:pPr>
            <a:endParaRPr lang="fr-FR" sz="1600" dirty="0"/>
          </a:p>
        </p:txBody>
      </p:sp>
      <p:pic>
        <p:nvPicPr>
          <p:cNvPr id="5" name="Image 4">
            <a:extLst>
              <a:ext uri="{FF2B5EF4-FFF2-40B4-BE49-F238E27FC236}">
                <a16:creationId xmlns:a16="http://schemas.microsoft.com/office/drawing/2014/main" id="{D6CD8EFF-D32E-4086-AE93-A2FC1FD31BA9}"/>
              </a:ext>
            </a:extLst>
          </p:cNvPr>
          <p:cNvPicPr>
            <a:picLocks noChangeAspect="1"/>
          </p:cNvPicPr>
          <p:nvPr>
            <p:custDataLst>
              <p:tags r:id="rId3"/>
            </p:custDataLst>
          </p:nvPr>
        </p:nvPicPr>
        <p:blipFill rotWithShape="1">
          <a:blip r:embed="rId7"/>
          <a:srcRect l="18500" t="23400" r="28738" b="26201"/>
          <a:stretch/>
        </p:blipFill>
        <p:spPr>
          <a:xfrm>
            <a:off x="2483768" y="1455766"/>
            <a:ext cx="3672408" cy="1973234"/>
          </a:xfrm>
          <a:prstGeom prst="rect">
            <a:avLst/>
          </a:prstGeom>
        </p:spPr>
      </p:pic>
    </p:spTree>
    <p:extLst>
      <p:ext uri="{BB962C8B-B14F-4D97-AF65-F5344CB8AC3E}">
        <p14:creationId xmlns:p14="http://schemas.microsoft.com/office/powerpoint/2010/main" val="2485262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rtlCol="0">
            <a:normAutofit fontScale="90000"/>
          </a:bodyPr>
          <a:lstStyle/>
          <a:p>
            <a:pPr lvl="1" eaLnBrk="1" fontAlgn="auto" hangingPunct="1">
              <a:spcBef>
                <a:spcPts val="0"/>
              </a:spcBef>
              <a:spcAft>
                <a:spcPts val="0"/>
              </a:spcAft>
              <a:defRPr/>
            </a:pPr>
            <a:r>
              <a:rPr lang="fr-FR" sz="3600" b="1" dirty="0">
                <a:solidFill>
                  <a:srgbClr val="FF0000"/>
                </a:solidFill>
                <a:latin typeface="+mj-lt"/>
              </a:rPr>
              <a:t>3. Les obligations du responsable du traitement</a:t>
            </a:r>
            <a:br>
              <a:rPr lang="fr-BE" sz="1800" dirty="0">
                <a:solidFill>
                  <a:srgbClr val="FF0000"/>
                </a:solidFill>
              </a:rPr>
            </a:br>
            <a:endParaRPr lang="fr-BE" sz="1800" dirty="0">
              <a:solidFill>
                <a:srgbClr val="FF0000"/>
              </a:solidFill>
            </a:endParaRPr>
          </a:p>
        </p:txBody>
      </p:sp>
      <p:sp>
        <p:nvSpPr>
          <p:cNvPr id="29699" name="Content Placeholder 2"/>
          <p:cNvSpPr>
            <a:spLocks noGrp="1"/>
          </p:cNvSpPr>
          <p:nvPr>
            <p:ph idx="1"/>
            <p:custDataLst>
              <p:tags r:id="rId2"/>
            </p:custDataLst>
          </p:nvPr>
        </p:nvSpPr>
        <p:spPr>
          <a:xfrm>
            <a:off x="228600" y="1484313"/>
            <a:ext cx="8686800" cy="4665662"/>
          </a:xfrm>
        </p:spPr>
        <p:txBody>
          <a:bodyPr/>
          <a:lstStyle/>
          <a:p>
            <a:pPr eaLnBrk="1" hangingPunct="1">
              <a:buFont typeface="Arial" panose="020B0604020202020204" pitchFamily="34" charset="0"/>
              <a:buNone/>
            </a:pPr>
            <a:endParaRPr lang="fr-BE" altLang="fr-FR" dirty="0"/>
          </a:p>
          <a:p>
            <a:pPr eaLnBrk="1" hangingPunct="1"/>
            <a:r>
              <a:rPr lang="fr-FR" altLang="fr-FR" dirty="0"/>
              <a:t>Identifier la base légale du traitement </a:t>
            </a:r>
          </a:p>
          <a:p>
            <a:pPr eaLnBrk="1" hangingPunct="1"/>
            <a:r>
              <a:rPr lang="fr-FR" altLang="fr-FR" dirty="0"/>
              <a:t>Information des personnes ou consentement </a:t>
            </a:r>
          </a:p>
          <a:p>
            <a:pPr eaLnBrk="1" hangingPunct="1"/>
            <a:r>
              <a:rPr lang="fr-FR" altLang="fr-FR" dirty="0"/>
              <a:t>Respect de la finalité du traitement et de sa proportionnalité par rapport aux objectifs poursuivis</a:t>
            </a:r>
          </a:p>
          <a:p>
            <a:pPr eaLnBrk="1" hangingPunct="1"/>
            <a:r>
              <a:rPr lang="fr-FR" altLang="fr-FR" dirty="0"/>
              <a:t>Sécurité &amp; confidentialité </a:t>
            </a:r>
          </a:p>
          <a:p>
            <a:pPr eaLnBrk="1" hangingPunct="1"/>
            <a:r>
              <a:rPr lang="fr-FR" altLang="fr-FR" dirty="0"/>
              <a:t>Durée de la conservation </a:t>
            </a:r>
          </a:p>
          <a:p>
            <a:pPr eaLnBrk="1" hangingPunct="1"/>
            <a:r>
              <a:rPr lang="fr-FR" altLang="fr-FR" dirty="0"/>
              <a:t>Transfert hors U.E</a:t>
            </a:r>
            <a:endParaRPr lang="fr-FR" altLang="fr-FR" dirty="0">
              <a:hlinkClick r:id="rId4"/>
            </a:endParaRPr>
          </a:p>
          <a:p>
            <a:pPr eaLnBrk="1" hangingPunct="1"/>
            <a:endParaRPr lang="fr-BE" altLang="fr-FR" dirty="0"/>
          </a:p>
          <a:p>
            <a:pPr eaLnBrk="1" hangingPunct="1"/>
            <a:endParaRPr lang="fr-BE" altLang="fr-F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b="1" dirty="0">
                <a:solidFill>
                  <a:srgbClr val="FF0000"/>
                </a:solidFill>
              </a:rPr>
              <a:t>3.1 La légitimité juridique  du traitement : la base du traitement </a:t>
            </a:r>
          </a:p>
        </p:txBody>
      </p:sp>
      <p:sp>
        <p:nvSpPr>
          <p:cNvPr id="3" name="Espace réservé du contenu 2"/>
          <p:cNvSpPr>
            <a:spLocks noGrp="1"/>
          </p:cNvSpPr>
          <p:nvPr>
            <p:ph idx="1"/>
            <p:custDataLst>
              <p:tags r:id="rId2"/>
            </p:custDataLst>
          </p:nvPr>
        </p:nvSpPr>
        <p:spPr>
          <a:xfrm>
            <a:off x="457200" y="1556792"/>
            <a:ext cx="8229600" cy="4896544"/>
          </a:xfrm>
        </p:spPr>
        <p:txBody>
          <a:bodyPr/>
          <a:lstStyle/>
          <a:p>
            <a:pPr marL="0" indent="0">
              <a:buNone/>
            </a:pPr>
            <a:r>
              <a:rPr lang="fr-FR" sz="2000" dirty="0"/>
              <a:t>Le responsable doit identifier </a:t>
            </a:r>
            <a:r>
              <a:rPr lang="fr-FR" sz="2000" b="1" dirty="0"/>
              <a:t>une base juridique </a:t>
            </a:r>
            <a:r>
              <a:rPr lang="fr-FR" sz="2000" dirty="0"/>
              <a:t>sur laquelle se fonde son traitement (art. 6.1 RGPD &amp; art. 7 LIL). Cette base </a:t>
            </a:r>
            <a:r>
              <a:rPr lang="fr-FR" sz="2000" u="sng" dirty="0"/>
              <a:t>peut être soit </a:t>
            </a:r>
            <a:r>
              <a:rPr lang="fr-FR" sz="2000" dirty="0"/>
              <a:t>: </a:t>
            </a:r>
          </a:p>
          <a:p>
            <a:pPr lvl="1"/>
            <a:r>
              <a:rPr lang="fr-FR" sz="2000" b="1" dirty="0"/>
              <a:t>Le consentement </a:t>
            </a:r>
            <a:r>
              <a:rPr lang="fr-FR" sz="2000" u="sng" dirty="0"/>
              <a:t>spécial et informé </a:t>
            </a:r>
            <a:r>
              <a:rPr lang="fr-FR" sz="2000" dirty="0"/>
              <a:t>de la personne :  </a:t>
            </a:r>
          </a:p>
          <a:p>
            <a:pPr lvl="2"/>
            <a:r>
              <a:rPr lang="fr-FR" sz="1600" dirty="0"/>
              <a:t>attention l’acceptation de CGV du site web ne suffit pas pour accepter le traitement des données qui doit être spécifique. </a:t>
            </a:r>
          </a:p>
          <a:p>
            <a:pPr lvl="2"/>
            <a:r>
              <a:rPr lang="fr-FR" sz="1600" dirty="0"/>
              <a:t> </a:t>
            </a:r>
            <a:r>
              <a:rPr lang="fr-FR" sz="1600" dirty="0">
                <a:hlinkClick r:id="rId4"/>
              </a:rPr>
              <a:t>https://www.legalis.net/jurisprudences/cour-de-justice-de-lunion-europeenne-2eme-ch-arret-du-11-novembre-2020/</a:t>
            </a:r>
            <a:r>
              <a:rPr lang="fr-FR" sz="1600" dirty="0"/>
              <a:t> </a:t>
            </a:r>
          </a:p>
          <a:p>
            <a:pPr lvl="1"/>
            <a:r>
              <a:rPr lang="fr-FR" sz="2000" b="1" dirty="0"/>
              <a:t>L‘exécution d’un contrat </a:t>
            </a:r>
            <a:r>
              <a:rPr lang="fr-FR" sz="2000" dirty="0"/>
              <a:t>pour les données nécessaires au traitement </a:t>
            </a:r>
          </a:p>
          <a:p>
            <a:pPr lvl="2"/>
            <a:r>
              <a:rPr lang="fr-FR" sz="1600" dirty="0"/>
              <a:t>une vente en ligne entraine la nécessité d’un traitement </a:t>
            </a:r>
          </a:p>
          <a:p>
            <a:pPr lvl="2"/>
            <a:r>
              <a:rPr lang="fr-FR" sz="1600" dirty="0"/>
              <a:t>mais attention au profilage publicitaire qui n’est pas justifié par le simple achat d’un bien, </a:t>
            </a:r>
          </a:p>
          <a:p>
            <a:pPr lvl="1"/>
            <a:r>
              <a:rPr lang="fr-FR" sz="2000" b="1" dirty="0"/>
              <a:t>L’intérêt légitime </a:t>
            </a:r>
            <a:r>
              <a:rPr lang="fr-FR" sz="2000" dirty="0"/>
              <a:t>du responsable du traitement (prévention de la fraude, sécurité…)</a:t>
            </a:r>
          </a:p>
          <a:p>
            <a:pPr lvl="1"/>
            <a:r>
              <a:rPr lang="fr-FR" sz="2000" b="1" dirty="0"/>
              <a:t>Le respect d’obligations légales </a:t>
            </a:r>
            <a:r>
              <a:rPr lang="fr-FR" sz="2000" dirty="0"/>
              <a:t>(obligations comptables et fiscales)</a:t>
            </a:r>
          </a:p>
          <a:p>
            <a:pPr lvl="1"/>
            <a:r>
              <a:rPr lang="fr-FR" sz="2000" b="1" dirty="0"/>
              <a:t>La sauvegarde de la vie d’une personne </a:t>
            </a:r>
            <a:r>
              <a:rPr lang="fr-FR" sz="2000" dirty="0"/>
              <a:t>(secours …)   </a:t>
            </a:r>
          </a:p>
          <a:p>
            <a:endParaRPr lang="fr-FR" dirty="0"/>
          </a:p>
        </p:txBody>
      </p:sp>
    </p:spTree>
    <p:extLst>
      <p:ext uri="{BB962C8B-B14F-4D97-AF65-F5344CB8AC3E}">
        <p14:creationId xmlns:p14="http://schemas.microsoft.com/office/powerpoint/2010/main" val="1785832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br>
              <a:rPr lang="fr-FR" dirty="0">
                <a:solidFill>
                  <a:srgbClr val="FF0000"/>
                </a:solidFill>
              </a:rPr>
            </a:br>
            <a:r>
              <a:rPr lang="fr-FR" dirty="0">
                <a:solidFill>
                  <a:srgbClr val="FF0000"/>
                </a:solidFill>
              </a:rPr>
              <a:t>3.1.1 C</a:t>
            </a:r>
            <a:r>
              <a:rPr lang="fr-FR" b="1" dirty="0">
                <a:solidFill>
                  <a:srgbClr val="FF0000"/>
                </a:solidFill>
              </a:rPr>
              <a:t>onsentement renforcé et transparence</a:t>
            </a:r>
            <a:br>
              <a:rPr lang="fr-FR" dirty="0">
                <a:solidFill>
                  <a:srgbClr val="FF0000"/>
                </a:solidFill>
              </a:rPr>
            </a:br>
            <a:endParaRPr lang="fr-FR" dirty="0"/>
          </a:p>
        </p:txBody>
      </p:sp>
      <p:sp>
        <p:nvSpPr>
          <p:cNvPr id="3" name="Espace réservé du contenu 2"/>
          <p:cNvSpPr>
            <a:spLocks noGrp="1"/>
          </p:cNvSpPr>
          <p:nvPr>
            <p:ph idx="1"/>
            <p:custDataLst>
              <p:tags r:id="rId2"/>
            </p:custDataLst>
          </p:nvPr>
        </p:nvSpPr>
        <p:spPr>
          <a:xfrm>
            <a:off x="457200" y="1628800"/>
            <a:ext cx="8229600" cy="4497363"/>
          </a:xfrm>
        </p:spPr>
        <p:txBody>
          <a:bodyPr/>
          <a:lstStyle/>
          <a:p>
            <a:r>
              <a:rPr lang="fr-FR" sz="2400" dirty="0"/>
              <a:t>Le consentement d’une partie peut servir de base à un traitement : exemple profilage publicitaire </a:t>
            </a:r>
          </a:p>
          <a:p>
            <a:r>
              <a:rPr lang="fr-FR" sz="2400" dirty="0"/>
              <a:t>Le RGPD impose la mise à disposition d’une information claire, intelligible et aisément accessible aux personnes concernées par les traitements de données.</a:t>
            </a:r>
          </a:p>
          <a:p>
            <a:r>
              <a:rPr lang="fr-FR" sz="2400" dirty="0"/>
              <a:t>L’expression du consentement est définie : </a:t>
            </a:r>
          </a:p>
          <a:p>
            <a:pPr lvl="1"/>
            <a:r>
              <a:rPr lang="fr-FR" sz="2000" dirty="0"/>
              <a:t>Un consentement </a:t>
            </a:r>
            <a:r>
              <a:rPr lang="fr-FR" sz="2000" dirty="0">
                <a:hlinkClick r:id="rId4"/>
              </a:rPr>
              <a:t>libre, spécifique, informé </a:t>
            </a:r>
            <a:r>
              <a:rPr lang="fr-FR" sz="2000" dirty="0"/>
              <a:t>lorsque celui-ci est nécessaire. </a:t>
            </a:r>
          </a:p>
          <a:p>
            <a:pPr lvl="1"/>
            <a:r>
              <a:rPr lang="fr-FR" sz="2000" dirty="0"/>
              <a:t>La charge de la preuve du consentement incombe au responsable de traitement. </a:t>
            </a:r>
          </a:p>
          <a:p>
            <a:pPr lvl="1"/>
            <a:r>
              <a:rPr lang="fr-FR" sz="2000" dirty="0"/>
              <a:t>La matérialisation de ce consentement doit être non ambiguë.</a:t>
            </a:r>
          </a:p>
          <a:p>
            <a:endParaRPr lang="fr-FR" dirty="0"/>
          </a:p>
        </p:txBody>
      </p:sp>
    </p:spTree>
    <p:extLst>
      <p:ext uri="{BB962C8B-B14F-4D97-AF65-F5344CB8AC3E}">
        <p14:creationId xmlns:p14="http://schemas.microsoft.com/office/powerpoint/2010/main" val="39411151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274638"/>
            <a:ext cx="8229600" cy="562074"/>
          </a:xfrm>
        </p:spPr>
        <p:txBody>
          <a:bodyPr/>
          <a:lstStyle/>
          <a:p>
            <a:r>
              <a:rPr lang="fr-FR" sz="3600" b="1" dirty="0">
                <a:solidFill>
                  <a:srgbClr val="FF0000"/>
                </a:solidFill>
              </a:rPr>
              <a:t>Le cas des cookies : consentement ?  </a:t>
            </a:r>
          </a:p>
        </p:txBody>
      </p:sp>
      <p:sp>
        <p:nvSpPr>
          <p:cNvPr id="3" name="Espace réservé du contenu 2"/>
          <p:cNvSpPr>
            <a:spLocks noGrp="1"/>
          </p:cNvSpPr>
          <p:nvPr>
            <p:ph idx="1"/>
            <p:custDataLst>
              <p:tags r:id="rId2"/>
            </p:custDataLst>
          </p:nvPr>
        </p:nvSpPr>
        <p:spPr>
          <a:xfrm>
            <a:off x="611560" y="980728"/>
            <a:ext cx="8075240" cy="5040560"/>
          </a:xfrm>
        </p:spPr>
        <p:txBody>
          <a:bodyPr/>
          <a:lstStyle/>
          <a:p>
            <a:pPr marL="0" indent="0">
              <a:buNone/>
            </a:pPr>
            <a:r>
              <a:rPr lang="fr-FR" sz="1800" u="sng" dirty="0">
                <a:solidFill>
                  <a:srgbClr val="000000"/>
                </a:solidFill>
                <a:latin typeface="Open-Sans"/>
              </a:rPr>
              <a:t>L’enjeu </a:t>
            </a:r>
            <a:r>
              <a:rPr lang="fr-FR" sz="1800" dirty="0">
                <a:solidFill>
                  <a:srgbClr val="000000"/>
                </a:solidFill>
                <a:latin typeface="Open-Sans"/>
              </a:rPr>
              <a:t>: le traçage des internautes notamment dans un but publicitaire </a:t>
            </a:r>
          </a:p>
          <a:p>
            <a:pPr marL="0" indent="0">
              <a:buNone/>
            </a:pPr>
            <a:r>
              <a:rPr lang="fr-FR" sz="1800" dirty="0">
                <a:solidFill>
                  <a:srgbClr val="000000"/>
                </a:solidFill>
                <a:latin typeface="Open-Sans"/>
              </a:rPr>
              <a:t>Une distinction entre les cookies techniques et les autres cookies :</a:t>
            </a:r>
          </a:p>
          <a:p>
            <a:r>
              <a:rPr lang="fr-FR" sz="1800" dirty="0">
                <a:solidFill>
                  <a:srgbClr val="000000"/>
                </a:solidFill>
                <a:latin typeface="Open-Sans"/>
              </a:rPr>
              <a:t>Les </a:t>
            </a:r>
            <a:r>
              <a:rPr lang="fr-FR" sz="1800" b="1" dirty="0">
                <a:solidFill>
                  <a:srgbClr val="000000"/>
                </a:solidFill>
                <a:latin typeface="Open-Sans"/>
              </a:rPr>
              <a:t>traceurs techniques </a:t>
            </a:r>
            <a:r>
              <a:rPr lang="fr-FR" sz="1800" dirty="0">
                <a:solidFill>
                  <a:srgbClr val="000000"/>
                </a:solidFill>
                <a:latin typeface="Open-Sans"/>
              </a:rPr>
              <a:t>sont exemptés de consentement lorsqu’ils sont nécessaires à la navigation sur le site : </a:t>
            </a:r>
          </a:p>
          <a:p>
            <a:pPr lvl="1"/>
            <a:r>
              <a:rPr lang="fr-FR" sz="1800" dirty="0">
                <a:solidFill>
                  <a:srgbClr val="000000"/>
                </a:solidFill>
                <a:latin typeface="Open-Sans"/>
              </a:rPr>
              <a:t>Exemple : les traceurs destinés à l’authentification auprès d’un service, y compris ceux visant à assurer la sécurité du mécanisme d’authentification, par exemple en limitant les tentatives d’accès robotisées ou inattendues ;</a:t>
            </a:r>
          </a:p>
          <a:p>
            <a:r>
              <a:rPr lang="fr-FR" sz="1800" b="1" dirty="0">
                <a:solidFill>
                  <a:srgbClr val="000000"/>
                </a:solidFill>
                <a:latin typeface="Open-Sans"/>
              </a:rPr>
              <a:t>Les autres traceurs </a:t>
            </a:r>
            <a:r>
              <a:rPr lang="fr-FR" sz="1800" dirty="0">
                <a:solidFill>
                  <a:srgbClr val="000000"/>
                </a:solidFill>
                <a:latin typeface="Open-Sans"/>
              </a:rPr>
              <a:t>nécessitant </a:t>
            </a:r>
            <a:r>
              <a:rPr lang="fr-FR" sz="1800" b="1" dirty="0">
                <a:solidFill>
                  <a:srgbClr val="000000"/>
                </a:solidFill>
                <a:latin typeface="Open-Sans"/>
              </a:rPr>
              <a:t>le recueil du consentement préalable à travers un bandeau </a:t>
            </a:r>
            <a:r>
              <a:rPr lang="fr-FR" sz="1800" dirty="0">
                <a:solidFill>
                  <a:srgbClr val="000000"/>
                </a:solidFill>
                <a:latin typeface="Open-Sans"/>
              </a:rPr>
              <a:t>: </a:t>
            </a:r>
          </a:p>
          <a:p>
            <a:pPr lvl="1"/>
            <a:r>
              <a:rPr lang="fr-FR" sz="1800" dirty="0">
                <a:solidFill>
                  <a:srgbClr val="000000"/>
                </a:solidFill>
                <a:latin typeface="Open-Sans"/>
              </a:rPr>
              <a:t>Exemple : Affichage de la publicité personnalisée ou non personnalisée (dès lors que des traceurs sont utilisés pour mesurer l’audience de la publicité affichée dans ce dernier cas) ou encore à des fonctionnalités de partage sur les réseaux sociaux.</a:t>
            </a:r>
          </a:p>
          <a:p>
            <a:pPr lvl="1"/>
            <a:r>
              <a:rPr lang="fr-FR" sz="1800" dirty="0">
                <a:solidFill>
                  <a:srgbClr val="000000"/>
                </a:solidFill>
                <a:latin typeface="Open-Sans"/>
              </a:rPr>
              <a:t>En l'absence de consentement  (dans l’hypothèse donc d’un refus de l'utilisateur), ces traceurs ne peuvent être déposés et/ou lus sur son terminal.</a:t>
            </a:r>
          </a:p>
          <a:p>
            <a:pPr marL="0" indent="0">
              <a:buNone/>
            </a:pPr>
            <a:r>
              <a:rPr lang="fr-FR" sz="1800" dirty="0">
                <a:solidFill>
                  <a:srgbClr val="000000"/>
                </a:solidFill>
                <a:latin typeface="Open-Sans"/>
              </a:rPr>
              <a:t>Pour aller plus loin : </a:t>
            </a:r>
            <a:r>
              <a:rPr lang="fr-FR" sz="1800" dirty="0">
                <a:solidFill>
                  <a:srgbClr val="000000"/>
                </a:solidFill>
                <a:latin typeface="Open-Sans"/>
                <a:hlinkClick r:id="rId4"/>
              </a:rPr>
              <a:t>https://www.cnil.fr/fr/cookies-et-autres-traceurs-la-cnil-publie-des-lignes-directrices-modificatives-et-sa-recommandation</a:t>
            </a:r>
            <a:r>
              <a:rPr lang="fr-FR" sz="1800" dirty="0">
                <a:solidFill>
                  <a:srgbClr val="000000"/>
                </a:solidFill>
                <a:latin typeface="Open-Sans"/>
              </a:rPr>
              <a:t> </a:t>
            </a:r>
          </a:p>
        </p:txBody>
      </p:sp>
    </p:spTree>
    <p:extLst>
      <p:ext uri="{BB962C8B-B14F-4D97-AF65-F5344CB8AC3E}">
        <p14:creationId xmlns:p14="http://schemas.microsoft.com/office/powerpoint/2010/main" val="38896179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BBA8D7-4755-4AE6-BAEC-EF00D739D7F6}"/>
              </a:ext>
            </a:extLst>
          </p:cNvPr>
          <p:cNvSpPr>
            <a:spLocks noGrp="1"/>
          </p:cNvSpPr>
          <p:nvPr>
            <p:ph type="title"/>
            <p:custDataLst>
              <p:tags r:id="rId1"/>
            </p:custDataLst>
          </p:nvPr>
        </p:nvSpPr>
        <p:spPr/>
        <p:txBody>
          <a:bodyPr/>
          <a:lstStyle/>
          <a:p>
            <a:r>
              <a:rPr lang="fr-FR" dirty="0">
                <a:solidFill>
                  <a:srgbClr val="FF0000"/>
                </a:solidFill>
                <a:hlinkClick r:id="rId4"/>
              </a:rPr>
              <a:t>Exemple de bandeau de la CNIL (lien)  </a:t>
            </a:r>
            <a:endParaRPr lang="fr-FR" dirty="0">
              <a:solidFill>
                <a:srgbClr val="FF0000"/>
              </a:solidFill>
            </a:endParaRPr>
          </a:p>
        </p:txBody>
      </p:sp>
      <p:pic>
        <p:nvPicPr>
          <p:cNvPr id="5" name="Espace réservé du contenu 4">
            <a:extLst>
              <a:ext uri="{FF2B5EF4-FFF2-40B4-BE49-F238E27FC236}">
                <a16:creationId xmlns:a16="http://schemas.microsoft.com/office/drawing/2014/main" id="{F995EFD6-7E9C-4F59-93DE-2B3F0B438DC2}"/>
              </a:ext>
            </a:extLst>
          </p:cNvPr>
          <p:cNvPicPr>
            <a:picLocks noGrp="1" noChangeAspect="1"/>
          </p:cNvPicPr>
          <p:nvPr>
            <p:ph idx="1"/>
            <p:custDataLst>
              <p:tags r:id="rId2"/>
            </p:custDataLst>
          </p:nvPr>
        </p:nvPicPr>
        <p:blipFill rotWithShape="1">
          <a:blip r:embed="rId5"/>
          <a:srcRect l="30312" t="35634" r="32101" b="13454"/>
          <a:stretch/>
        </p:blipFill>
        <p:spPr>
          <a:xfrm>
            <a:off x="683568" y="1417638"/>
            <a:ext cx="7056784" cy="5035698"/>
          </a:xfrm>
        </p:spPr>
      </p:pic>
    </p:spTree>
    <p:extLst>
      <p:ext uri="{BB962C8B-B14F-4D97-AF65-F5344CB8AC3E}">
        <p14:creationId xmlns:p14="http://schemas.microsoft.com/office/powerpoint/2010/main" val="41561786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BFB86-72CF-4491-A0C4-F0A9D9C86EF3}"/>
              </a:ext>
            </a:extLst>
          </p:cNvPr>
          <p:cNvSpPr>
            <a:spLocks noGrp="1"/>
          </p:cNvSpPr>
          <p:nvPr>
            <p:ph type="title"/>
            <p:custDataLst>
              <p:tags r:id="rId1"/>
            </p:custDataLst>
          </p:nvPr>
        </p:nvSpPr>
        <p:spPr/>
        <p:txBody>
          <a:bodyPr/>
          <a:lstStyle/>
          <a:p>
            <a:r>
              <a:rPr lang="fr-FR" dirty="0">
                <a:solidFill>
                  <a:srgbClr val="FF0000"/>
                </a:solidFill>
              </a:rPr>
              <a:t>Actualité cookies 7 01 2022</a:t>
            </a:r>
          </a:p>
        </p:txBody>
      </p:sp>
      <p:sp>
        <p:nvSpPr>
          <p:cNvPr id="3" name="Espace réservé du contenu 2">
            <a:extLst>
              <a:ext uri="{FF2B5EF4-FFF2-40B4-BE49-F238E27FC236}">
                <a16:creationId xmlns:a16="http://schemas.microsoft.com/office/drawing/2014/main" id="{308D3D72-F95E-479B-ABFE-308E7A68D6A4}"/>
              </a:ext>
            </a:extLst>
          </p:cNvPr>
          <p:cNvSpPr>
            <a:spLocks noGrp="1"/>
          </p:cNvSpPr>
          <p:nvPr>
            <p:ph idx="1"/>
            <p:custDataLst>
              <p:tags r:id="rId2"/>
            </p:custDataLst>
          </p:nvPr>
        </p:nvSpPr>
        <p:spPr/>
        <p:txBody>
          <a:bodyPr/>
          <a:lstStyle/>
          <a:p>
            <a:pPr algn="just"/>
            <a:r>
              <a:rPr lang="fr-FR" sz="1800" dirty="0"/>
              <a:t>Sur les sites Google.fr et Youtube.com, la Cnil a constaté que si les sites « </a:t>
            </a:r>
            <a:r>
              <a:rPr lang="fr-FR" sz="1800" i="1" dirty="0"/>
              <a:t>proposent un bouton permettant d’accepter immédiatement les cookies, les sites ne </a:t>
            </a:r>
            <a:r>
              <a:rPr lang="fr-FR" sz="1800" i="1" u="sng" dirty="0"/>
              <a:t>mettent pas en place de solution équivalente (bouton ou autre) pour permettre à l’internaute de refuser aussi facilement le dépôt des cookies</a:t>
            </a:r>
            <a:r>
              <a:rPr lang="fr-FR" sz="1800" i="1" dirty="0"/>
              <a:t>. Plusieurs clics sont nécessaires pour refuser tous les cookies, contre un seul pour les accepter </a:t>
            </a:r>
            <a:r>
              <a:rPr lang="fr-FR" sz="1800" dirty="0"/>
              <a:t>».</a:t>
            </a:r>
          </a:p>
          <a:p>
            <a:pPr algn="just"/>
            <a:r>
              <a:rPr lang="fr-FR" sz="1800" dirty="0"/>
              <a:t> Pour Facebook, les causes de la condamnation sont similaires à savoir les modalités de refus des cookies. Le réseau social « </a:t>
            </a:r>
            <a:r>
              <a:rPr lang="fr-FR" sz="1800" i="1" dirty="0"/>
              <a:t>propose un bouton permettant d’accepter immédiatement les cookies mais il ne propose pas de solution équivalente (bouton ou autre) pour permettre à l’internaute de refuser aussi facilement le dépôt des cookies </a:t>
            </a:r>
            <a:r>
              <a:rPr lang="fr-FR" sz="1800" dirty="0"/>
              <a:t>». </a:t>
            </a:r>
          </a:p>
          <a:p>
            <a:pPr algn="just"/>
            <a:r>
              <a:rPr lang="fr-FR" sz="1800" b="1" dirty="0"/>
              <a:t>Pour aller plus loin :</a:t>
            </a:r>
          </a:p>
          <a:p>
            <a:pPr lvl="1" algn="just"/>
            <a:r>
              <a:rPr lang="fr-FR" sz="1400" b="1" dirty="0"/>
              <a:t> </a:t>
            </a:r>
            <a:r>
              <a:rPr lang="fr-FR" sz="1400" b="1" dirty="0">
                <a:hlinkClick r:id="rId4"/>
              </a:rPr>
              <a:t>https://www.lemondeinformatique.fr</a:t>
            </a:r>
            <a:endParaRPr lang="fr-FR" sz="1400" b="1" dirty="0"/>
          </a:p>
          <a:p>
            <a:pPr lvl="1" algn="just"/>
            <a:r>
              <a:rPr lang="fr-FR" sz="1050" b="0" i="0" dirty="0">
                <a:solidFill>
                  <a:srgbClr val="4A5E81"/>
                </a:solidFill>
                <a:effectLst/>
                <a:latin typeface="robotoslab"/>
                <a:hlinkClick r:id="rId5"/>
              </a:rPr>
              <a:t>CNIL Délibération SAN-2021-023 du 31 décembre 2021</a:t>
            </a:r>
            <a:endParaRPr lang="fr-FR" sz="1050" b="0" i="0" dirty="0">
              <a:solidFill>
                <a:srgbClr val="4A5E81"/>
              </a:solidFill>
              <a:effectLst/>
              <a:latin typeface="robotoslab"/>
            </a:endParaRPr>
          </a:p>
          <a:p>
            <a:pPr lvl="1" algn="just"/>
            <a:endParaRPr lang="fr-FR" sz="1400" b="1" dirty="0"/>
          </a:p>
        </p:txBody>
      </p:sp>
    </p:spTree>
    <p:extLst>
      <p:ext uri="{BB962C8B-B14F-4D97-AF65-F5344CB8AC3E}">
        <p14:creationId xmlns:p14="http://schemas.microsoft.com/office/powerpoint/2010/main" val="23685560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a:solidFill>
                  <a:srgbClr val="FF0000"/>
                </a:solidFill>
              </a:rPr>
              <a:t>3.1.2 Le cas des données sensibles </a:t>
            </a:r>
          </a:p>
        </p:txBody>
      </p:sp>
      <p:sp>
        <p:nvSpPr>
          <p:cNvPr id="3" name="Espace réservé du contenu 2"/>
          <p:cNvSpPr>
            <a:spLocks noGrp="1"/>
          </p:cNvSpPr>
          <p:nvPr>
            <p:ph idx="1"/>
            <p:custDataLst>
              <p:tags r:id="rId2"/>
            </p:custDataLst>
          </p:nvPr>
        </p:nvSpPr>
        <p:spPr/>
        <p:txBody>
          <a:bodyPr/>
          <a:lstStyle/>
          <a:p>
            <a:pPr algn="just"/>
            <a:r>
              <a:rPr lang="fr-FR" sz="2800" dirty="0"/>
              <a:t>Information concernant l’origine raciale ou ethnique, les opinions politiques, philosophiques ou religieuses, l’appartenance syndicale, </a:t>
            </a:r>
            <a:r>
              <a:rPr lang="fr-FR" sz="2800" u="sng" dirty="0"/>
              <a:t>la santé </a:t>
            </a:r>
            <a:r>
              <a:rPr lang="fr-FR" sz="2800" dirty="0"/>
              <a:t>ou la vie sexuelle. </a:t>
            </a:r>
          </a:p>
          <a:p>
            <a:pPr algn="just"/>
            <a:r>
              <a:rPr lang="fr-FR" sz="2800" dirty="0"/>
              <a:t>En principe, les données sensibles ne peuvent être recueillies et exploitées </a:t>
            </a:r>
            <a:r>
              <a:rPr lang="fr-FR" sz="2800" b="1" u="sng" dirty="0"/>
              <a:t>qu’avec</a:t>
            </a:r>
            <a:r>
              <a:rPr lang="fr-FR" sz="2800" dirty="0"/>
              <a:t> le consentement explicite des personnes</a:t>
            </a:r>
          </a:p>
          <a:p>
            <a:r>
              <a:rPr lang="fr-FR" sz="2800" dirty="0">
                <a:hlinkClick r:id="rId4"/>
              </a:rPr>
              <a:t>https://www.cnil.fr/fr/securite-des-donnees-proteger-le-plus-sensible-de-maniere-specifique</a:t>
            </a:r>
            <a:r>
              <a:rPr lang="fr-FR" sz="2800" dirty="0"/>
              <a:t> </a:t>
            </a:r>
          </a:p>
        </p:txBody>
      </p:sp>
    </p:spTree>
    <p:extLst>
      <p:ext uri="{BB962C8B-B14F-4D97-AF65-F5344CB8AC3E}">
        <p14:creationId xmlns:p14="http://schemas.microsoft.com/office/powerpoint/2010/main" val="53226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B09E8E-7336-42D5-ACDF-835A69BEE1B3}"/>
              </a:ext>
            </a:extLst>
          </p:cNvPr>
          <p:cNvSpPr>
            <a:spLocks noGrp="1"/>
          </p:cNvSpPr>
          <p:nvPr>
            <p:ph type="title"/>
            <p:custDataLst>
              <p:tags r:id="rId1"/>
            </p:custDataLst>
          </p:nvPr>
        </p:nvSpPr>
        <p:spPr/>
        <p:txBody>
          <a:bodyPr/>
          <a:lstStyle/>
          <a:p>
            <a:r>
              <a:rPr lang="fr-FR" dirty="0">
                <a:solidFill>
                  <a:srgbClr val="FF0000"/>
                </a:solidFill>
              </a:rPr>
              <a:t>Cadre institutionnel et légal  </a:t>
            </a:r>
          </a:p>
        </p:txBody>
      </p:sp>
      <p:sp>
        <p:nvSpPr>
          <p:cNvPr id="3" name="Espace réservé du contenu 2">
            <a:extLst>
              <a:ext uri="{FF2B5EF4-FFF2-40B4-BE49-F238E27FC236}">
                <a16:creationId xmlns:a16="http://schemas.microsoft.com/office/drawing/2014/main" id="{4D89EEF5-8BDD-4FA3-B449-60E2DBE1D17F}"/>
              </a:ext>
            </a:extLst>
          </p:cNvPr>
          <p:cNvSpPr>
            <a:spLocks noGrp="1"/>
          </p:cNvSpPr>
          <p:nvPr>
            <p:ph idx="1"/>
            <p:custDataLst>
              <p:tags r:id="rId2"/>
            </p:custDataLst>
          </p:nvPr>
        </p:nvSpPr>
        <p:spPr/>
        <p:txBody>
          <a:bodyPr/>
          <a:lstStyle/>
          <a:p>
            <a:pPr marL="457200" lvl="1" indent="0" algn="just" eaLnBrk="1" hangingPunct="1">
              <a:buNone/>
            </a:pPr>
            <a:r>
              <a:rPr lang="fr-FR" altLang="fr-FR" dirty="0">
                <a:solidFill>
                  <a:srgbClr val="000000"/>
                </a:solidFill>
              </a:rPr>
              <a:t>1/ La CNIL : le régulateur français des données personnelles </a:t>
            </a:r>
            <a:endParaRPr lang="fr-BE" altLang="fr-FR" dirty="0">
              <a:solidFill>
                <a:srgbClr val="000000"/>
              </a:solidFill>
            </a:endParaRPr>
          </a:p>
          <a:p>
            <a:pPr marL="1371600" lvl="3" indent="0" algn="just" eaLnBrk="1" hangingPunct="1">
              <a:buNone/>
            </a:pPr>
            <a:r>
              <a:rPr lang="fr-FR" altLang="fr-FR" dirty="0">
                <a:solidFill>
                  <a:srgbClr val="000000"/>
                </a:solidFill>
                <a:hlinkClick r:id="rId4"/>
              </a:rPr>
              <a:t>http://www.cnil.fr/la-cnil/qui-sommes-nous/</a:t>
            </a:r>
            <a:endParaRPr lang="fr-FR" altLang="fr-FR" dirty="0">
              <a:solidFill>
                <a:srgbClr val="000000"/>
              </a:solidFill>
            </a:endParaRPr>
          </a:p>
          <a:p>
            <a:pPr marL="1371600" lvl="3" indent="0" algn="just" eaLnBrk="1" hangingPunct="1">
              <a:buNone/>
            </a:pPr>
            <a:endParaRPr lang="fr-FR" altLang="fr-FR" dirty="0">
              <a:solidFill>
                <a:srgbClr val="000000"/>
              </a:solidFill>
            </a:endParaRPr>
          </a:p>
          <a:p>
            <a:pPr marL="457200" lvl="1" indent="0" algn="just" eaLnBrk="1" hangingPunct="1">
              <a:buNone/>
            </a:pPr>
            <a:r>
              <a:rPr lang="fr-FR" altLang="fr-FR" dirty="0">
                <a:solidFill>
                  <a:srgbClr val="000000"/>
                </a:solidFill>
                <a:hlinkClick r:id="rId5"/>
              </a:rPr>
              <a:t>2/ La loi informatique et libertés modifiée   (1978 -2018)</a:t>
            </a:r>
            <a:r>
              <a:rPr lang="fr-FR" altLang="fr-FR" dirty="0">
                <a:solidFill>
                  <a:srgbClr val="000000"/>
                </a:solidFill>
              </a:rPr>
              <a:t> (LIL)</a:t>
            </a:r>
            <a:endParaRPr lang="fr-BE" altLang="fr-FR" dirty="0">
              <a:solidFill>
                <a:srgbClr val="000000"/>
              </a:solidFill>
            </a:endParaRPr>
          </a:p>
          <a:p>
            <a:pPr marL="457200" lvl="1" indent="0" algn="just" eaLnBrk="1" hangingPunct="1">
              <a:buNone/>
            </a:pPr>
            <a:endParaRPr lang="fr-FR" altLang="fr-FR" dirty="0">
              <a:solidFill>
                <a:srgbClr val="000000"/>
              </a:solidFill>
            </a:endParaRPr>
          </a:p>
          <a:p>
            <a:pPr marL="457200" lvl="1" indent="0" algn="just" eaLnBrk="1" hangingPunct="1">
              <a:buNone/>
            </a:pPr>
            <a:r>
              <a:rPr lang="fr-FR" altLang="fr-FR" dirty="0">
                <a:solidFill>
                  <a:srgbClr val="000000"/>
                </a:solidFill>
              </a:rPr>
              <a:t>3/ Un </a:t>
            </a:r>
            <a:r>
              <a:rPr lang="fr-FR" altLang="fr-FR" dirty="0">
                <a:solidFill>
                  <a:srgbClr val="000000"/>
                </a:solidFill>
                <a:hlinkClick r:id="rId6"/>
              </a:rPr>
              <a:t>nouveau règlement européen sur la protection des données personnelles </a:t>
            </a:r>
            <a:r>
              <a:rPr lang="fr-FR" altLang="fr-FR" dirty="0">
                <a:solidFill>
                  <a:srgbClr val="000000"/>
                </a:solidFill>
              </a:rPr>
              <a:t>(RGPD : applicable depuis 2018)</a:t>
            </a:r>
          </a:p>
          <a:p>
            <a:endParaRPr lang="fr-FR" dirty="0"/>
          </a:p>
        </p:txBody>
      </p:sp>
    </p:spTree>
    <p:extLst>
      <p:ext uri="{BB962C8B-B14F-4D97-AF65-F5344CB8AC3E}">
        <p14:creationId xmlns:p14="http://schemas.microsoft.com/office/powerpoint/2010/main" val="12180924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620713"/>
            <a:ext cx="8229600" cy="796925"/>
          </a:xfrm>
        </p:spPr>
        <p:txBody>
          <a:bodyPr rtlCol="0">
            <a:normAutofit fontScale="90000"/>
          </a:bodyPr>
          <a:lstStyle/>
          <a:p>
            <a:pPr eaLnBrk="1" fontAlgn="auto" hangingPunct="1">
              <a:spcAft>
                <a:spcPts val="0"/>
              </a:spcAft>
              <a:defRPr/>
            </a:pPr>
            <a:r>
              <a:rPr lang="fr-BE" b="1" dirty="0">
                <a:solidFill>
                  <a:srgbClr val="FF0000"/>
                </a:solidFill>
              </a:rPr>
              <a:t>3.1.3 Respect de la finalité des traitements annoncés  (art.6 LIL)</a:t>
            </a:r>
            <a:br>
              <a:rPr lang="fr-BE" b="1" dirty="0"/>
            </a:br>
            <a:endParaRPr lang="fr-BE" dirty="0"/>
          </a:p>
        </p:txBody>
      </p:sp>
      <p:sp>
        <p:nvSpPr>
          <p:cNvPr id="3" name="Content Placeholder 2"/>
          <p:cNvSpPr>
            <a:spLocks noGrp="1"/>
          </p:cNvSpPr>
          <p:nvPr>
            <p:ph idx="1"/>
            <p:custDataLst>
              <p:tags r:id="rId2"/>
            </p:custDataLst>
          </p:nvPr>
        </p:nvSpPr>
        <p:spPr>
          <a:xfrm>
            <a:off x="457200" y="1773238"/>
            <a:ext cx="8229600" cy="4352925"/>
          </a:xfrm>
        </p:spPr>
        <p:txBody>
          <a:bodyPr rtlCol="0">
            <a:normAutofit fontScale="70000" lnSpcReduction="20000"/>
          </a:bodyPr>
          <a:lstStyle/>
          <a:p>
            <a:pPr algn="just" eaLnBrk="1" fontAlgn="auto" hangingPunct="1">
              <a:spcAft>
                <a:spcPts val="0"/>
              </a:spcAft>
              <a:buFont typeface="Arial" panose="020B0604020202020204" pitchFamily="34" charset="0"/>
              <a:buNone/>
              <a:defRPr/>
            </a:pPr>
            <a:r>
              <a:rPr lang="fr-BE" dirty="0"/>
              <a:t>La collecte des données doit avoir </a:t>
            </a:r>
            <a:r>
              <a:rPr lang="fr-BE" b="1" dirty="0"/>
              <a:t>un objectif précis et proportionné</a:t>
            </a:r>
            <a:r>
              <a:rPr lang="fr-BE" dirty="0"/>
              <a:t>. </a:t>
            </a:r>
          </a:p>
          <a:p>
            <a:pPr algn="just" eaLnBrk="1" fontAlgn="auto" hangingPunct="1">
              <a:spcAft>
                <a:spcPts val="0"/>
              </a:spcAft>
              <a:defRPr/>
            </a:pPr>
            <a:r>
              <a:rPr lang="fr-FR" dirty="0"/>
              <a:t>Il faut veiller à </a:t>
            </a:r>
            <a:r>
              <a:rPr lang="fr-FR" b="1" dirty="0"/>
              <a:t>limiter la quantité de données </a:t>
            </a:r>
            <a:r>
              <a:rPr lang="fr-FR" dirty="0"/>
              <a:t>traitée dès le départ (principe dit de « minimisation ») en fonction de l’objectif de la collecte (respect de la proportionnalité).</a:t>
            </a:r>
            <a:endParaRPr lang="fr-BE" dirty="0"/>
          </a:p>
          <a:p>
            <a:pPr algn="just" eaLnBrk="1" fontAlgn="auto" hangingPunct="1">
              <a:spcAft>
                <a:spcPts val="0"/>
              </a:spcAft>
              <a:defRPr/>
            </a:pPr>
            <a:r>
              <a:rPr lang="fr-BE" dirty="0"/>
              <a:t>Les informations exploitées dans un fichier doivent être </a:t>
            </a:r>
            <a:r>
              <a:rPr lang="fr-BE" b="1" dirty="0"/>
              <a:t>cohérentes par rapport à l’objectif de la collecte</a:t>
            </a:r>
            <a:r>
              <a:rPr lang="fr-BE" dirty="0"/>
              <a:t>. </a:t>
            </a:r>
          </a:p>
          <a:p>
            <a:pPr algn="just" eaLnBrk="1" fontAlgn="auto" hangingPunct="1">
              <a:spcAft>
                <a:spcPts val="0"/>
              </a:spcAft>
              <a:defRPr/>
            </a:pPr>
            <a:r>
              <a:rPr lang="fr-BE" dirty="0"/>
              <a:t>Les informations </a:t>
            </a:r>
            <a:r>
              <a:rPr lang="fr-BE" b="1" dirty="0"/>
              <a:t>ne peuvent pas être réutilisées de manière incompatible avec la finalité </a:t>
            </a:r>
            <a:r>
              <a:rPr lang="fr-BE" dirty="0"/>
              <a:t>pour laquelle elles ont été collectées.  </a:t>
            </a:r>
          </a:p>
          <a:p>
            <a:pPr algn="just" eaLnBrk="1" fontAlgn="auto" hangingPunct="1">
              <a:spcAft>
                <a:spcPts val="0"/>
              </a:spcAft>
              <a:defRPr/>
            </a:pPr>
            <a:r>
              <a:rPr lang="fr-BE" dirty="0"/>
              <a:t>Tout détournement de finalité est passible de 5 ans d'emprisonnement et de 300 000 € d'amende. </a:t>
            </a:r>
            <a:r>
              <a:rPr lang="fr-BE" dirty="0">
                <a:hlinkClick r:id="rId4" tooltip="vers Legifrance"/>
              </a:rPr>
              <a:t>art. 226.21 du code pénal</a:t>
            </a:r>
            <a:endParaRPr lang="fr-BE" dirty="0"/>
          </a:p>
          <a:p>
            <a:pPr eaLnBrk="1" fontAlgn="auto" hangingPunct="1">
              <a:spcAft>
                <a:spcPts val="0"/>
              </a:spcAft>
              <a:defRPr/>
            </a:pPr>
            <a:endParaRPr lang="fr-BE" dirty="0"/>
          </a:p>
        </p:txBody>
      </p:sp>
    </p:spTree>
    <p:extLst>
      <p:ext uri="{BB962C8B-B14F-4D97-AF65-F5344CB8AC3E}">
        <p14:creationId xmlns:p14="http://schemas.microsoft.com/office/powerpoint/2010/main" val="23595543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p:cNvSpPr>
            <a:spLocks noGrp="1"/>
          </p:cNvSpPr>
          <p:nvPr>
            <p:ph type="title"/>
            <p:custDataLst>
              <p:tags r:id="rId1"/>
            </p:custDataLst>
          </p:nvPr>
        </p:nvSpPr>
        <p:spPr/>
        <p:txBody>
          <a:bodyPr/>
          <a:lstStyle/>
          <a:p>
            <a:r>
              <a:rPr lang="fr-FR" altLang="fr-FR" dirty="0">
                <a:solidFill>
                  <a:srgbClr val="FF0000"/>
                </a:solidFill>
              </a:rPr>
              <a:t>Un exemple de détournement de finalité </a:t>
            </a:r>
          </a:p>
        </p:txBody>
      </p:sp>
      <p:sp>
        <p:nvSpPr>
          <p:cNvPr id="36867" name="Espace réservé du contenu 2"/>
          <p:cNvSpPr>
            <a:spLocks noGrp="1"/>
          </p:cNvSpPr>
          <p:nvPr>
            <p:ph idx="1"/>
            <p:custDataLst>
              <p:tags r:id="rId2"/>
            </p:custDataLst>
          </p:nvPr>
        </p:nvSpPr>
        <p:spPr/>
        <p:txBody>
          <a:bodyPr/>
          <a:lstStyle/>
          <a:p>
            <a:pPr algn="just"/>
            <a:r>
              <a:rPr lang="fr-FR" altLang="fr-FR" dirty="0"/>
              <a:t>Ainsi par exemple a été jugé que constitue le délit de détournement de finalité, </a:t>
            </a:r>
          </a:p>
          <a:p>
            <a:pPr lvl="1" algn="just"/>
            <a:r>
              <a:rPr lang="fr-FR" altLang="fr-FR" dirty="0"/>
              <a:t>l’envoi par une Caisse d’Epargne de publicités dans la même enveloppe que celle utilisée pour adresser des relevés de comptes, </a:t>
            </a:r>
          </a:p>
          <a:p>
            <a:pPr lvl="1" algn="just"/>
            <a:r>
              <a:rPr lang="fr-FR" altLang="fr-FR" dirty="0"/>
              <a:t>alors que la finalité publicitaire n’avait pas été annoncée lors de la collecte (ancienne procédure av. RGPD) </a:t>
            </a:r>
          </a:p>
        </p:txBody>
      </p:sp>
    </p:spTree>
    <p:extLst>
      <p:ext uri="{BB962C8B-B14F-4D97-AF65-F5344CB8AC3E}">
        <p14:creationId xmlns:p14="http://schemas.microsoft.com/office/powerpoint/2010/main" val="41545835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7A9CA6-1F3F-434D-A254-6B37CA242DCF}"/>
              </a:ext>
            </a:extLst>
          </p:cNvPr>
          <p:cNvSpPr>
            <a:spLocks noGrp="1"/>
          </p:cNvSpPr>
          <p:nvPr>
            <p:ph type="title"/>
            <p:custDataLst>
              <p:tags r:id="rId1"/>
            </p:custDataLst>
          </p:nvPr>
        </p:nvSpPr>
        <p:spPr/>
        <p:txBody>
          <a:bodyPr/>
          <a:lstStyle/>
          <a:p>
            <a:r>
              <a:rPr lang="fr-FR" dirty="0">
                <a:solidFill>
                  <a:srgbClr val="FF0000"/>
                </a:solidFill>
              </a:rPr>
              <a:t>Autre exemple de détournement de finalité </a:t>
            </a:r>
            <a:r>
              <a:rPr lang="fr-FR" dirty="0"/>
              <a:t> </a:t>
            </a:r>
          </a:p>
        </p:txBody>
      </p:sp>
      <p:sp>
        <p:nvSpPr>
          <p:cNvPr id="4" name="Rectangle 2">
            <a:extLst>
              <a:ext uri="{FF2B5EF4-FFF2-40B4-BE49-F238E27FC236}">
                <a16:creationId xmlns:a16="http://schemas.microsoft.com/office/drawing/2014/main" id="{DF9894FF-1117-40FB-A109-635FDFCFCB42}"/>
              </a:ext>
            </a:extLst>
          </p:cNvPr>
          <p:cNvSpPr>
            <a:spLocks noGrp="1" noChangeArrowheads="1"/>
          </p:cNvSpPr>
          <p:nvPr>
            <p:ph idx="1"/>
            <p:custDataLst>
              <p:tags r:id="rId2"/>
            </p:custDataLst>
          </p:nvPr>
        </p:nvSpPr>
        <p:spPr bwMode="auto">
          <a:xfrm flipH="1" flipV="1">
            <a:off x="9036496" y="4333617"/>
            <a:ext cx="3096343" cy="2983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2" tIns="101568"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spcBef>
                <a:spcPct val="0"/>
              </a:spcBef>
              <a:buNone/>
            </a:pPr>
            <a:endParaRPr kumimoji="0" lang="fr-FR" altLang="fr-FR" sz="1800" i="0" u="none" strike="noStrike" cap="none" normalizeH="0" baseline="0" dirty="0">
              <a:ln>
                <a:noFill/>
              </a:ln>
              <a:solidFill>
                <a:srgbClr val="000000"/>
              </a:solidFill>
              <a:effectLst/>
              <a:latin typeface="Open-Sans"/>
            </a:endParaRPr>
          </a:p>
        </p:txBody>
      </p:sp>
      <p:sp>
        <p:nvSpPr>
          <p:cNvPr id="5" name="ZoneTexte 4">
            <a:extLst>
              <a:ext uri="{FF2B5EF4-FFF2-40B4-BE49-F238E27FC236}">
                <a16:creationId xmlns:a16="http://schemas.microsoft.com/office/drawing/2014/main" id="{822535B6-93B1-4041-8637-FF9DECAA0FD5}"/>
              </a:ext>
            </a:extLst>
          </p:cNvPr>
          <p:cNvSpPr txBox="1"/>
          <p:nvPr>
            <p:custDataLst>
              <p:tags r:id="rId3"/>
            </p:custDataLst>
          </p:nvPr>
        </p:nvSpPr>
        <p:spPr>
          <a:xfrm>
            <a:off x="457200" y="2420888"/>
            <a:ext cx="8280920" cy="3046988"/>
          </a:xfrm>
          <a:prstGeom prst="rect">
            <a:avLst/>
          </a:prstGeom>
          <a:noFill/>
        </p:spPr>
        <p:txBody>
          <a:bodyPr wrap="square">
            <a:spAutoFit/>
          </a:bodyPr>
          <a:lstStyle/>
          <a:p>
            <a:r>
              <a:rPr lang="fr-FR" dirty="0"/>
              <a:t>CE, 10e-9e ch. réunies, 5 oct. 2020, n° 424440 : </a:t>
            </a:r>
          </a:p>
          <a:p>
            <a:endParaRPr lang="fr-FR" dirty="0"/>
          </a:p>
          <a:p>
            <a:r>
              <a:rPr lang="fr-FR" dirty="0"/>
              <a:t>Le Conseil d'État approuve la CNIL d'avoir sanctionné un établissement public ayant détourné de ses finalités initiales le traitement des données à caractère personnel des personnes concernées. </a:t>
            </a:r>
          </a:p>
          <a:p>
            <a:endParaRPr lang="fr-FR" dirty="0"/>
          </a:p>
          <a:p>
            <a:r>
              <a:rPr lang="fr-FR" dirty="0"/>
              <a:t>En l'espèce, la </a:t>
            </a:r>
            <a:r>
              <a:rPr lang="fr-FR" b="1" dirty="0"/>
              <a:t>présidente d'un office public de l'habitat </a:t>
            </a:r>
            <a:r>
              <a:rPr lang="fr-FR" dirty="0"/>
              <a:t>avait utilisé les informations nominatives des locataires pour mener </a:t>
            </a:r>
            <a:r>
              <a:rPr lang="fr-FR" b="1" dirty="0"/>
              <a:t>sa campagne politique </a:t>
            </a:r>
            <a:r>
              <a:rPr lang="fr-FR" dirty="0"/>
              <a:t>pour les municipales.</a:t>
            </a:r>
          </a:p>
          <a:p>
            <a:endParaRPr lang="fr-FR" dirty="0"/>
          </a:p>
          <a:p>
            <a:r>
              <a:rPr lang="fr-FR" dirty="0"/>
              <a:t>Une application stricte de la notion d'usage ultérieur compatible afin d'éviter un détournement de finalités.</a:t>
            </a:r>
          </a:p>
          <a:p>
            <a:endParaRPr lang="fr-FR" dirty="0"/>
          </a:p>
        </p:txBody>
      </p:sp>
    </p:spTree>
    <p:extLst>
      <p:ext uri="{BB962C8B-B14F-4D97-AF65-F5344CB8AC3E}">
        <p14:creationId xmlns:p14="http://schemas.microsoft.com/office/powerpoint/2010/main" val="27693559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45069" y="476672"/>
            <a:ext cx="8229600" cy="562074"/>
          </a:xfrm>
        </p:spPr>
        <p:txBody>
          <a:bodyPr/>
          <a:lstStyle/>
          <a:p>
            <a:r>
              <a:rPr lang="fr-FR" dirty="0">
                <a:solidFill>
                  <a:srgbClr val="FF0000"/>
                </a:solidFill>
              </a:rPr>
              <a:t>3.1.4 Contrôle de la proportionnalité </a:t>
            </a:r>
          </a:p>
        </p:txBody>
      </p:sp>
      <p:sp>
        <p:nvSpPr>
          <p:cNvPr id="3" name="Espace réservé du contenu 2"/>
          <p:cNvSpPr>
            <a:spLocks noGrp="1"/>
          </p:cNvSpPr>
          <p:nvPr>
            <p:ph idx="1"/>
            <p:custDataLst>
              <p:tags r:id="rId2"/>
            </p:custDataLst>
          </p:nvPr>
        </p:nvSpPr>
        <p:spPr>
          <a:xfrm>
            <a:off x="445069" y="1628800"/>
            <a:ext cx="8229600" cy="5040560"/>
          </a:xfrm>
        </p:spPr>
        <p:txBody>
          <a:bodyPr/>
          <a:lstStyle/>
          <a:p>
            <a:r>
              <a:rPr lang="fr-FR" sz="2000" dirty="0"/>
              <a:t>Il faut aussi vérifier que</a:t>
            </a:r>
            <a:r>
              <a:rPr lang="fr-FR" sz="2000" b="1" dirty="0"/>
              <a:t> seules les données strictement nécessaires</a:t>
            </a:r>
            <a:r>
              <a:rPr lang="fr-FR" sz="2000" dirty="0"/>
              <a:t> à la poursuite des objectifs sont collectées et traitées (principe de minimisation). (art.5.1 c RGPD 6.3 LIL)</a:t>
            </a:r>
          </a:p>
          <a:p>
            <a:r>
              <a:rPr lang="fr-FR" sz="2000" dirty="0"/>
              <a:t>Contrôle de l’adéquation entre la finalité poursuivie et les données traitées : </a:t>
            </a:r>
          </a:p>
          <a:p>
            <a:pPr lvl="1"/>
            <a:r>
              <a:rPr lang="fr-FR" sz="1800" dirty="0"/>
              <a:t>Empreinte digitale des salariées pour la gestion des horaires et des coûts : pas nécessaire (</a:t>
            </a:r>
            <a:r>
              <a:rPr lang="fr-FR" sz="1800" dirty="0">
                <a:hlinkClick r:id="rId4"/>
              </a:rPr>
              <a:t>TGI Paris 19 avr. 2005</a:t>
            </a:r>
            <a:r>
              <a:rPr lang="fr-FR" sz="1800" dirty="0"/>
              <a:t> )</a:t>
            </a:r>
          </a:p>
          <a:p>
            <a:pPr lvl="1"/>
            <a:r>
              <a:rPr lang="fr-FR" sz="1800" dirty="0"/>
              <a:t>Dispositif de géolocalisation du véhicule dans le cas où le salarié avait une grande liberté d’organisation : pas nécessaire  </a:t>
            </a:r>
            <a:r>
              <a:rPr lang="fr-FR" sz="1800" dirty="0">
                <a:hlinkClick r:id="rId5"/>
              </a:rPr>
              <a:t>(Cass. Soc. 3 nov.2011 n°10/18036</a:t>
            </a:r>
            <a:r>
              <a:rPr lang="fr-FR" sz="1800" dirty="0"/>
              <a:t>)</a:t>
            </a:r>
          </a:p>
          <a:p>
            <a:pPr lvl="1"/>
            <a:r>
              <a:rPr lang="fr-FR" sz="1800" dirty="0"/>
              <a:t>Traitement relatif à la nationalité pour de la gestion des crédits : oui nécessaire (</a:t>
            </a:r>
            <a:r>
              <a:rPr lang="fr-FR" sz="1800" dirty="0">
                <a:hlinkClick r:id="rId6"/>
              </a:rPr>
              <a:t>CE 30 oct.2001</a:t>
            </a:r>
            <a:r>
              <a:rPr lang="fr-FR" sz="1800" dirty="0"/>
              <a:t>)</a:t>
            </a:r>
          </a:p>
          <a:p>
            <a:pPr lvl="1" algn="just"/>
            <a:r>
              <a:rPr lang="fr-FR" sz="1800" dirty="0"/>
              <a:t>Le tribunal administratif de Marseille a invalidé l’expérimentation du contrôle d’accès par reconnaissance faciale dans deux lycées de Marseille et de Nice sur le fondement du RGPD. Pour en savoir plus : </a:t>
            </a:r>
            <a:r>
              <a:rPr lang="fr-FR" sz="1800" dirty="0">
                <a:hlinkClick r:id="rId7"/>
              </a:rPr>
              <a:t>lire sur Legalis.net</a:t>
            </a:r>
            <a:endParaRPr lang="fr-FR" sz="1800" dirty="0"/>
          </a:p>
          <a:p>
            <a:pPr marL="457200" lvl="1" indent="0">
              <a:buNone/>
            </a:pPr>
            <a:endParaRPr lang="fr-FR" sz="2000" dirty="0"/>
          </a:p>
        </p:txBody>
      </p:sp>
    </p:spTree>
    <p:extLst>
      <p:ext uri="{BB962C8B-B14F-4D97-AF65-F5344CB8AC3E}">
        <p14:creationId xmlns:p14="http://schemas.microsoft.com/office/powerpoint/2010/main" val="25214661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692696"/>
            <a:ext cx="8229600" cy="724942"/>
          </a:xfrm>
        </p:spPr>
        <p:txBody>
          <a:bodyPr rtlCol="0">
            <a:normAutofit fontScale="90000"/>
          </a:bodyPr>
          <a:lstStyle/>
          <a:p>
            <a:pPr eaLnBrk="1" fontAlgn="auto" hangingPunct="1">
              <a:spcAft>
                <a:spcPts val="0"/>
              </a:spcAft>
              <a:defRPr/>
            </a:pPr>
            <a:r>
              <a:rPr lang="fr-FR" b="1" dirty="0">
                <a:solidFill>
                  <a:srgbClr val="FF0000"/>
                </a:solidFill>
              </a:rPr>
              <a:t>3.2. Sécurité, confidentialité et devoir d’alerte </a:t>
            </a:r>
            <a:br>
              <a:rPr lang="fr-BE" dirty="0"/>
            </a:br>
            <a:endParaRPr lang="fr-BE" dirty="0"/>
          </a:p>
        </p:txBody>
      </p:sp>
      <p:sp>
        <p:nvSpPr>
          <p:cNvPr id="3" name="Content Placeholder 2"/>
          <p:cNvSpPr>
            <a:spLocks noGrp="1"/>
          </p:cNvSpPr>
          <p:nvPr>
            <p:ph idx="1"/>
            <p:custDataLst>
              <p:tags r:id="rId2"/>
            </p:custDataLst>
          </p:nvPr>
        </p:nvSpPr>
        <p:spPr>
          <a:xfrm>
            <a:off x="457200" y="1484784"/>
            <a:ext cx="8579296" cy="5112568"/>
          </a:xfrm>
        </p:spPr>
        <p:txBody>
          <a:bodyPr rtlCol="0">
            <a:normAutofit fontScale="92500" lnSpcReduction="10000"/>
          </a:bodyPr>
          <a:lstStyle/>
          <a:p>
            <a:pPr eaLnBrk="1" fontAlgn="auto" hangingPunct="1">
              <a:spcAft>
                <a:spcPts val="0"/>
              </a:spcAft>
              <a:buFont typeface="Arial" panose="020B0604020202020204" pitchFamily="34" charset="0"/>
              <a:buNone/>
              <a:defRPr/>
            </a:pPr>
            <a:r>
              <a:rPr lang="fr-FR" sz="2400" dirty="0"/>
              <a:t>Tout responsable de traitement informatique de données personnelles </a:t>
            </a:r>
            <a:r>
              <a:rPr lang="fr-FR" sz="2400" b="1" dirty="0"/>
              <a:t>doit adopter des mesures de sécurité physiques </a:t>
            </a:r>
            <a:r>
              <a:rPr lang="fr-FR" sz="2400" dirty="0"/>
              <a:t>(sécurité des locaux), </a:t>
            </a:r>
            <a:r>
              <a:rPr lang="fr-FR" sz="2400" b="1" dirty="0"/>
              <a:t>logiques </a:t>
            </a:r>
            <a:r>
              <a:rPr lang="fr-FR" sz="2400" dirty="0"/>
              <a:t>(sécurité des systèmes d’information) et </a:t>
            </a:r>
            <a:r>
              <a:rPr lang="fr-FR" sz="2400" b="1" dirty="0"/>
              <a:t>adaptées </a:t>
            </a:r>
            <a:r>
              <a:rPr lang="fr-FR" sz="2400" dirty="0"/>
              <a:t>à la nature des données et aux risques présentés par le traitement. </a:t>
            </a:r>
          </a:p>
          <a:p>
            <a:pPr eaLnBrk="1" fontAlgn="auto" hangingPunct="1">
              <a:spcAft>
                <a:spcPts val="0"/>
              </a:spcAft>
              <a:defRPr/>
            </a:pPr>
            <a:r>
              <a:rPr lang="fr-BE" sz="2400" dirty="0"/>
              <a:t>Dans certaines hypothèses de risque important d’atteinte aux droits des personnes, le responsable des traitements doit réaliser. </a:t>
            </a:r>
            <a:r>
              <a:rPr lang="fr-BE" sz="2400" dirty="0">
                <a:hlinkClick r:id="rId4"/>
              </a:rPr>
              <a:t>une analyse d’impact spécifique</a:t>
            </a:r>
            <a:r>
              <a:rPr lang="fr-BE" sz="2400" dirty="0"/>
              <a:t> (</a:t>
            </a:r>
            <a:r>
              <a:rPr lang="fr-BE" sz="2400" dirty="0">
                <a:hlinkClick r:id="rId5"/>
              </a:rPr>
              <a:t>pour aller plus loin</a:t>
            </a:r>
            <a:r>
              <a:rPr lang="fr-BE" sz="2400" dirty="0"/>
              <a:t>)</a:t>
            </a:r>
          </a:p>
          <a:p>
            <a:pPr eaLnBrk="1" fontAlgn="auto" hangingPunct="1">
              <a:spcAft>
                <a:spcPts val="0"/>
              </a:spcAft>
              <a:defRPr/>
            </a:pPr>
            <a:r>
              <a:rPr lang="fr-FR" sz="2400" dirty="0"/>
              <a:t>Le non-respect de l’obligation de sécurité est sanctionné de 5 ans d'emprisonnement et de 300 000 € d'amende.</a:t>
            </a:r>
            <a:br>
              <a:rPr lang="fr-FR" sz="2400" dirty="0"/>
            </a:br>
            <a:r>
              <a:rPr lang="fr-FR" sz="2400" b="1" dirty="0">
                <a:hlinkClick r:id="rId6" tooltip="vers Legifrance"/>
              </a:rPr>
              <a:t>art. 226-17 du Code pénal</a:t>
            </a:r>
            <a:endParaRPr lang="fr-FR" sz="2400" b="1" dirty="0"/>
          </a:p>
          <a:p>
            <a:pPr eaLnBrk="1" fontAlgn="auto" hangingPunct="1">
              <a:spcAft>
                <a:spcPts val="0"/>
              </a:spcAft>
              <a:defRPr/>
            </a:pPr>
            <a:r>
              <a:rPr lang="fr-FR" sz="2400" b="1" dirty="0"/>
              <a:t>Pour aller plus loin : </a:t>
            </a:r>
          </a:p>
          <a:p>
            <a:pPr lvl="1" eaLnBrk="1" fontAlgn="auto" hangingPunct="1">
              <a:spcAft>
                <a:spcPts val="0"/>
              </a:spcAft>
              <a:defRPr/>
            </a:pPr>
            <a:r>
              <a:rPr lang="fr-BE" sz="2000" dirty="0">
                <a:hlinkClick r:id="rId7"/>
              </a:rPr>
              <a:t>https://www.cnil.fr/fr/securite-des-donnees-les-mesures-dhygiene-pour-proteger-votre-systeme-dinformation</a:t>
            </a:r>
            <a:endParaRPr lang="fr-BE" sz="2000" dirty="0"/>
          </a:p>
          <a:p>
            <a:pPr lvl="1" eaLnBrk="1" fontAlgn="auto" hangingPunct="1">
              <a:spcAft>
                <a:spcPts val="0"/>
              </a:spcAft>
              <a:defRPr/>
            </a:pPr>
            <a:r>
              <a:rPr lang="fr-BE" sz="2000" dirty="0">
                <a:hlinkClick r:id="rId8"/>
              </a:rPr>
              <a:t>https://www.cnil.fr/principes-cles/guide-de-la-securite-des-donnees-personnelles</a:t>
            </a:r>
            <a:r>
              <a:rPr lang="fr-BE" sz="2000" dirty="0"/>
              <a:t> </a:t>
            </a:r>
          </a:p>
          <a:p>
            <a:pPr eaLnBrk="1" fontAlgn="auto" hangingPunct="1">
              <a:spcAft>
                <a:spcPts val="0"/>
              </a:spcAft>
              <a:defRPr/>
            </a:pPr>
            <a:endParaRPr lang="fr-BE"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rtlCol="0">
            <a:normAutofit fontScale="90000"/>
          </a:bodyPr>
          <a:lstStyle/>
          <a:p>
            <a:pPr eaLnBrk="1" fontAlgn="auto" hangingPunct="1">
              <a:spcAft>
                <a:spcPts val="0"/>
              </a:spcAft>
              <a:defRPr/>
            </a:pPr>
            <a:r>
              <a:rPr lang="fr-FR" b="1" dirty="0">
                <a:solidFill>
                  <a:srgbClr val="FF0000"/>
                </a:solidFill>
              </a:rPr>
              <a:t>La confidentialité des données</a:t>
            </a:r>
            <a:br>
              <a:rPr lang="fr-BE" dirty="0"/>
            </a:br>
            <a:endParaRPr lang="fr-BE" dirty="0"/>
          </a:p>
        </p:txBody>
      </p:sp>
      <p:sp>
        <p:nvSpPr>
          <p:cNvPr id="3" name="Content Placeholder 2"/>
          <p:cNvSpPr>
            <a:spLocks noGrp="1"/>
          </p:cNvSpPr>
          <p:nvPr>
            <p:ph idx="1"/>
            <p:custDataLst>
              <p:tags r:id="rId2"/>
            </p:custDataLst>
          </p:nvPr>
        </p:nvSpPr>
        <p:spPr/>
        <p:txBody>
          <a:bodyPr rtlCol="0">
            <a:normAutofit fontScale="85000" lnSpcReduction="10000"/>
          </a:bodyPr>
          <a:lstStyle/>
          <a:p>
            <a:pPr eaLnBrk="1" fontAlgn="auto" hangingPunct="1">
              <a:spcAft>
                <a:spcPts val="0"/>
              </a:spcAft>
              <a:buFont typeface="Arial" panose="020B0604020202020204" pitchFamily="34" charset="0"/>
              <a:buNone/>
              <a:defRPr/>
            </a:pPr>
            <a:r>
              <a:rPr lang="fr-FR" dirty="0"/>
              <a:t>Seules les personnes autorisées peuvent accéder aux données personnelles contenues dans un fichier. </a:t>
            </a:r>
          </a:p>
          <a:p>
            <a:pPr eaLnBrk="1" fontAlgn="auto" hangingPunct="1">
              <a:spcAft>
                <a:spcPts val="0"/>
              </a:spcAft>
              <a:buFont typeface="Arial" panose="020B0604020202020204" pitchFamily="34" charset="0"/>
              <a:buNone/>
              <a:defRPr/>
            </a:pPr>
            <a:r>
              <a:rPr lang="fr-FR" dirty="0"/>
              <a:t>Il s’agit </a:t>
            </a:r>
            <a:r>
              <a:rPr lang="fr-FR" b="1" dirty="0"/>
              <a:t>des destinataires</a:t>
            </a:r>
            <a:r>
              <a:rPr lang="fr-FR" dirty="0"/>
              <a:t> explicitement désignés pour en obtenir régulièrement communication et </a:t>
            </a:r>
            <a:r>
              <a:rPr lang="fr-FR" b="1" dirty="0"/>
              <a:t>des «tiers autorisés»</a:t>
            </a:r>
            <a:r>
              <a:rPr lang="fr-FR" dirty="0"/>
              <a:t> ayant qualité pour les recevoir de façon ponctuelle et motivée (ex. : la police, le fisc). </a:t>
            </a:r>
            <a:endParaRPr lang="fr-BE" dirty="0"/>
          </a:p>
          <a:p>
            <a:pPr lvl="1" eaLnBrk="1" fontAlgn="auto" hangingPunct="1">
              <a:spcAft>
                <a:spcPts val="0"/>
              </a:spcAft>
              <a:defRPr/>
            </a:pPr>
            <a:r>
              <a:rPr lang="fr-FR" dirty="0"/>
              <a:t>La communication d’informations à des personnes non-autorisées est punie de 5 ans d'emprisonnement et de 300 000 € d'amende.</a:t>
            </a:r>
            <a:endParaRPr lang="fr-BE" dirty="0"/>
          </a:p>
          <a:p>
            <a:pPr lvl="1" eaLnBrk="1" fontAlgn="auto" hangingPunct="1">
              <a:spcAft>
                <a:spcPts val="0"/>
              </a:spcAft>
              <a:defRPr/>
            </a:pPr>
            <a:r>
              <a:rPr lang="fr-FR" dirty="0"/>
              <a:t>La divulgation d’informations commise par imprudence ou négligence est punie de 3 ans d'emprisonnement et de 100 000 € d’amende. </a:t>
            </a:r>
            <a:r>
              <a:rPr lang="fr-FR" b="1" dirty="0">
                <a:hlinkClick r:id="rId4" tooltip="vers Legifrance"/>
              </a:rPr>
              <a:t>art. 226-22 du code pénal</a:t>
            </a:r>
            <a:endParaRPr lang="fr-BE" dirty="0"/>
          </a:p>
          <a:p>
            <a:pPr eaLnBrk="1" fontAlgn="auto" hangingPunct="1">
              <a:spcAft>
                <a:spcPts val="0"/>
              </a:spcAft>
              <a:defRPr/>
            </a:pPr>
            <a:endParaRPr lang="fr-BE"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0C5AE7-F338-B757-CE27-FE445A99DAF9}"/>
              </a:ext>
            </a:extLst>
          </p:cNvPr>
          <p:cNvSpPr>
            <a:spLocks noGrp="1"/>
          </p:cNvSpPr>
          <p:nvPr>
            <p:ph type="title"/>
            <p:custDataLst>
              <p:tags r:id="rId1"/>
            </p:custDataLst>
          </p:nvPr>
        </p:nvSpPr>
        <p:spPr/>
        <p:txBody>
          <a:bodyPr/>
          <a:lstStyle/>
          <a:p>
            <a:r>
              <a:rPr lang="fr-FR" dirty="0">
                <a:solidFill>
                  <a:srgbClr val="FF0000"/>
                </a:solidFill>
              </a:rPr>
              <a:t>Actualité 2023</a:t>
            </a:r>
          </a:p>
        </p:txBody>
      </p:sp>
      <p:sp>
        <p:nvSpPr>
          <p:cNvPr id="3" name="Espace réservé du contenu 2">
            <a:extLst>
              <a:ext uri="{FF2B5EF4-FFF2-40B4-BE49-F238E27FC236}">
                <a16:creationId xmlns:a16="http://schemas.microsoft.com/office/drawing/2014/main" id="{B23BE66F-4001-E795-9FE2-7E01986C6316}"/>
              </a:ext>
            </a:extLst>
          </p:cNvPr>
          <p:cNvSpPr>
            <a:spLocks noGrp="1"/>
          </p:cNvSpPr>
          <p:nvPr>
            <p:ph idx="1"/>
            <p:custDataLst>
              <p:tags r:id="rId2"/>
            </p:custDataLst>
          </p:nvPr>
        </p:nvSpPr>
        <p:spPr>
          <a:xfrm>
            <a:off x="457200" y="1340768"/>
            <a:ext cx="8229600" cy="4785395"/>
          </a:xfrm>
        </p:spPr>
        <p:txBody>
          <a:bodyPr/>
          <a:lstStyle/>
          <a:p>
            <a:pPr marL="0" indent="0" algn="just">
              <a:buNone/>
            </a:pPr>
            <a:r>
              <a:rPr lang="fr-FR" sz="1600" b="0" i="0" dirty="0">
                <a:solidFill>
                  <a:srgbClr val="212529"/>
                </a:solidFill>
                <a:effectLst/>
                <a:latin typeface="open-sans"/>
              </a:rPr>
              <a:t>Un salarié d’une société de gestion de patrimoine crée une plate-forme en ligne d'aide à la décision en matière d'investissements financiers. Il fait appel à un prestataire extérieur à qui il transmet de nombreuses informations confidentielles visant des clients de la société,</a:t>
            </a:r>
          </a:p>
          <a:p>
            <a:pPr marL="0" indent="0" algn="just">
              <a:buNone/>
            </a:pPr>
            <a:r>
              <a:rPr lang="fr-FR" sz="1600" b="0" i="0" u="sng" dirty="0">
                <a:solidFill>
                  <a:srgbClr val="212529"/>
                </a:solidFill>
                <a:effectLst/>
                <a:latin typeface="open-sans"/>
              </a:rPr>
              <a:t>Sans l’accord de son employeur qui</a:t>
            </a:r>
            <a:r>
              <a:rPr lang="fr-FR" sz="1600" b="0" i="0" dirty="0">
                <a:solidFill>
                  <a:srgbClr val="212529"/>
                </a:solidFill>
                <a:effectLst/>
                <a:latin typeface="open-sans"/>
              </a:rPr>
              <a:t>, s’estimant exposé à des risques critiques, le licencie pour faute grave : </a:t>
            </a:r>
          </a:p>
          <a:p>
            <a:pPr algn="just"/>
            <a:r>
              <a:rPr lang="fr-FR" sz="1600" b="0" i="0" dirty="0">
                <a:solidFill>
                  <a:srgbClr val="212529"/>
                </a:solidFill>
                <a:effectLst/>
                <a:latin typeface="open-sans"/>
              </a:rPr>
              <a:t>non seulement le salarié n’a pas informé la direction de cette initiative, qui n’a donc pas donné son accord, </a:t>
            </a:r>
          </a:p>
          <a:p>
            <a:pPr algn="just"/>
            <a:r>
              <a:rPr lang="fr-FR" sz="1600" b="0" i="0" dirty="0">
                <a:solidFill>
                  <a:srgbClr val="212529"/>
                </a:solidFill>
                <a:effectLst/>
                <a:latin typeface="open-sans"/>
              </a:rPr>
              <a:t>mais il a développé cette plate-forme sans prendre de mesure préventive de protection des données personnelles et confidentielles et sans aucun cadre contractuel. </a:t>
            </a:r>
          </a:p>
          <a:p>
            <a:pPr algn="just"/>
            <a:r>
              <a:rPr lang="fr-FR" sz="1600" dirty="0">
                <a:solidFill>
                  <a:srgbClr val="212529"/>
                </a:solidFill>
                <a:latin typeface="open-sans"/>
              </a:rPr>
              <a:t>Pour sa défense le salarié expose</a:t>
            </a:r>
            <a:r>
              <a:rPr lang="fr-FR" sz="1600" b="0" i="0" dirty="0">
                <a:solidFill>
                  <a:srgbClr val="212529"/>
                </a:solidFill>
                <a:effectLst/>
                <a:latin typeface="open-sans"/>
              </a:rPr>
              <a:t> qu'il n'a jamais été formé, ni sensibilisé à la réglementation RGPD alors que le respect des règles de confidentialité est consubstantiel au métier même du prestataire</a:t>
            </a:r>
            <a:r>
              <a:rPr lang="fr-FR" sz="1600" dirty="0">
                <a:solidFill>
                  <a:srgbClr val="212529"/>
                </a:solidFill>
                <a:latin typeface="open-sans"/>
              </a:rPr>
              <a:t> </a:t>
            </a:r>
            <a:r>
              <a:rPr lang="fr-FR" sz="1600" b="0" i="0" dirty="0">
                <a:solidFill>
                  <a:srgbClr val="212529"/>
                </a:solidFill>
                <a:effectLst/>
                <a:latin typeface="open-sans"/>
              </a:rPr>
              <a:t>… </a:t>
            </a:r>
          </a:p>
          <a:p>
            <a:pPr algn="just"/>
            <a:r>
              <a:rPr lang="fr-FR" sz="1600" b="0" i="0" dirty="0">
                <a:solidFill>
                  <a:srgbClr val="212529"/>
                </a:solidFill>
                <a:effectLst/>
                <a:latin typeface="open-sans"/>
              </a:rPr>
              <a:t>Peu importe, rétorque le juge qui confirme que le salarié a bien commis une faute grave, susceptible d'engager la responsabilité de l'employeur !</a:t>
            </a:r>
          </a:p>
          <a:p>
            <a:pPr marL="0" indent="0">
              <a:buNone/>
            </a:pPr>
            <a:endParaRPr lang="fr-FR" sz="800" dirty="0">
              <a:solidFill>
                <a:srgbClr val="212529"/>
              </a:solidFill>
              <a:latin typeface="open-sans"/>
            </a:endParaRPr>
          </a:p>
          <a:p>
            <a:pPr marL="0" indent="0">
              <a:buNone/>
            </a:pPr>
            <a:r>
              <a:rPr lang="fr-FR" sz="1050" dirty="0">
                <a:solidFill>
                  <a:srgbClr val="212529"/>
                </a:solidFill>
                <a:latin typeface="open-sans"/>
                <a:hlinkClick r:id="rId4"/>
              </a:rPr>
              <a:t>https://www.courdecassation.fr/decision/647989c4b8f4d3d0f8f1f822?search_api_fulltext=cour+d%27appel+de+paris+21%2F00797&amp;op=Rechercher+sur+judilibre&amp;date_du=&amp;date_au=&amp;judilibre_juridiction=all&amp;previousdecisionpage=&amp;previousdecisionindex=&amp;nextdecisionpage=0&amp;nextdecisionindex=1 </a:t>
            </a:r>
            <a:endParaRPr lang="fr-FR" sz="1050" dirty="0">
              <a:solidFill>
                <a:srgbClr val="212529"/>
              </a:solidFill>
              <a:latin typeface="open-sans"/>
            </a:endParaRPr>
          </a:p>
          <a:p>
            <a:pPr marL="0" indent="0">
              <a:buNone/>
            </a:pPr>
            <a:endParaRPr lang="fr-FR" sz="1050" dirty="0">
              <a:solidFill>
                <a:srgbClr val="212529"/>
              </a:solidFill>
              <a:latin typeface="open-sans"/>
            </a:endParaRPr>
          </a:p>
          <a:p>
            <a:pPr marL="0" indent="0">
              <a:buNone/>
            </a:pPr>
            <a:endParaRPr lang="fr-FR" sz="1050" dirty="0">
              <a:solidFill>
                <a:srgbClr val="212529"/>
              </a:solidFill>
              <a:latin typeface="open-sans"/>
            </a:endParaRPr>
          </a:p>
          <a:p>
            <a:pPr marL="0" indent="0">
              <a:buNone/>
            </a:pPr>
            <a:endParaRPr lang="fr-FR" sz="1050" dirty="0">
              <a:solidFill>
                <a:srgbClr val="212529"/>
              </a:solidFill>
              <a:latin typeface="open-sans"/>
            </a:endParaRPr>
          </a:p>
          <a:p>
            <a:pPr marL="0" indent="0">
              <a:buNone/>
            </a:pPr>
            <a:endParaRPr lang="fr-FR" sz="1050" dirty="0">
              <a:solidFill>
                <a:srgbClr val="212529"/>
              </a:solidFill>
              <a:latin typeface="open-sans"/>
            </a:endParaRPr>
          </a:p>
          <a:p>
            <a:pPr marL="0" indent="0">
              <a:buNone/>
            </a:pPr>
            <a:br>
              <a:rPr lang="fr-FR" sz="800" dirty="0"/>
            </a:br>
            <a:endParaRPr lang="fr-FR" sz="1050" dirty="0"/>
          </a:p>
        </p:txBody>
      </p:sp>
    </p:spTree>
    <p:extLst>
      <p:ext uri="{BB962C8B-B14F-4D97-AF65-F5344CB8AC3E}">
        <p14:creationId xmlns:p14="http://schemas.microsoft.com/office/powerpoint/2010/main" val="18984712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83568" y="548680"/>
            <a:ext cx="8229600" cy="1728192"/>
          </a:xfrm>
        </p:spPr>
        <p:txBody>
          <a:bodyPr/>
          <a:lstStyle/>
          <a:p>
            <a:r>
              <a:rPr lang="fr-FR" dirty="0">
                <a:solidFill>
                  <a:srgbClr val="FF0000"/>
                </a:solidFill>
              </a:rPr>
              <a:t>Notifier une violation de données personnelles à la CNIL et éventuellement aux victimes</a:t>
            </a:r>
            <a:br>
              <a:rPr lang="fr-FR" dirty="0">
                <a:solidFill>
                  <a:srgbClr val="FF0000"/>
                </a:solidFill>
              </a:rPr>
            </a:br>
            <a:endParaRPr lang="fr-FR" dirty="0">
              <a:solidFill>
                <a:srgbClr val="FF0000"/>
              </a:solidFill>
            </a:endParaRPr>
          </a:p>
        </p:txBody>
      </p:sp>
      <p:sp>
        <p:nvSpPr>
          <p:cNvPr id="3" name="Espace réservé du contenu 2"/>
          <p:cNvSpPr>
            <a:spLocks noGrp="1"/>
          </p:cNvSpPr>
          <p:nvPr>
            <p:ph idx="1"/>
            <p:custDataLst>
              <p:tags r:id="rId2"/>
            </p:custDataLst>
          </p:nvPr>
        </p:nvSpPr>
        <p:spPr>
          <a:xfrm>
            <a:off x="457200" y="2276872"/>
            <a:ext cx="8455968" cy="4248472"/>
          </a:xfrm>
        </p:spPr>
        <p:txBody>
          <a:bodyPr/>
          <a:lstStyle/>
          <a:p>
            <a:pPr algn="just"/>
            <a:r>
              <a:rPr lang="fr-FR" sz="1800" dirty="0"/>
              <a:t>Le RGPD impose aux responsables de notifier </a:t>
            </a:r>
            <a:r>
              <a:rPr lang="fr-FR" sz="1800" u="sng" dirty="0"/>
              <a:t>à la CNIL </a:t>
            </a:r>
            <a:r>
              <a:rPr lang="fr-FR" sz="1800" dirty="0"/>
              <a:t>les violations présentant un risque pour les droits et libertés des personnes et, dans certains cas, lorsque le risque est élevé, </a:t>
            </a:r>
            <a:r>
              <a:rPr lang="fr-FR" sz="1800" u="sng" dirty="0"/>
              <a:t>aux personnes concernées</a:t>
            </a:r>
            <a:r>
              <a:rPr lang="fr-FR" sz="1800" dirty="0"/>
              <a:t>.</a:t>
            </a:r>
          </a:p>
          <a:p>
            <a:pPr lvl="1" algn="just"/>
            <a:r>
              <a:rPr lang="fr-FR" sz="1800" dirty="0"/>
              <a:t>Vous avez mis en œuvre un traitement de données personnelles.</a:t>
            </a:r>
          </a:p>
          <a:p>
            <a:pPr lvl="1" algn="just"/>
            <a:r>
              <a:rPr lang="fr-FR" sz="1800" dirty="0"/>
              <a:t>Ces données ont fait l’objet d'une violation : perte de disponibilité, d’intégrité ou de confidentialité de données personnelles, de manière accidentelle ou illicite.</a:t>
            </a:r>
          </a:p>
          <a:p>
            <a:pPr lvl="1" algn="just"/>
            <a:r>
              <a:rPr lang="fr-FR" sz="1800" dirty="0"/>
              <a:t>Dans tous les cas, vous devez documenter en interne l’incident.</a:t>
            </a:r>
          </a:p>
          <a:p>
            <a:pPr lvl="1" algn="just"/>
            <a:r>
              <a:rPr lang="fr-FR" sz="1800" dirty="0"/>
              <a:t>Si l’incident constitue un risque au regard de la vie privée des personnes concernées, vous devrez notifier l’incident à la CNIL.</a:t>
            </a:r>
          </a:p>
          <a:p>
            <a:pPr lvl="1" algn="just"/>
            <a:r>
              <a:rPr lang="fr-FR" sz="1800" dirty="0"/>
              <a:t>En cas de risque élevé, vous devez également notifier les personnes concernées.</a:t>
            </a:r>
          </a:p>
          <a:p>
            <a:pPr lvl="1" algn="just"/>
            <a:r>
              <a:rPr lang="fr-FR" sz="1800" dirty="0"/>
              <a:t>En cas de doute, notifiez à la CNIL qui vous indiquera s’il est nécessaire d’informer les personnes.</a:t>
            </a:r>
          </a:p>
          <a:p>
            <a:r>
              <a:rPr lang="fr-FR" sz="1800" dirty="0">
                <a:hlinkClick r:id="rId4"/>
              </a:rPr>
              <a:t>Pour aller plus loin sur le site de la CNIL : Notifier une violation</a:t>
            </a:r>
            <a:r>
              <a:rPr lang="fr-FR" sz="1800" dirty="0"/>
              <a:t> </a:t>
            </a:r>
          </a:p>
          <a:p>
            <a:endParaRPr lang="fr-FR" dirty="0"/>
          </a:p>
        </p:txBody>
      </p:sp>
    </p:spTree>
    <p:extLst>
      <p:ext uri="{BB962C8B-B14F-4D97-AF65-F5344CB8AC3E}">
        <p14:creationId xmlns:p14="http://schemas.microsoft.com/office/powerpoint/2010/main" val="21196962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68313" y="404813"/>
            <a:ext cx="8229600" cy="1223962"/>
          </a:xfrm>
        </p:spPr>
        <p:txBody>
          <a:bodyPr rtlCol="0">
            <a:normAutofit fontScale="90000"/>
          </a:bodyPr>
          <a:lstStyle/>
          <a:p>
            <a:pPr eaLnBrk="1" fontAlgn="auto" hangingPunct="1">
              <a:spcAft>
                <a:spcPts val="0"/>
              </a:spcAft>
              <a:defRPr/>
            </a:pPr>
            <a:r>
              <a:rPr lang="fr-FR" b="1" dirty="0">
                <a:solidFill>
                  <a:srgbClr val="FF0000"/>
                </a:solidFill>
              </a:rPr>
              <a:t>3.3. La durée de conservation des informations</a:t>
            </a:r>
            <a:br>
              <a:rPr lang="fr-BE" dirty="0"/>
            </a:br>
            <a:endParaRPr lang="fr-BE" dirty="0"/>
          </a:p>
        </p:txBody>
      </p:sp>
      <p:sp>
        <p:nvSpPr>
          <p:cNvPr id="3" name="Content Placeholder 2"/>
          <p:cNvSpPr>
            <a:spLocks noGrp="1"/>
          </p:cNvSpPr>
          <p:nvPr>
            <p:ph idx="1"/>
            <p:custDataLst>
              <p:tags r:id="rId2"/>
            </p:custDataLst>
          </p:nvPr>
        </p:nvSpPr>
        <p:spPr/>
        <p:txBody>
          <a:bodyPr rtlCol="0">
            <a:normAutofit fontScale="85000" lnSpcReduction="20000"/>
          </a:bodyPr>
          <a:lstStyle/>
          <a:p>
            <a:pPr algn="just" eaLnBrk="1" fontAlgn="auto" hangingPunct="1">
              <a:spcAft>
                <a:spcPts val="0"/>
              </a:spcAft>
              <a:buFont typeface="Arial" panose="020B0604020202020204" pitchFamily="34" charset="0"/>
              <a:buNone/>
              <a:defRPr/>
            </a:pPr>
            <a:r>
              <a:rPr lang="fr-FR" dirty="0"/>
              <a:t>Les données personnelles </a:t>
            </a:r>
            <a:r>
              <a:rPr lang="fr-FR" b="1" dirty="0"/>
              <a:t>ont une date de péremption</a:t>
            </a:r>
            <a:r>
              <a:rPr lang="fr-FR" dirty="0"/>
              <a:t>. </a:t>
            </a:r>
            <a:endParaRPr lang="fr-BE" dirty="0"/>
          </a:p>
          <a:p>
            <a:pPr algn="just" eaLnBrk="1" fontAlgn="auto" hangingPunct="1">
              <a:spcAft>
                <a:spcPts val="0"/>
              </a:spcAft>
              <a:defRPr/>
            </a:pPr>
            <a:r>
              <a:rPr lang="fr-FR" dirty="0"/>
              <a:t>Le responsable d’un fichier fixe </a:t>
            </a:r>
            <a:r>
              <a:rPr lang="fr-FR" b="1" dirty="0"/>
              <a:t>une durée de conservation raisonnable</a:t>
            </a:r>
            <a:r>
              <a:rPr lang="fr-FR" dirty="0"/>
              <a:t> en fonction de l’objectif du fichier ou selon ses obligations légales. </a:t>
            </a:r>
          </a:p>
          <a:p>
            <a:pPr lvl="1" algn="just" eaLnBrk="1" fontAlgn="auto" hangingPunct="1">
              <a:spcAft>
                <a:spcPts val="0"/>
              </a:spcAft>
              <a:defRPr/>
            </a:pPr>
            <a:r>
              <a:rPr lang="fr-FR" dirty="0">
                <a:hlinkClick r:id="rId4"/>
              </a:rPr>
              <a:t>Durée légale de conservation des documents </a:t>
            </a:r>
            <a:endParaRPr lang="fr-FR" dirty="0"/>
          </a:p>
          <a:p>
            <a:pPr lvl="1" algn="just" eaLnBrk="1" fontAlgn="auto" hangingPunct="1">
              <a:spcAft>
                <a:spcPts val="0"/>
              </a:spcAft>
              <a:defRPr/>
            </a:pPr>
            <a:r>
              <a:rPr lang="fr-FR" dirty="0"/>
              <a:t>Mise en place d’une politique d’archivage  : </a:t>
            </a:r>
            <a:r>
              <a:rPr lang="fr-FR" dirty="0">
                <a:hlinkClick r:id="rId5"/>
              </a:rPr>
              <a:t>https://www.cnil.fr/fr/limiter-la-conservation-des-donnees</a:t>
            </a:r>
            <a:r>
              <a:rPr lang="fr-FR" dirty="0"/>
              <a:t> </a:t>
            </a:r>
            <a:endParaRPr lang="fr-BE" dirty="0"/>
          </a:p>
          <a:p>
            <a:pPr lvl="1" algn="just" eaLnBrk="1" fontAlgn="auto" hangingPunct="1">
              <a:spcAft>
                <a:spcPts val="0"/>
              </a:spcAft>
              <a:defRPr/>
            </a:pPr>
            <a:endParaRPr lang="fr-FR" dirty="0"/>
          </a:p>
          <a:p>
            <a:pPr algn="just" eaLnBrk="1" fontAlgn="auto" hangingPunct="1">
              <a:spcAft>
                <a:spcPts val="0"/>
              </a:spcAft>
              <a:defRPr/>
            </a:pPr>
            <a:r>
              <a:rPr lang="fr-FR" dirty="0"/>
              <a:t>Le code pénal sanctionne la conservation des données pour une durée supérieure à celle qui a été déclarée de 5 ans d'emprisonnement et de 300 000 € d'amende. </a:t>
            </a:r>
            <a:endParaRPr lang="fr-BE" dirty="0"/>
          </a:p>
          <a:p>
            <a:pPr algn="just" eaLnBrk="1" fontAlgn="auto" hangingPunct="1">
              <a:spcAft>
                <a:spcPts val="0"/>
              </a:spcAft>
              <a:defRPr/>
            </a:pPr>
            <a:r>
              <a:rPr lang="fr-FR" dirty="0">
                <a:hlinkClick r:id="rId6" tooltip="vers Legifrance"/>
              </a:rPr>
              <a:t>art. 226-20 du code pénal</a:t>
            </a:r>
            <a:endParaRPr lang="fr-FR" dirty="0"/>
          </a:p>
          <a:p>
            <a:pPr eaLnBrk="1" fontAlgn="auto" hangingPunct="1">
              <a:spcAft>
                <a:spcPts val="0"/>
              </a:spcAft>
              <a:defRPr/>
            </a:pPr>
            <a:endParaRPr lang="fr-BE"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b="1" dirty="0">
                <a:solidFill>
                  <a:srgbClr val="FF0000"/>
                </a:solidFill>
              </a:rPr>
              <a:t>Quelques exemples selon la CNIL</a:t>
            </a:r>
          </a:p>
        </p:txBody>
      </p:sp>
      <p:sp>
        <p:nvSpPr>
          <p:cNvPr id="3" name="Espace réservé du contenu 2"/>
          <p:cNvSpPr>
            <a:spLocks noGrp="1"/>
          </p:cNvSpPr>
          <p:nvPr>
            <p:ph idx="1"/>
            <p:custDataLst>
              <p:tags r:id="rId2"/>
            </p:custDataLst>
          </p:nvPr>
        </p:nvSpPr>
        <p:spPr>
          <a:xfrm>
            <a:off x="457200" y="1417638"/>
            <a:ext cx="8229600" cy="4708525"/>
          </a:xfrm>
        </p:spPr>
        <p:txBody>
          <a:bodyPr/>
          <a:lstStyle/>
          <a:p>
            <a:pPr algn="just"/>
            <a:r>
              <a:rPr lang="fr-FR" sz="2400" dirty="0"/>
              <a:t>Dans le cas d'un dispositif de vidéosurveillance poursuivant un objectif de sécurité des biens et des personnes, la conservation des images ne peut excéder 1 mois.</a:t>
            </a:r>
          </a:p>
          <a:p>
            <a:pPr algn="just"/>
            <a:r>
              <a:rPr lang="fr-FR" sz="2400" dirty="0"/>
              <a:t>Les données relatives à gestion de la paie ou au contrôle des horaires des salariés peuvent être conservées pendant 5 ans.</a:t>
            </a:r>
          </a:p>
          <a:p>
            <a:pPr algn="just"/>
            <a:r>
              <a:rPr lang="fr-FR" sz="2400" dirty="0"/>
              <a:t>Les données figurant dans un dossier médical doivent être conservées 10 ans à compter de la consolidation du dommage.</a:t>
            </a:r>
          </a:p>
          <a:p>
            <a:pPr algn="just"/>
            <a:r>
              <a:rPr lang="fr-FR" sz="2400" dirty="0"/>
              <a:t>La CNIL recommande que les coordonnées d’un prospect qui ne répond à aucune sollicitation pendant 3 ans soient  supprimées.</a:t>
            </a:r>
          </a:p>
          <a:p>
            <a:endParaRPr lang="fr-FR" sz="2400" dirty="0"/>
          </a:p>
          <a:p>
            <a:endParaRPr lang="fr-FR" dirty="0"/>
          </a:p>
        </p:txBody>
      </p:sp>
    </p:spTree>
    <p:extLst>
      <p:ext uri="{BB962C8B-B14F-4D97-AF65-F5344CB8AC3E}">
        <p14:creationId xmlns:p14="http://schemas.microsoft.com/office/powerpoint/2010/main" val="2269818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77D870-C694-4E24-A519-6D749F1D53C9}"/>
              </a:ext>
            </a:extLst>
          </p:cNvPr>
          <p:cNvSpPr>
            <a:spLocks noGrp="1"/>
          </p:cNvSpPr>
          <p:nvPr>
            <p:ph type="title"/>
            <p:custDataLst>
              <p:tags r:id="rId1"/>
            </p:custDataLst>
          </p:nvPr>
        </p:nvSpPr>
        <p:spPr/>
        <p:txBody>
          <a:bodyPr/>
          <a:lstStyle/>
          <a:p>
            <a:r>
              <a:rPr lang="fr-FR" dirty="0">
                <a:solidFill>
                  <a:srgbClr val="FF0000"/>
                </a:solidFill>
              </a:rPr>
              <a:t>Plan </a:t>
            </a:r>
          </a:p>
        </p:txBody>
      </p:sp>
      <p:sp>
        <p:nvSpPr>
          <p:cNvPr id="3" name="Espace réservé du contenu 2">
            <a:extLst>
              <a:ext uri="{FF2B5EF4-FFF2-40B4-BE49-F238E27FC236}">
                <a16:creationId xmlns:a16="http://schemas.microsoft.com/office/drawing/2014/main" id="{050EA9D3-DC60-472F-A606-9918C9B25E55}"/>
              </a:ext>
            </a:extLst>
          </p:cNvPr>
          <p:cNvSpPr>
            <a:spLocks noGrp="1"/>
          </p:cNvSpPr>
          <p:nvPr>
            <p:ph idx="1"/>
            <p:custDataLst>
              <p:tags r:id="rId2"/>
            </p:custDataLst>
          </p:nvPr>
        </p:nvSpPr>
        <p:spPr/>
        <p:txBody>
          <a:bodyPr/>
          <a:lstStyle/>
          <a:p>
            <a:r>
              <a:rPr lang="fr-FR" dirty="0"/>
              <a:t>1/ Quand appliquer cette réglementation ?</a:t>
            </a:r>
          </a:p>
          <a:p>
            <a:r>
              <a:rPr lang="fr-FR" dirty="0"/>
              <a:t>2/ Quels sont les droits des personnes ? </a:t>
            </a:r>
          </a:p>
          <a:p>
            <a:r>
              <a:rPr lang="fr-FR" dirty="0"/>
              <a:t>3/ Quelles sont les obligations du responsable des traitements ? </a:t>
            </a:r>
          </a:p>
          <a:p>
            <a:r>
              <a:rPr lang="fr-FR" dirty="0"/>
              <a:t>4/ Les règles applicables à la prospection commerciale.</a:t>
            </a:r>
          </a:p>
          <a:p>
            <a:r>
              <a:rPr lang="fr-FR" dirty="0"/>
              <a:t>5/ Les règles applicables à la cybersurveillance des salariés </a:t>
            </a:r>
          </a:p>
        </p:txBody>
      </p:sp>
    </p:spTree>
    <p:extLst>
      <p:ext uri="{BB962C8B-B14F-4D97-AF65-F5344CB8AC3E}">
        <p14:creationId xmlns:p14="http://schemas.microsoft.com/office/powerpoint/2010/main" val="24575950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rtlCol="0">
            <a:normAutofit fontScale="90000"/>
          </a:bodyPr>
          <a:lstStyle/>
          <a:p>
            <a:pPr eaLnBrk="1" fontAlgn="auto" hangingPunct="1">
              <a:spcAft>
                <a:spcPts val="0"/>
              </a:spcAft>
              <a:defRPr/>
            </a:pPr>
            <a:r>
              <a:rPr lang="fr-FR" b="1" dirty="0">
                <a:solidFill>
                  <a:srgbClr val="FF0000"/>
                </a:solidFill>
              </a:rPr>
              <a:t>3.4 L’information des personnes</a:t>
            </a:r>
            <a:br>
              <a:rPr lang="fr-BE" dirty="0"/>
            </a:br>
            <a:endParaRPr lang="fr-BE" dirty="0"/>
          </a:p>
        </p:txBody>
      </p:sp>
      <p:sp>
        <p:nvSpPr>
          <p:cNvPr id="3" name="Content Placeholder 2"/>
          <p:cNvSpPr>
            <a:spLocks noGrp="1"/>
          </p:cNvSpPr>
          <p:nvPr>
            <p:ph idx="1"/>
            <p:custDataLst>
              <p:tags r:id="rId2"/>
            </p:custDataLst>
          </p:nvPr>
        </p:nvSpPr>
        <p:spPr/>
        <p:txBody>
          <a:bodyPr rtlCol="0">
            <a:normAutofit fontScale="70000" lnSpcReduction="20000"/>
          </a:bodyPr>
          <a:lstStyle/>
          <a:p>
            <a:pPr algn="just" eaLnBrk="1" fontAlgn="auto" hangingPunct="1">
              <a:spcAft>
                <a:spcPts val="0"/>
              </a:spcAft>
              <a:buFont typeface="Arial" panose="020B0604020202020204" pitchFamily="34" charset="0"/>
              <a:buNone/>
              <a:defRPr/>
            </a:pPr>
            <a:r>
              <a:rPr lang="fr-FR" dirty="0"/>
              <a:t>Le responsable d’un fichier doit permettre aux personnes concernées par des informations qu’il détient d'exercer pleinement leurs droits. </a:t>
            </a:r>
          </a:p>
          <a:p>
            <a:pPr algn="just" eaLnBrk="1" fontAlgn="auto" hangingPunct="1">
              <a:spcAft>
                <a:spcPts val="0"/>
              </a:spcAft>
              <a:buFont typeface="Arial" panose="020B0604020202020204" pitchFamily="34" charset="0"/>
              <a:buNone/>
              <a:defRPr/>
            </a:pPr>
            <a:endParaRPr lang="fr-FR" dirty="0"/>
          </a:p>
          <a:p>
            <a:pPr algn="just" eaLnBrk="1" fontAlgn="auto" hangingPunct="1">
              <a:spcAft>
                <a:spcPts val="0"/>
              </a:spcAft>
              <a:buFont typeface="Arial" panose="020B0604020202020204" pitchFamily="34" charset="0"/>
              <a:buNone/>
              <a:defRPr/>
            </a:pPr>
            <a:r>
              <a:rPr lang="fr-FR" dirty="0"/>
              <a:t>Pour cela, il doit leur communiquer : son identité, la finalité de son traitement, le caractère obligatoire ou facultatif des réponses, les destinataires des informations, l’existence de droits, les transmissions envisagées. </a:t>
            </a:r>
            <a:endParaRPr lang="fr-BE" dirty="0"/>
          </a:p>
          <a:p>
            <a:pPr algn="just" eaLnBrk="1" fontAlgn="auto" hangingPunct="1">
              <a:spcAft>
                <a:spcPts val="0"/>
              </a:spcAft>
              <a:buFont typeface="Arial" panose="020B0604020202020204" pitchFamily="34" charset="0"/>
              <a:buNone/>
              <a:defRPr/>
            </a:pPr>
            <a:endParaRPr lang="fr-FR" dirty="0"/>
          </a:p>
          <a:p>
            <a:pPr algn="just" eaLnBrk="1" fontAlgn="auto" hangingPunct="1">
              <a:spcAft>
                <a:spcPts val="0"/>
              </a:spcAft>
              <a:buNone/>
              <a:defRPr/>
            </a:pPr>
            <a:r>
              <a:rPr lang="fr-BE" dirty="0"/>
              <a:t>En pratique les informations sont données sur le formulaire de collecte des données et dans une politique (charte) données personnelles / vie privée. </a:t>
            </a:r>
          </a:p>
          <a:p>
            <a:pPr algn="just" eaLnBrk="1" fontAlgn="auto" hangingPunct="1">
              <a:spcAft>
                <a:spcPts val="0"/>
              </a:spcAft>
              <a:buNone/>
              <a:defRPr/>
            </a:pPr>
            <a:endParaRPr lang="fr-BE" dirty="0"/>
          </a:p>
          <a:p>
            <a:pPr algn="just" eaLnBrk="1" fontAlgn="auto" hangingPunct="1">
              <a:spcAft>
                <a:spcPts val="0"/>
              </a:spcAft>
              <a:buFont typeface="Arial" panose="020B0604020202020204" pitchFamily="34" charset="0"/>
              <a:buNone/>
              <a:defRPr/>
            </a:pPr>
            <a:r>
              <a:rPr lang="fr-FR" dirty="0"/>
              <a:t>Le refus ou l'entrave au bon exercice des droits des personnes est puni de 1500 € par infraction constatée et 3 000 € en cas de récidive. </a:t>
            </a:r>
            <a:br>
              <a:rPr lang="fr-FR" dirty="0"/>
            </a:br>
            <a:r>
              <a:rPr lang="fr-FR" b="1" dirty="0">
                <a:hlinkClick r:id="rId4" tooltip="Vers légifrance"/>
              </a:rPr>
              <a:t>art. 131-13 du code pénal</a:t>
            </a:r>
            <a:r>
              <a:rPr lang="fr-FR" dirty="0"/>
              <a:t> </a:t>
            </a:r>
            <a:r>
              <a:rPr lang="fr-FR" b="1" dirty="0">
                <a:hlinkClick r:id="rId5" tooltip="vers le titre VII du décret"/>
              </a:rPr>
              <a:t>Décret n° 2005-1309 du 20 octobre 2005</a:t>
            </a:r>
            <a:r>
              <a:rPr lang="fr-FR" dirty="0"/>
              <a:t> </a:t>
            </a:r>
            <a:endParaRPr lang="fr-BE" dirty="0"/>
          </a:p>
          <a:p>
            <a:pPr eaLnBrk="1" fontAlgn="auto" hangingPunct="1">
              <a:spcAft>
                <a:spcPts val="0"/>
              </a:spcAft>
              <a:defRPr/>
            </a:pPr>
            <a:endParaRPr lang="fr-BE"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rtlCol="0">
            <a:normAutofit/>
          </a:bodyPr>
          <a:lstStyle/>
          <a:p>
            <a:pPr eaLnBrk="1" fontAlgn="auto" hangingPunct="1">
              <a:spcAft>
                <a:spcPts val="0"/>
              </a:spcAft>
              <a:defRPr/>
            </a:pPr>
            <a:r>
              <a:rPr lang="fr-BE" b="1" dirty="0">
                <a:solidFill>
                  <a:srgbClr val="FF0000"/>
                </a:solidFill>
              </a:rPr>
              <a:t>3.5. Transfert de données hors </a:t>
            </a:r>
            <a:r>
              <a:rPr lang="fr-BE" b="1" dirty="0" err="1">
                <a:solidFill>
                  <a:srgbClr val="FF0000"/>
                </a:solidFill>
              </a:rPr>
              <a:t>U.E</a:t>
            </a:r>
            <a:endParaRPr lang="fr-BE" b="1" dirty="0">
              <a:solidFill>
                <a:srgbClr val="FF0000"/>
              </a:solidFill>
            </a:endParaRPr>
          </a:p>
        </p:txBody>
      </p:sp>
      <p:sp>
        <p:nvSpPr>
          <p:cNvPr id="3" name="Content Placeholder 2"/>
          <p:cNvSpPr>
            <a:spLocks noGrp="1"/>
          </p:cNvSpPr>
          <p:nvPr>
            <p:ph idx="1"/>
            <p:custDataLst>
              <p:tags r:id="rId2"/>
            </p:custDataLst>
          </p:nvPr>
        </p:nvSpPr>
        <p:spPr>
          <a:xfrm>
            <a:off x="457200" y="1341438"/>
            <a:ext cx="8362950" cy="5400675"/>
          </a:xfrm>
        </p:spPr>
        <p:txBody>
          <a:bodyPr rtlCol="0">
            <a:normAutofit fontScale="40000" lnSpcReduction="20000"/>
          </a:bodyPr>
          <a:lstStyle/>
          <a:p>
            <a:pPr eaLnBrk="1" fontAlgn="auto" hangingPunct="1">
              <a:spcAft>
                <a:spcPts val="0"/>
              </a:spcAft>
              <a:buFont typeface="Arial" panose="020B0604020202020204" pitchFamily="34" charset="0"/>
              <a:buNone/>
              <a:defRPr/>
            </a:pPr>
            <a:r>
              <a:rPr lang="fr-BE" sz="4200" b="1" dirty="0"/>
              <a:t>Qu'est-ce qu'un transfert de données personnelles?</a:t>
            </a:r>
          </a:p>
          <a:p>
            <a:pPr eaLnBrk="1" fontAlgn="auto" hangingPunct="1">
              <a:spcAft>
                <a:spcPts val="0"/>
              </a:spcAft>
              <a:defRPr/>
            </a:pPr>
            <a:r>
              <a:rPr lang="fr-BE" sz="4200" b="1" dirty="0"/>
              <a:t> </a:t>
            </a:r>
            <a:r>
              <a:rPr lang="fr-BE" sz="4200" dirty="0"/>
              <a:t>lorsque des données personnelles </a:t>
            </a:r>
            <a:r>
              <a:rPr lang="fr-BE" sz="4200" b="1" dirty="0"/>
              <a:t>sont transférées </a:t>
            </a:r>
            <a:r>
              <a:rPr lang="fr-BE" sz="4200" dirty="0"/>
              <a:t>depuis le territoire européen</a:t>
            </a:r>
            <a:r>
              <a:rPr lang="fr-BE" sz="4200" b="1" dirty="0"/>
              <a:t> vers des pays situés en-dehors de l'Union européenne</a:t>
            </a:r>
            <a:r>
              <a:rPr lang="fr-BE" sz="4200" dirty="0"/>
              <a:t>. </a:t>
            </a:r>
          </a:p>
          <a:p>
            <a:pPr eaLnBrk="1" fontAlgn="auto" hangingPunct="1">
              <a:spcAft>
                <a:spcPts val="0"/>
              </a:spcAft>
              <a:buFont typeface="Arial" panose="020B0604020202020204" pitchFamily="34" charset="0"/>
              <a:buNone/>
              <a:defRPr/>
            </a:pPr>
            <a:endParaRPr lang="fr-BE" sz="4200" b="1" dirty="0"/>
          </a:p>
          <a:p>
            <a:pPr eaLnBrk="1" fontAlgn="auto" hangingPunct="1">
              <a:spcAft>
                <a:spcPts val="0"/>
              </a:spcAft>
              <a:buNone/>
              <a:defRPr/>
            </a:pPr>
            <a:r>
              <a:rPr lang="fr-BE" sz="4200" b="1" dirty="0"/>
              <a:t>Ces transferts sont possibles mais en respectant certaines règles : </a:t>
            </a:r>
            <a:r>
              <a:rPr lang="fr-BE" sz="4200" b="1" dirty="0">
                <a:hlinkClick r:id="rId4"/>
              </a:rPr>
              <a:t>https://www.cnil.fr/fr/transferer-des-donnees-hors-de-lue</a:t>
            </a:r>
            <a:r>
              <a:rPr lang="fr-BE" sz="4200" b="1" dirty="0"/>
              <a:t> </a:t>
            </a:r>
          </a:p>
          <a:p>
            <a:pPr eaLnBrk="1" fontAlgn="auto" hangingPunct="1">
              <a:spcAft>
                <a:spcPts val="0"/>
              </a:spcAft>
              <a:buFont typeface="Arial" panose="020B0604020202020204" pitchFamily="34" charset="0"/>
              <a:buNone/>
              <a:defRPr/>
            </a:pPr>
            <a:endParaRPr lang="fr-BE" sz="4200" b="1" dirty="0"/>
          </a:p>
          <a:p>
            <a:pPr marL="514350" indent="-514350" eaLnBrk="1" fontAlgn="auto" hangingPunct="1">
              <a:spcAft>
                <a:spcPts val="0"/>
              </a:spcAft>
              <a:buFont typeface="+mj-lt"/>
              <a:buAutoNum type="arabicPeriod"/>
              <a:defRPr/>
            </a:pPr>
            <a:r>
              <a:rPr lang="fr-BE" sz="4200" dirty="0"/>
              <a:t>Si le transfert a lieu vers un pays reconnu comme </a:t>
            </a:r>
            <a:r>
              <a:rPr lang="fr-BE" sz="4200" b="1" dirty="0"/>
              <a:t>"adéquat"</a:t>
            </a:r>
            <a:r>
              <a:rPr lang="fr-BE" sz="4200" dirty="0"/>
              <a:t> par la Commission européenne. </a:t>
            </a:r>
            <a:r>
              <a:rPr lang="fr-BE" sz="4200" b="1" dirty="0"/>
              <a:t>(</a:t>
            </a:r>
            <a:r>
              <a:rPr lang="fr-BE" sz="4200" dirty="0"/>
              <a:t>Canada, de la Suisse, de l'Argentine, des territoires de Guernesey, de Jersey et de l'Isle de Man …)</a:t>
            </a:r>
            <a:endParaRPr lang="fr-BE" sz="4200" b="1" dirty="0"/>
          </a:p>
          <a:p>
            <a:pPr marL="514350" indent="-514350" eaLnBrk="1" fontAlgn="auto" hangingPunct="1">
              <a:spcAft>
                <a:spcPts val="0"/>
              </a:spcAft>
              <a:buFont typeface="+mj-lt"/>
              <a:buAutoNum type="arabicPeriod"/>
              <a:defRPr/>
            </a:pPr>
            <a:r>
              <a:rPr lang="fr-BE" sz="4200" dirty="0"/>
              <a:t>Si des </a:t>
            </a:r>
            <a:r>
              <a:rPr lang="fr-BE" sz="4200" b="1" dirty="0"/>
              <a:t>Clauses Contractuelles Types (CCT)</a:t>
            </a:r>
            <a:r>
              <a:rPr lang="fr-BE" sz="4200" dirty="0"/>
              <a:t>, approuvées par la Commission européenne, sont signées entre deux entreprises ou, </a:t>
            </a:r>
          </a:p>
          <a:p>
            <a:pPr marL="514350" indent="-514350" eaLnBrk="1" fontAlgn="auto" hangingPunct="1">
              <a:spcAft>
                <a:spcPts val="0"/>
              </a:spcAft>
              <a:buFont typeface="+mj-lt"/>
              <a:buAutoNum type="arabicPeriod"/>
              <a:defRPr/>
            </a:pPr>
            <a:r>
              <a:rPr lang="fr-BE" sz="4200" dirty="0"/>
              <a:t>Si des </a:t>
            </a:r>
            <a:r>
              <a:rPr lang="fr-BE" sz="4200" b="1" dirty="0"/>
              <a:t>Règles internes d'entreprises (</a:t>
            </a:r>
            <a:r>
              <a:rPr lang="fr-BE" sz="4200" b="1" dirty="0" err="1"/>
              <a:t>BCR</a:t>
            </a:r>
            <a:r>
              <a:rPr lang="fr-BE" sz="4200" b="1" dirty="0"/>
              <a:t>) </a:t>
            </a:r>
            <a:r>
              <a:rPr lang="fr-BE" sz="4200" dirty="0"/>
              <a:t>sont adoptées au sein d'un groupe ou,</a:t>
            </a:r>
          </a:p>
          <a:p>
            <a:pPr marL="514350" indent="-514350" algn="just" eaLnBrk="1" fontAlgn="auto" hangingPunct="1">
              <a:spcAft>
                <a:spcPts val="0"/>
              </a:spcAft>
              <a:buFont typeface="+mj-lt"/>
              <a:buAutoNum type="arabicPeriod"/>
              <a:defRPr/>
            </a:pPr>
            <a:r>
              <a:rPr lang="fr-FR" sz="4200" dirty="0"/>
              <a:t>Le 10 juillet 2023, la Commission européenne a adopté une nouvelle décision d’adéquation constatant que les États-Unis assurent un niveau de protection substantiellement équivalent à celui de l’Union européenne, permettant ainsi, sous certaines conditions, le transfert de données personnelles vers ce pays, sans exigences supplémentaires. (</a:t>
            </a:r>
            <a:r>
              <a:rPr lang="fr-FR" sz="4200" dirty="0">
                <a:hlinkClick r:id="rId5"/>
              </a:rPr>
              <a:t>pour aller plus loin</a:t>
            </a:r>
            <a:r>
              <a:rPr lang="fr-FR" sz="4200" dirty="0"/>
              <a:t>) </a:t>
            </a:r>
          </a:p>
          <a:p>
            <a:pPr marL="971550" lvl="1" indent="-571500" eaLnBrk="1" fontAlgn="auto" hangingPunct="1">
              <a:spcAft>
                <a:spcPts val="0"/>
              </a:spcAft>
              <a:defRPr/>
            </a:pPr>
            <a:r>
              <a:rPr lang="fr-FR" sz="3800" dirty="0"/>
              <a:t>Vérifier que l’entreprise figure sur cette liste : </a:t>
            </a:r>
            <a:r>
              <a:rPr lang="fr-FR" sz="3800" dirty="0">
                <a:hlinkClick r:id="rId6"/>
              </a:rPr>
              <a:t>https://www.dataprivacyframework.gov/s/participant-search</a:t>
            </a:r>
            <a:endParaRPr lang="fr-FR" sz="3800" dirty="0"/>
          </a:p>
          <a:p>
            <a:pPr marL="971550" lvl="1" indent="-571500" eaLnBrk="1" fontAlgn="auto" hangingPunct="1">
              <a:spcAft>
                <a:spcPts val="0"/>
              </a:spcAft>
              <a:defRPr/>
            </a:pPr>
            <a:r>
              <a:rPr lang="fr-FR" sz="3800" dirty="0"/>
              <a:t>Si non mettre en place les solutions prévues au 2 &amp; 3 ci-dessus. </a:t>
            </a:r>
          </a:p>
          <a:p>
            <a:pPr marL="514350" indent="-514350" eaLnBrk="1" fontAlgn="auto" hangingPunct="1">
              <a:spcAft>
                <a:spcPts val="0"/>
              </a:spcAft>
              <a:buFont typeface="+mj-lt"/>
              <a:buAutoNum type="arabicPeriod"/>
              <a:defRPr/>
            </a:pPr>
            <a:r>
              <a:rPr lang="fr-BE" sz="4200" dirty="0"/>
              <a:t>Si l'une </a:t>
            </a:r>
            <a:r>
              <a:rPr lang="fr-BE" sz="4200" dirty="0">
                <a:hlinkClick r:id="rId7"/>
              </a:rPr>
              <a:t>des exceptions </a:t>
            </a:r>
            <a:r>
              <a:rPr lang="fr-BE" sz="4200" dirty="0"/>
              <a:t>prévues par </a:t>
            </a:r>
            <a:r>
              <a:rPr lang="fr-BE" sz="4200" b="1" dirty="0"/>
              <a:t>l’article 49 RGPD </a:t>
            </a:r>
            <a:r>
              <a:rPr lang="fr-BE" sz="4200" dirty="0"/>
              <a:t>de la loi Informatique et Libertés est invoquée.</a:t>
            </a:r>
            <a:endParaRPr lang="fr-BE" sz="4200" b="1" dirty="0"/>
          </a:p>
          <a:p>
            <a:pPr eaLnBrk="1" fontAlgn="auto" hangingPunct="1">
              <a:spcAft>
                <a:spcPts val="0"/>
              </a:spcAft>
              <a:buFont typeface="Arial" panose="020B0604020202020204" pitchFamily="34" charset="0"/>
              <a:buNone/>
              <a:defRPr/>
            </a:pPr>
            <a:endParaRPr lang="fr-BE" sz="4200" dirty="0"/>
          </a:p>
          <a:p>
            <a:pPr marL="0" indent="0" eaLnBrk="1" fontAlgn="auto" hangingPunct="1">
              <a:spcAft>
                <a:spcPts val="0"/>
              </a:spcAft>
              <a:buNone/>
              <a:defRPr/>
            </a:pPr>
            <a:endParaRPr lang="fr-BE"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980728"/>
            <a:ext cx="8229600" cy="436910"/>
          </a:xfrm>
        </p:spPr>
        <p:txBody>
          <a:bodyPr/>
          <a:lstStyle/>
          <a:p>
            <a:r>
              <a:rPr lang="fr-FR" b="1" dirty="0">
                <a:solidFill>
                  <a:srgbClr val="FF0000"/>
                </a:solidFill>
              </a:rPr>
              <a:t>3.6 une responsabilité accrue des acteurs depuis 2018 </a:t>
            </a:r>
          </a:p>
        </p:txBody>
      </p:sp>
      <p:sp>
        <p:nvSpPr>
          <p:cNvPr id="3" name="Espace réservé du contenu 2"/>
          <p:cNvSpPr>
            <a:spLocks noGrp="1"/>
          </p:cNvSpPr>
          <p:nvPr>
            <p:ph idx="1"/>
            <p:custDataLst>
              <p:tags r:id="rId2"/>
            </p:custDataLst>
          </p:nvPr>
        </p:nvSpPr>
        <p:spPr>
          <a:xfrm>
            <a:off x="457200" y="2348880"/>
            <a:ext cx="8229600" cy="3777283"/>
          </a:xfrm>
        </p:spPr>
        <p:txBody>
          <a:bodyPr/>
          <a:lstStyle/>
          <a:p>
            <a:pPr marL="0" indent="0">
              <a:buNone/>
            </a:pPr>
            <a:r>
              <a:rPr lang="fr-FR" dirty="0"/>
              <a:t>Avant le RGPD, l’ancien régime reposait en grande partie sur la notion de « formalités préalables». </a:t>
            </a:r>
          </a:p>
          <a:p>
            <a:r>
              <a:rPr lang="fr-FR" dirty="0"/>
              <a:t>Il fallait faire une déclaration ou demande d’autorisations à la CNIL au début d’un traitement.</a:t>
            </a:r>
          </a:p>
          <a:p>
            <a:r>
              <a:rPr lang="fr-FR" dirty="0"/>
              <a:t>Ce n’est plus le cas aujourd’hui avec le « RGPD », sauf exception. </a:t>
            </a:r>
          </a:p>
        </p:txBody>
      </p:sp>
    </p:spTree>
    <p:extLst>
      <p:ext uri="{BB962C8B-B14F-4D97-AF65-F5344CB8AC3E}">
        <p14:creationId xmlns:p14="http://schemas.microsoft.com/office/powerpoint/2010/main" val="41538888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692695"/>
            <a:ext cx="8229600" cy="936079"/>
          </a:xfrm>
        </p:spPr>
        <p:txBody>
          <a:bodyPr rtlCol="0">
            <a:normAutofit fontScale="90000"/>
          </a:bodyPr>
          <a:lstStyle/>
          <a:p>
            <a:pPr eaLnBrk="1" fontAlgn="auto" hangingPunct="1">
              <a:spcAft>
                <a:spcPts val="0"/>
              </a:spcAft>
              <a:defRPr/>
            </a:pPr>
            <a:br>
              <a:rPr lang="fr-BE" dirty="0"/>
            </a:br>
            <a:r>
              <a:rPr lang="fr-FR" b="1" dirty="0">
                <a:solidFill>
                  <a:srgbClr val="FF0000"/>
                </a:solidFill>
              </a:rPr>
              <a:t>Le nouveau régime : une logique de conformité </a:t>
            </a:r>
            <a:br>
              <a:rPr lang="fr-BE" dirty="0"/>
            </a:br>
            <a:r>
              <a:rPr lang="fr-FR" dirty="0"/>
              <a:t> </a:t>
            </a:r>
            <a:br>
              <a:rPr lang="fr-BE" dirty="0"/>
            </a:br>
            <a:endParaRPr lang="fr-BE" dirty="0"/>
          </a:p>
        </p:txBody>
      </p:sp>
      <p:sp>
        <p:nvSpPr>
          <p:cNvPr id="38915" name="Content Placeholder 2"/>
          <p:cNvSpPr>
            <a:spLocks noGrp="1"/>
          </p:cNvSpPr>
          <p:nvPr>
            <p:ph idx="1"/>
            <p:custDataLst>
              <p:tags r:id="rId2"/>
            </p:custDataLst>
          </p:nvPr>
        </p:nvSpPr>
        <p:spPr>
          <a:xfrm>
            <a:off x="228600" y="2420887"/>
            <a:ext cx="8686800" cy="3729087"/>
          </a:xfrm>
        </p:spPr>
        <p:txBody>
          <a:bodyPr/>
          <a:lstStyle/>
          <a:p>
            <a:pPr algn="just" eaLnBrk="1" hangingPunct="1"/>
            <a:r>
              <a:rPr lang="fr-FR" dirty="0"/>
              <a:t>Le nouveau régime repose sur </a:t>
            </a:r>
            <a:r>
              <a:rPr lang="fr-FR" b="1" dirty="0"/>
              <a:t>une logique de conformité</a:t>
            </a:r>
            <a:r>
              <a:rPr lang="fr-FR" dirty="0"/>
              <a:t> : </a:t>
            </a:r>
          </a:p>
          <a:p>
            <a:pPr lvl="1" algn="just" eaLnBrk="1" hangingPunct="1"/>
            <a:r>
              <a:rPr lang="fr-FR" dirty="0"/>
              <a:t>dont les acteurs sont eux-mêmes responsables de la mise en place, </a:t>
            </a:r>
          </a:p>
          <a:p>
            <a:pPr lvl="1" algn="just" eaLnBrk="1" hangingPunct="1"/>
            <a:r>
              <a:rPr lang="fr-FR" dirty="0"/>
              <a:t>sous le contrôle de la CNIL.</a:t>
            </a:r>
          </a:p>
          <a:p>
            <a:pPr eaLnBrk="1" hangingPunct="1"/>
            <a:endParaRPr lang="fr-BE" altLang="fr-FR" sz="16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sz="2800" b="1" dirty="0">
                <a:solidFill>
                  <a:srgbClr val="FF0000"/>
                </a:solidFill>
              </a:rPr>
              <a:t>Une responsabilisation accrue des acteurs suite au RGPD</a:t>
            </a:r>
            <a:br>
              <a:rPr lang="fr-FR" sz="2800" dirty="0">
                <a:solidFill>
                  <a:srgbClr val="FF0000"/>
                </a:solidFill>
              </a:rPr>
            </a:br>
            <a:endParaRPr lang="fr-FR" sz="2800" dirty="0">
              <a:solidFill>
                <a:srgbClr val="FF0000"/>
              </a:solidFill>
            </a:endParaRPr>
          </a:p>
        </p:txBody>
      </p:sp>
      <p:sp>
        <p:nvSpPr>
          <p:cNvPr id="3" name="Espace réservé du contenu 2"/>
          <p:cNvSpPr>
            <a:spLocks noGrp="1"/>
          </p:cNvSpPr>
          <p:nvPr>
            <p:ph idx="1"/>
            <p:custDataLst>
              <p:tags r:id="rId2"/>
            </p:custDataLst>
          </p:nvPr>
        </p:nvSpPr>
        <p:spPr>
          <a:xfrm>
            <a:off x="457200" y="2492896"/>
            <a:ext cx="8229600" cy="3633267"/>
          </a:xfrm>
        </p:spPr>
        <p:txBody>
          <a:bodyPr/>
          <a:lstStyle/>
          <a:p>
            <a:pPr algn="just"/>
            <a:r>
              <a:rPr lang="fr-FR" sz="2800" dirty="0"/>
              <a:t>Les responsables de traitements et les sous-traitants doivent mettre en place des mesures de protection des données appropriées et démontrer cette conformité à tout moment en cas de contrôle de la CNIL.</a:t>
            </a:r>
          </a:p>
          <a:p>
            <a:pPr algn="just"/>
            <a:r>
              <a:rPr lang="fr-FR" sz="2800" dirty="0"/>
              <a:t>Vers une autorégulation des acteurs. </a:t>
            </a:r>
          </a:p>
          <a:p>
            <a:pPr marL="0" indent="0">
              <a:buNone/>
            </a:pPr>
            <a:endParaRPr lang="fr-FR" dirty="0"/>
          </a:p>
        </p:txBody>
      </p:sp>
    </p:spTree>
    <p:extLst>
      <p:ext uri="{BB962C8B-B14F-4D97-AF65-F5344CB8AC3E}">
        <p14:creationId xmlns:p14="http://schemas.microsoft.com/office/powerpoint/2010/main" val="29241095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sz="3200" b="1" dirty="0">
                <a:solidFill>
                  <a:srgbClr val="FF0000"/>
                </a:solidFill>
              </a:rPr>
              <a:t>La protection des données dès la conception et par défaut (</a:t>
            </a:r>
            <a:r>
              <a:rPr lang="fr-FR" sz="3200" b="1" i="1" dirty="0" err="1">
                <a:solidFill>
                  <a:srgbClr val="FF0000"/>
                </a:solidFill>
              </a:rPr>
              <a:t>privacy</a:t>
            </a:r>
            <a:r>
              <a:rPr lang="fr-FR" sz="3200" b="1" i="1" dirty="0">
                <a:solidFill>
                  <a:srgbClr val="FF0000"/>
                </a:solidFill>
              </a:rPr>
              <a:t> by design</a:t>
            </a:r>
            <a:r>
              <a:rPr lang="fr-FR" sz="3200" b="1" dirty="0">
                <a:solidFill>
                  <a:srgbClr val="FF0000"/>
                </a:solidFill>
              </a:rPr>
              <a:t>)</a:t>
            </a:r>
            <a:br>
              <a:rPr lang="fr-FR" sz="3200" dirty="0">
                <a:solidFill>
                  <a:srgbClr val="FF0000"/>
                </a:solidFill>
              </a:rPr>
            </a:br>
            <a:endParaRPr lang="fr-FR" sz="3200" dirty="0">
              <a:solidFill>
                <a:srgbClr val="FF0000"/>
              </a:solidFill>
            </a:endParaRPr>
          </a:p>
        </p:txBody>
      </p:sp>
      <p:sp>
        <p:nvSpPr>
          <p:cNvPr id="3" name="Espace réservé du contenu 2"/>
          <p:cNvSpPr>
            <a:spLocks noGrp="1"/>
          </p:cNvSpPr>
          <p:nvPr>
            <p:ph idx="1"/>
            <p:custDataLst>
              <p:tags r:id="rId2"/>
            </p:custDataLst>
          </p:nvPr>
        </p:nvSpPr>
        <p:spPr>
          <a:xfrm>
            <a:off x="457200" y="2060848"/>
            <a:ext cx="8229600" cy="4065315"/>
          </a:xfrm>
        </p:spPr>
        <p:txBody>
          <a:bodyPr/>
          <a:lstStyle/>
          <a:p>
            <a:pPr algn="just"/>
            <a:r>
              <a:rPr lang="fr-FR" dirty="0"/>
              <a:t>Mise en œuvre toutes les mesures techniques et organisationnelles nécessaires au respect de la protection des données personnelles, à la fois dès la conception du produit ou du service et « par défaut ».</a:t>
            </a:r>
          </a:p>
        </p:txBody>
      </p:sp>
    </p:spTree>
    <p:extLst>
      <p:ext uri="{BB962C8B-B14F-4D97-AF65-F5344CB8AC3E}">
        <p14:creationId xmlns:p14="http://schemas.microsoft.com/office/powerpoint/2010/main" val="2899690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a:solidFill>
                  <a:srgbClr val="FF0000"/>
                </a:solidFill>
              </a:rPr>
              <a:t>Les « basiques » à mettre en place selon le RGPD </a:t>
            </a:r>
          </a:p>
        </p:txBody>
      </p:sp>
      <p:sp>
        <p:nvSpPr>
          <p:cNvPr id="3" name="Espace réservé du contenu 2"/>
          <p:cNvSpPr>
            <a:spLocks noGrp="1"/>
          </p:cNvSpPr>
          <p:nvPr>
            <p:ph idx="1"/>
            <p:custDataLst>
              <p:tags r:id="rId2"/>
            </p:custDataLst>
          </p:nvPr>
        </p:nvSpPr>
        <p:spPr>
          <a:xfrm>
            <a:off x="457200" y="1600200"/>
            <a:ext cx="8435280" cy="4853136"/>
          </a:xfrm>
        </p:spPr>
        <p:txBody>
          <a:bodyPr/>
          <a:lstStyle/>
          <a:p>
            <a:r>
              <a:rPr lang="fr-FR" dirty="0"/>
              <a:t>Constituez </a:t>
            </a:r>
            <a:r>
              <a:rPr lang="fr-FR" b="1" dirty="0"/>
              <a:t>un registre de traitements de données</a:t>
            </a:r>
            <a:r>
              <a:rPr lang="fr-FR" dirty="0"/>
              <a:t> : (</a:t>
            </a:r>
            <a:r>
              <a:rPr lang="fr-FR" dirty="0">
                <a:hlinkClick r:id="rId4"/>
              </a:rPr>
              <a:t>https://www.cnil.fr/fr/RGDP-le-registre-des-activites-de-traitement</a:t>
            </a:r>
            <a:r>
              <a:rPr lang="fr-FR" dirty="0"/>
              <a:t>) </a:t>
            </a:r>
          </a:p>
          <a:p>
            <a:r>
              <a:rPr lang="fr-FR" dirty="0"/>
              <a:t>Désignez un </a:t>
            </a:r>
            <a:r>
              <a:rPr lang="fr-FR" dirty="0">
                <a:hlinkClick r:id="rId5"/>
              </a:rPr>
              <a:t>responsable des données </a:t>
            </a:r>
            <a:r>
              <a:rPr lang="fr-FR" dirty="0"/>
              <a:t>en cas de traitement important ;</a:t>
            </a:r>
          </a:p>
          <a:p>
            <a:r>
              <a:rPr lang="fr-FR" dirty="0"/>
              <a:t> Une « to do » liste de la CNIL à lire pour assurer sa conformité au RGPD  </a:t>
            </a:r>
            <a:r>
              <a:rPr lang="fr-FR" dirty="0">
                <a:hlinkClick r:id="rId6"/>
              </a:rPr>
              <a:t>www.cnil.fr/fr/principes-cles/rgpd-se-preparer-en-6-etapes</a:t>
            </a:r>
            <a:endParaRPr lang="fr-FR" dirty="0"/>
          </a:p>
          <a:p>
            <a:endParaRPr lang="fr-FR" dirty="0"/>
          </a:p>
          <a:p>
            <a:endParaRPr lang="fr-FR" dirty="0"/>
          </a:p>
        </p:txBody>
      </p:sp>
    </p:spTree>
    <p:extLst>
      <p:ext uri="{BB962C8B-B14F-4D97-AF65-F5344CB8AC3E}">
        <p14:creationId xmlns:p14="http://schemas.microsoft.com/office/powerpoint/2010/main" val="31643559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3C0534-D62F-4CA1-9920-41EF4D2CC3F8}"/>
              </a:ext>
            </a:extLst>
          </p:cNvPr>
          <p:cNvSpPr>
            <a:spLocks noGrp="1"/>
          </p:cNvSpPr>
          <p:nvPr>
            <p:ph type="title"/>
            <p:custDataLst>
              <p:tags r:id="rId1"/>
            </p:custDataLst>
          </p:nvPr>
        </p:nvSpPr>
        <p:spPr/>
        <p:txBody>
          <a:bodyPr/>
          <a:lstStyle/>
          <a:p>
            <a:r>
              <a:rPr lang="fr-FR" dirty="0">
                <a:solidFill>
                  <a:srgbClr val="FF0000"/>
                </a:solidFill>
              </a:rPr>
              <a:t>Le bilan du RGPD en pratique </a:t>
            </a:r>
          </a:p>
        </p:txBody>
      </p:sp>
      <p:sp>
        <p:nvSpPr>
          <p:cNvPr id="3" name="Espace réservé du contenu 2">
            <a:extLst>
              <a:ext uri="{FF2B5EF4-FFF2-40B4-BE49-F238E27FC236}">
                <a16:creationId xmlns:a16="http://schemas.microsoft.com/office/drawing/2014/main" id="{B6ACDA9A-E806-47EE-AEB3-31CB617E8333}"/>
              </a:ext>
            </a:extLst>
          </p:cNvPr>
          <p:cNvSpPr>
            <a:spLocks noGrp="1"/>
          </p:cNvSpPr>
          <p:nvPr>
            <p:ph idx="1"/>
            <p:custDataLst>
              <p:tags r:id="rId2"/>
            </p:custDataLst>
          </p:nvPr>
        </p:nvSpPr>
        <p:spPr/>
        <p:txBody>
          <a:bodyPr/>
          <a:lstStyle/>
          <a:p>
            <a:pPr marL="0" indent="0">
              <a:buNone/>
            </a:pPr>
            <a:r>
              <a:rPr lang="fr-FR" u="sng" dirty="0"/>
              <a:t>A lire :</a:t>
            </a:r>
          </a:p>
          <a:p>
            <a:pPr marL="0" indent="0">
              <a:buNone/>
            </a:pPr>
            <a:r>
              <a:rPr lang="fr-FR" dirty="0"/>
              <a:t> </a:t>
            </a:r>
            <a:r>
              <a:rPr lang="fr-FR" dirty="0">
                <a:hlinkClick r:id="rId4"/>
              </a:rPr>
              <a:t>Faire de la conformité au RGPD autre chose que de la paperasse </a:t>
            </a:r>
            <a:r>
              <a:rPr lang="fr-FR" sz="2000" dirty="0"/>
              <a:t>Etienne Papin (chroniqueur) , publié le 30 Septembre 2021, Le Monde Informatique.</a:t>
            </a:r>
          </a:p>
          <a:p>
            <a:pPr marL="0" indent="0">
              <a:buNone/>
            </a:pPr>
            <a:endParaRPr lang="fr-FR" sz="2000" dirty="0"/>
          </a:p>
          <a:p>
            <a:pPr marL="0" indent="0" algn="just">
              <a:buNone/>
            </a:pPr>
            <a:r>
              <a:rPr lang="fr-FR" sz="2800" i="1" dirty="0"/>
              <a:t>« </a:t>
            </a:r>
            <a:r>
              <a:rPr lang="fr-FR" sz="2800" b="0" i="1" dirty="0">
                <a:solidFill>
                  <a:srgbClr val="3F4853"/>
                </a:solidFill>
                <a:effectLst/>
                <a:latin typeface="Libre Franklin" pitchFamily="2" charset="0"/>
              </a:rPr>
              <a:t>Sécurité des données, pertinence (principe de proportionnalité) des données collectées, durée de conservation des données sont les trois principales sources de non-conformité au RGPD et de sanctions de la CNIL. »</a:t>
            </a:r>
            <a:r>
              <a:rPr lang="fr-FR" sz="2800" i="1" dirty="0"/>
              <a:t> </a:t>
            </a:r>
          </a:p>
        </p:txBody>
      </p:sp>
    </p:spTree>
    <p:extLst>
      <p:ext uri="{BB962C8B-B14F-4D97-AF65-F5344CB8AC3E}">
        <p14:creationId xmlns:p14="http://schemas.microsoft.com/office/powerpoint/2010/main" val="9892963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765175"/>
            <a:ext cx="8229600" cy="935038"/>
          </a:xfrm>
        </p:spPr>
        <p:txBody>
          <a:bodyPr rtlCol="0">
            <a:normAutofit fontScale="90000"/>
          </a:bodyPr>
          <a:lstStyle/>
          <a:p>
            <a:pPr eaLnBrk="1" fontAlgn="auto" hangingPunct="1">
              <a:spcAft>
                <a:spcPts val="0"/>
              </a:spcAft>
              <a:defRPr/>
            </a:pPr>
            <a:r>
              <a:rPr lang="fr-FR" b="1" dirty="0">
                <a:solidFill>
                  <a:srgbClr val="FF0000"/>
                </a:solidFill>
              </a:rPr>
              <a:t>4. Première application pratique :  </a:t>
            </a:r>
            <a:br>
              <a:rPr lang="fr-FR" b="1" dirty="0">
                <a:solidFill>
                  <a:srgbClr val="FF0000"/>
                </a:solidFill>
              </a:rPr>
            </a:br>
            <a:r>
              <a:rPr lang="fr-FR" b="1" dirty="0">
                <a:solidFill>
                  <a:srgbClr val="FF0000"/>
                </a:solidFill>
              </a:rPr>
              <a:t>la prospection par internet</a:t>
            </a:r>
            <a:br>
              <a:rPr lang="fr-BE" dirty="0"/>
            </a:br>
            <a:endParaRPr lang="fr-BE" dirty="0"/>
          </a:p>
        </p:txBody>
      </p:sp>
      <p:sp>
        <p:nvSpPr>
          <p:cNvPr id="37891" name="Content Placeholder 2"/>
          <p:cNvSpPr>
            <a:spLocks noGrp="1"/>
          </p:cNvSpPr>
          <p:nvPr>
            <p:ph idx="1"/>
            <p:custDataLst>
              <p:tags r:id="rId2"/>
            </p:custDataLst>
          </p:nvPr>
        </p:nvSpPr>
        <p:spPr>
          <a:xfrm>
            <a:off x="457200" y="1844824"/>
            <a:ext cx="8435280" cy="4281339"/>
          </a:xfrm>
        </p:spPr>
        <p:txBody>
          <a:bodyPr/>
          <a:lstStyle/>
          <a:p>
            <a:pPr marL="0" indent="0" eaLnBrk="1" hangingPunct="1">
              <a:buFont typeface="Arial" panose="020B0604020202020204" pitchFamily="34" charset="0"/>
              <a:buNone/>
              <a:defRPr/>
            </a:pPr>
            <a:r>
              <a:rPr lang="fr-BE" dirty="0"/>
              <a:t>Il faut distinguer entre le</a:t>
            </a:r>
          </a:p>
          <a:p>
            <a:pPr eaLnBrk="1" hangingPunct="1">
              <a:defRPr/>
            </a:pPr>
            <a:r>
              <a:rPr lang="fr-BE" dirty="0"/>
              <a:t>BtoC – le plus souvent OPT-IN (consentement + information)</a:t>
            </a:r>
          </a:p>
          <a:p>
            <a:pPr eaLnBrk="1" hangingPunct="1">
              <a:defRPr/>
            </a:pPr>
            <a:endParaRPr lang="fr-BE" dirty="0"/>
          </a:p>
          <a:p>
            <a:pPr eaLnBrk="1" hangingPunct="1">
              <a:defRPr/>
            </a:pPr>
            <a:r>
              <a:rPr lang="fr-BE" dirty="0" err="1"/>
              <a:t>BtoB</a:t>
            </a:r>
            <a:r>
              <a:rPr lang="fr-BE" dirty="0"/>
              <a:t> – OPT-OUT (opposition + information)</a:t>
            </a:r>
          </a:p>
          <a:p>
            <a:pPr eaLnBrk="1" hangingPunct="1">
              <a:defRPr/>
            </a:pPr>
            <a:endParaRPr lang="fr-BE" dirty="0"/>
          </a:p>
          <a:p>
            <a:pPr eaLnBrk="1" hangingPunct="1">
              <a:defRPr/>
            </a:pPr>
            <a:r>
              <a:rPr lang="fr-BE" altLang="fr-FR" sz="1600" dirty="0">
                <a:latin typeface="+mj-lt"/>
                <a:hlinkClick r:id="rId4">
                  <a:extLst>
                    <a:ext uri="{A12FA001-AC4F-418D-AE19-62706E023703}">
                      <ahyp:hlinkClr xmlns:ahyp="http://schemas.microsoft.com/office/drawing/2018/hyperlinkcolor" val="tx"/>
                    </a:ext>
                  </a:extLst>
                </a:hlinkClick>
              </a:rPr>
              <a:t>Base légale : </a:t>
            </a:r>
            <a:r>
              <a:rPr lang="fr-FR" sz="1600" i="0" dirty="0">
                <a:effectLst/>
                <a:latin typeface="+mj-lt"/>
                <a:hlinkClick r:id="rId5"/>
              </a:rPr>
              <a:t>Article L34-5 Code des postes et des communications électroniques  </a:t>
            </a:r>
            <a:endParaRPr lang="fr-BE" altLang="fr-FR" sz="1600" dirty="0">
              <a:latin typeface="+mj-lt"/>
              <a:hlinkClick r:id="rId4">
                <a:extLst>
                  <a:ext uri="{A12FA001-AC4F-418D-AE19-62706E023703}">
                    <ahyp:hlinkClr xmlns:ahyp="http://schemas.microsoft.com/office/drawing/2018/hyperlinkcolor" val="tx"/>
                  </a:ext>
                </a:extLst>
              </a:hlinkClick>
            </a:endParaRPr>
          </a:p>
          <a:p>
            <a:pPr eaLnBrk="1" hangingPunct="1">
              <a:defRPr/>
            </a:pPr>
            <a:r>
              <a:rPr lang="fr-BE" altLang="fr-FR" sz="1600" dirty="0"/>
              <a:t>Actu : </a:t>
            </a:r>
            <a:r>
              <a:rPr lang="fr-FR" sz="1400" b="0" i="0" dirty="0">
                <a:solidFill>
                  <a:srgbClr val="333333"/>
                </a:solidFill>
                <a:effectLst/>
                <a:latin typeface="open_sans_condensedbold"/>
                <a:hlinkClick r:id="rId6"/>
              </a:rPr>
              <a:t>Prospection commerciale et droits des personnes : sanction de 600 000 euros à l’encontre d’ACCOR</a:t>
            </a:r>
            <a:endParaRPr lang="fr-FR" sz="1400" b="0" i="0" dirty="0">
              <a:solidFill>
                <a:srgbClr val="333333"/>
              </a:solidFill>
              <a:effectLst/>
              <a:latin typeface="open_sans_condensedbold"/>
            </a:endParaRPr>
          </a:p>
          <a:p>
            <a:pPr eaLnBrk="1" hangingPunct="1">
              <a:defRPr/>
            </a:pPr>
            <a:endParaRPr lang="fr-BE" altLang="fr-FR" sz="16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F07FD6-A357-3D93-C9C6-2FA73EE6BE4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DECA0C6-ABF6-3B58-68A8-09C4ECCAA9C6}"/>
              </a:ext>
            </a:extLst>
          </p:cNvPr>
          <p:cNvSpPr>
            <a:spLocks noGrp="1"/>
          </p:cNvSpPr>
          <p:nvPr>
            <p:ph idx="1"/>
          </p:nvPr>
        </p:nvSpPr>
        <p:spPr/>
        <p:txBody>
          <a:bodyPr/>
          <a:lstStyle/>
          <a:p>
            <a:r>
              <a:rPr lang="fr-FR" dirty="0">
                <a:hlinkClick r:id="rId2"/>
              </a:rPr>
              <a:t>https://www.cnil.fr/fr/la-prospection-commerciale-par-courrier-electronique</a:t>
            </a:r>
            <a:endParaRPr lang="fr-FR" dirty="0"/>
          </a:p>
          <a:p>
            <a:r>
              <a:rPr lang="fr-FR" dirty="0"/>
              <a:t>A savoir pour l’examen </a:t>
            </a:r>
          </a:p>
          <a:p>
            <a:endParaRPr lang="fr-FR" dirty="0"/>
          </a:p>
        </p:txBody>
      </p:sp>
    </p:spTree>
    <p:extLst>
      <p:ext uri="{BB962C8B-B14F-4D97-AF65-F5344CB8AC3E}">
        <p14:creationId xmlns:p14="http://schemas.microsoft.com/office/powerpoint/2010/main" val="1848643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1785937"/>
          </a:xfrm>
        </p:spPr>
        <p:txBody>
          <a:bodyPr rtlCol="0">
            <a:normAutofit fontScale="90000"/>
          </a:bodyPr>
          <a:lstStyle/>
          <a:p>
            <a:pPr eaLnBrk="1" fontAlgn="auto" hangingPunct="1">
              <a:spcAft>
                <a:spcPts val="0"/>
              </a:spcAft>
              <a:defRPr/>
            </a:pPr>
            <a:r>
              <a:rPr lang="fr-FR" dirty="0">
                <a:solidFill>
                  <a:srgbClr val="FF0000"/>
                </a:solidFill>
              </a:rPr>
              <a:t>1. Quand appliquer la loi informatique et libertés ou le RGPD?</a:t>
            </a:r>
            <a:br>
              <a:rPr lang="fr-BE" dirty="0"/>
            </a:br>
            <a:endParaRPr lang="fr-BE" dirty="0"/>
          </a:p>
        </p:txBody>
      </p:sp>
      <p:sp>
        <p:nvSpPr>
          <p:cNvPr id="3" name="Content Placeholder 2"/>
          <p:cNvSpPr>
            <a:spLocks noGrp="1"/>
          </p:cNvSpPr>
          <p:nvPr>
            <p:ph idx="1"/>
            <p:custDataLst>
              <p:tags r:id="rId2"/>
            </p:custDataLst>
          </p:nvPr>
        </p:nvSpPr>
        <p:spPr>
          <a:xfrm>
            <a:off x="228600" y="1484784"/>
            <a:ext cx="8686800" cy="4665191"/>
          </a:xfrm>
        </p:spPr>
        <p:txBody>
          <a:bodyPr rtlCol="0">
            <a:normAutofit/>
          </a:bodyPr>
          <a:lstStyle/>
          <a:p>
            <a:pPr lvl="3" algn="just" eaLnBrk="1" fontAlgn="auto" hangingPunct="1">
              <a:spcAft>
                <a:spcPts val="0"/>
              </a:spcAft>
              <a:defRPr/>
            </a:pPr>
            <a:endParaRPr lang="fr-FR" dirty="0"/>
          </a:p>
          <a:p>
            <a:pPr algn="just" eaLnBrk="1" fontAlgn="auto" hangingPunct="1">
              <a:spcAft>
                <a:spcPts val="0"/>
              </a:spcAft>
              <a:buFont typeface="Arial" panose="020B0604020202020204" pitchFamily="34" charset="0"/>
              <a:buNone/>
              <a:defRPr/>
            </a:pPr>
            <a:r>
              <a:rPr lang="fr-FR" dirty="0"/>
              <a:t>Seulement la protection de la </a:t>
            </a:r>
            <a:r>
              <a:rPr lang="fr-FR" u="sng" dirty="0"/>
              <a:t>personne physique</a:t>
            </a:r>
            <a:endParaRPr lang="fr-BE" u="sng" dirty="0"/>
          </a:p>
          <a:p>
            <a:pPr lvl="2" algn="just" eaLnBrk="1" fontAlgn="auto" hangingPunct="1">
              <a:spcAft>
                <a:spcPts val="0"/>
              </a:spcAft>
              <a:buFont typeface="Arial" panose="020B0604020202020204" pitchFamily="34" charset="0"/>
              <a:buNone/>
              <a:defRPr/>
            </a:pPr>
            <a:r>
              <a:rPr lang="fr-FR" dirty="0"/>
              <a:t>Distinction :</a:t>
            </a:r>
          </a:p>
          <a:p>
            <a:pPr lvl="2" algn="just" eaLnBrk="1" fontAlgn="auto" hangingPunct="1">
              <a:spcAft>
                <a:spcPts val="0"/>
              </a:spcAft>
              <a:buFontTx/>
              <a:buChar char="-"/>
              <a:defRPr/>
            </a:pPr>
            <a:r>
              <a:rPr lang="fr-FR" dirty="0"/>
              <a:t>Les données des personnes physiques sont protégées (art.1 RGPD) même dans leurs activités professionnelles; </a:t>
            </a:r>
          </a:p>
          <a:p>
            <a:pPr lvl="2" algn="just" eaLnBrk="1" fontAlgn="auto" hangingPunct="1">
              <a:spcAft>
                <a:spcPts val="0"/>
              </a:spcAft>
              <a:buFontTx/>
              <a:buChar char="-"/>
              <a:defRPr/>
            </a:pPr>
            <a:r>
              <a:rPr lang="fr-FR" dirty="0"/>
              <a:t>Les données des personnes morales (adresse de société, association …) non protégées par cette réglementation. </a:t>
            </a:r>
          </a:p>
          <a:p>
            <a:pPr eaLnBrk="1" fontAlgn="auto" hangingPunct="1">
              <a:spcAft>
                <a:spcPts val="0"/>
              </a:spcAft>
              <a:defRPr/>
            </a:pPr>
            <a:endParaRPr lang="fr-FR" dirty="0"/>
          </a:p>
          <a:p>
            <a:pPr lvl="3" eaLnBrk="1" fontAlgn="auto" hangingPunct="1">
              <a:spcAft>
                <a:spcPts val="0"/>
              </a:spcAft>
              <a:defRPr/>
            </a:pPr>
            <a:endParaRPr lang="fr-BE" dirty="0"/>
          </a:p>
          <a:p>
            <a:pPr eaLnBrk="1" fontAlgn="auto" hangingPunct="1">
              <a:spcAft>
                <a:spcPts val="0"/>
              </a:spcAft>
              <a:defRPr/>
            </a:pPr>
            <a:endParaRPr lang="fr-BE"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620712"/>
            <a:ext cx="8229600" cy="1296119"/>
          </a:xfrm>
        </p:spPr>
        <p:txBody>
          <a:bodyPr rtlCol="0">
            <a:normAutofit fontScale="90000"/>
          </a:bodyPr>
          <a:lstStyle/>
          <a:p>
            <a:pPr eaLnBrk="1" fontAlgn="auto" hangingPunct="1">
              <a:spcAft>
                <a:spcPts val="0"/>
              </a:spcAft>
              <a:defRPr/>
            </a:pPr>
            <a:br>
              <a:rPr lang="fr-FR" sz="2700" b="1" dirty="0"/>
            </a:br>
            <a:br>
              <a:rPr lang="fr-FR" sz="2700" b="1" dirty="0"/>
            </a:br>
            <a:br>
              <a:rPr lang="fr-FR" sz="2700" b="1" dirty="0"/>
            </a:br>
            <a:r>
              <a:rPr lang="fr-FR" sz="3100" b="1" dirty="0">
                <a:solidFill>
                  <a:srgbClr val="FF0000"/>
                </a:solidFill>
              </a:rPr>
              <a:t>Collecte de emails dans les espaces publics ? Non sauf consentement des personnes </a:t>
            </a:r>
            <a:br>
              <a:rPr lang="fr-BE" b="1" dirty="0"/>
            </a:br>
            <a:endParaRPr lang="fr-BE" dirty="0"/>
          </a:p>
        </p:txBody>
      </p:sp>
      <p:sp>
        <p:nvSpPr>
          <p:cNvPr id="48131" name="Content Placeholder 2"/>
          <p:cNvSpPr>
            <a:spLocks noGrp="1"/>
          </p:cNvSpPr>
          <p:nvPr>
            <p:ph idx="1"/>
            <p:custDataLst>
              <p:tags r:id="rId2"/>
            </p:custDataLst>
          </p:nvPr>
        </p:nvSpPr>
        <p:spPr>
          <a:xfrm>
            <a:off x="457200" y="2060575"/>
            <a:ext cx="8229600" cy="4065588"/>
          </a:xfrm>
        </p:spPr>
        <p:txBody>
          <a:bodyPr/>
          <a:lstStyle/>
          <a:p>
            <a:pPr algn="just" eaLnBrk="1" hangingPunct="1">
              <a:buFont typeface="Arial" panose="020B0604020202020204" pitchFamily="34" charset="0"/>
              <a:buNone/>
            </a:pPr>
            <a:r>
              <a:rPr lang="fr-BE" altLang="fr-FR" dirty="0"/>
              <a:t>Pas de prospection électronique de particuliers à partir d’adresses de courriers électroniques collectées dans les espaces publics de l'internet </a:t>
            </a:r>
            <a:r>
              <a:rPr lang="fr-BE" altLang="fr-FR" u="sng" dirty="0"/>
              <a:t>sans autorisation </a:t>
            </a:r>
            <a:r>
              <a:rPr lang="fr-BE" altLang="fr-FR" dirty="0"/>
              <a:t>des personnes traitées  (site web, annuaire, forum discussion,…).</a:t>
            </a:r>
          </a:p>
          <a:p>
            <a:pPr eaLnBrk="1" hangingPunct="1"/>
            <a:endParaRPr lang="fr-BE" altLang="fr-FR" dirty="0"/>
          </a:p>
        </p:txBody>
      </p:sp>
    </p:spTree>
    <p:extLst>
      <p:ext uri="{BB962C8B-B14F-4D97-AF65-F5344CB8AC3E}">
        <p14:creationId xmlns:p14="http://schemas.microsoft.com/office/powerpoint/2010/main" val="11637471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23528" y="620688"/>
            <a:ext cx="8229600" cy="1143000"/>
          </a:xfrm>
        </p:spPr>
        <p:txBody>
          <a:bodyPr/>
          <a:lstStyle/>
          <a:p>
            <a:r>
              <a:rPr lang="fr-FR" sz="3600" dirty="0">
                <a:solidFill>
                  <a:srgbClr val="FF0000"/>
                </a:solidFill>
              </a:rPr>
              <a:t>Actualité : Collecte déloyale de données à caractère personnel: des sanctions  </a:t>
            </a:r>
            <a:br>
              <a:rPr lang="fr-FR" dirty="0">
                <a:solidFill>
                  <a:srgbClr val="FF0000"/>
                </a:solidFill>
              </a:rPr>
            </a:br>
            <a:endParaRPr lang="fr-FR" dirty="0">
              <a:solidFill>
                <a:srgbClr val="FF0000"/>
              </a:solidFill>
            </a:endParaRPr>
          </a:p>
        </p:txBody>
      </p:sp>
      <p:sp>
        <p:nvSpPr>
          <p:cNvPr id="3" name="Espace réservé du contenu 2"/>
          <p:cNvSpPr>
            <a:spLocks noGrp="1"/>
          </p:cNvSpPr>
          <p:nvPr>
            <p:ph idx="1"/>
            <p:custDataLst>
              <p:tags r:id="rId2"/>
            </p:custDataLst>
          </p:nvPr>
        </p:nvSpPr>
        <p:spPr>
          <a:xfrm>
            <a:off x="457200" y="2132856"/>
            <a:ext cx="8229600" cy="3993307"/>
          </a:xfrm>
        </p:spPr>
        <p:txBody>
          <a:bodyPr/>
          <a:lstStyle/>
          <a:p>
            <a:pPr algn="just"/>
            <a:r>
              <a:rPr lang="fr-FR" sz="1400" dirty="0"/>
              <a:t>(</a:t>
            </a:r>
            <a:r>
              <a:rPr lang="fr-FR" sz="1400" dirty="0">
                <a:hlinkClick r:id="rId4"/>
              </a:rPr>
              <a:t>CA Paris 15 sept. 2017, pôle 4, ch. 11  : legalis.net</a:t>
            </a:r>
            <a:r>
              <a:rPr lang="fr-FR" sz="1400" dirty="0"/>
              <a:t>) (C. </a:t>
            </a:r>
            <a:r>
              <a:rPr lang="fr-FR" sz="1400" dirty="0" err="1"/>
              <a:t>pén</a:t>
            </a:r>
            <a:r>
              <a:rPr lang="fr-FR" sz="1400" dirty="0"/>
              <a:t>., art. 226-16 et s.), (C. </a:t>
            </a:r>
            <a:r>
              <a:rPr lang="fr-FR" sz="1400" dirty="0" err="1"/>
              <a:t>pén</a:t>
            </a:r>
            <a:r>
              <a:rPr lang="fr-FR" sz="1400" dirty="0"/>
              <a:t>., art. 323-1 et s.). </a:t>
            </a:r>
          </a:p>
          <a:p>
            <a:pPr algn="just"/>
            <a:r>
              <a:rPr lang="fr-FR" sz="2000" dirty="0"/>
              <a:t>Afin d'alimenter à moindre coût son propre site de billetterie en ligne, une personne a récupéré les données personnelles des clients d'une autre billetterie en ligne pour organisateurs d'événements en puisant dans la base de données en ligne de ce site qu'elle entendait concurrencer. </a:t>
            </a:r>
          </a:p>
          <a:p>
            <a:pPr algn="just"/>
            <a:r>
              <a:rPr lang="fr-FR" sz="2000" dirty="0"/>
              <a:t>L'adresse IP de l'auteur des faits a permis de l'identifier. </a:t>
            </a:r>
          </a:p>
          <a:p>
            <a:pPr algn="just"/>
            <a:r>
              <a:rPr lang="fr-FR" sz="2000" dirty="0"/>
              <a:t>Une perquisition menée à son domicile a débouché sur la découverte d'une base de données de près de 8 000 fiches clients provenant du site qu'il avait pillé. Il était reproché au prévenu d'avoir notamment procédé à une collecte déloyale de données à caractère personnel (50 000 € à titre de sanction). </a:t>
            </a:r>
          </a:p>
        </p:txBody>
      </p:sp>
    </p:spTree>
    <p:extLst>
      <p:ext uri="{BB962C8B-B14F-4D97-AF65-F5344CB8AC3E}">
        <p14:creationId xmlns:p14="http://schemas.microsoft.com/office/powerpoint/2010/main" val="25796467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D5D83E-565E-47D4-967E-FF90DAFC43EA}"/>
              </a:ext>
            </a:extLst>
          </p:cNvPr>
          <p:cNvSpPr>
            <a:spLocks noGrp="1"/>
          </p:cNvSpPr>
          <p:nvPr>
            <p:ph type="title"/>
            <p:custDataLst>
              <p:tags r:id="rId1"/>
            </p:custDataLst>
          </p:nvPr>
        </p:nvSpPr>
        <p:spPr/>
        <p:txBody>
          <a:bodyPr/>
          <a:lstStyle/>
          <a:p>
            <a:r>
              <a:rPr lang="fr-FR" dirty="0">
                <a:solidFill>
                  <a:srgbClr val="FF0000"/>
                </a:solidFill>
              </a:rPr>
              <a:t>Actualité </a:t>
            </a:r>
          </a:p>
        </p:txBody>
      </p:sp>
      <p:sp>
        <p:nvSpPr>
          <p:cNvPr id="3" name="Espace réservé du contenu 2">
            <a:extLst>
              <a:ext uri="{FF2B5EF4-FFF2-40B4-BE49-F238E27FC236}">
                <a16:creationId xmlns:a16="http://schemas.microsoft.com/office/drawing/2014/main" id="{E77691CA-CFCD-4A91-9A0C-11AB1CA5C16F}"/>
              </a:ext>
            </a:extLst>
          </p:cNvPr>
          <p:cNvSpPr>
            <a:spLocks noGrp="1"/>
          </p:cNvSpPr>
          <p:nvPr>
            <p:ph idx="1"/>
            <p:custDataLst>
              <p:tags r:id="rId2"/>
            </p:custDataLst>
          </p:nvPr>
        </p:nvSpPr>
        <p:spPr/>
        <p:txBody>
          <a:bodyPr/>
          <a:lstStyle/>
          <a:p>
            <a:r>
              <a:rPr lang="fr-FR" sz="3200" dirty="0"/>
              <a:t>Collecte données : </a:t>
            </a:r>
            <a:r>
              <a:rPr lang="fr-FR" sz="3200" b="0" i="0" dirty="0">
                <a:solidFill>
                  <a:srgbClr val="333333"/>
                </a:solidFill>
                <a:effectLst/>
                <a:latin typeface="open_sans_condensedbold"/>
                <a:hlinkClick r:id="rId4"/>
              </a:rPr>
              <a:t>Prospection commerciale : sanction de 20 000 euros à l’encontre de la société NESTOR</a:t>
            </a:r>
            <a:endParaRPr lang="fr-FR" dirty="0">
              <a:solidFill>
                <a:srgbClr val="333333"/>
              </a:solidFill>
              <a:latin typeface="open_sans_condensedbold"/>
            </a:endParaRPr>
          </a:p>
          <a:p>
            <a:pPr marL="0" indent="0" algn="just">
              <a:buNone/>
            </a:pPr>
            <a:r>
              <a:rPr lang="fr-FR" sz="2800" b="0" i="0" dirty="0">
                <a:effectLst/>
              </a:rPr>
              <a:t>Depuis 2017, 653 033 prospects ont reçu des messages électroniques de prospection de la part de la société, sans y avoir consenti. </a:t>
            </a:r>
          </a:p>
          <a:p>
            <a:pPr marL="0" indent="0" algn="just">
              <a:buNone/>
            </a:pPr>
            <a:r>
              <a:rPr lang="fr-FR" sz="2800" b="0" i="0" dirty="0">
                <a:effectLst/>
              </a:rPr>
              <a:t>Il s’agissait de personnes ayant créé un compte sur le site ou l’application de la société sans avoir passé commande ou dont les données avaient été collectées sur Internet.</a:t>
            </a:r>
          </a:p>
          <a:p>
            <a:endParaRPr lang="fr-FR" dirty="0"/>
          </a:p>
        </p:txBody>
      </p:sp>
    </p:spTree>
    <p:extLst>
      <p:ext uri="{BB962C8B-B14F-4D97-AF65-F5344CB8AC3E}">
        <p14:creationId xmlns:p14="http://schemas.microsoft.com/office/powerpoint/2010/main" val="37378254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custDataLst>
              <p:tags r:id="rId1"/>
            </p:custDataLst>
          </p:nvPr>
        </p:nvSpPr>
        <p:spPr>
          <a:xfrm>
            <a:off x="230188" y="404812"/>
            <a:ext cx="8229600" cy="1295995"/>
          </a:xfrm>
        </p:spPr>
        <p:txBody>
          <a:bodyPr rtlCol="0">
            <a:normAutofit fontScale="90000"/>
          </a:bodyPr>
          <a:lstStyle/>
          <a:p>
            <a:pPr eaLnBrk="1" fontAlgn="auto" hangingPunct="1">
              <a:spcAft>
                <a:spcPts val="0"/>
              </a:spcAft>
              <a:defRPr/>
            </a:pPr>
            <a:r>
              <a:rPr lang="fr-BE" dirty="0">
                <a:solidFill>
                  <a:srgbClr val="FF0000"/>
                </a:solidFill>
              </a:rPr>
              <a:t>5. Application pratique : la cyber surveillance du salarié</a:t>
            </a:r>
          </a:p>
        </p:txBody>
      </p:sp>
      <p:sp>
        <p:nvSpPr>
          <p:cNvPr id="391171" name="Rectangle 3"/>
          <p:cNvSpPr>
            <a:spLocks noGrp="1" noChangeArrowheads="1"/>
          </p:cNvSpPr>
          <p:nvPr>
            <p:ph idx="1"/>
            <p:custDataLst>
              <p:tags r:id="rId2"/>
            </p:custDataLst>
          </p:nvPr>
        </p:nvSpPr>
        <p:spPr>
          <a:xfrm>
            <a:off x="457200" y="1773238"/>
            <a:ext cx="8229600" cy="4084637"/>
          </a:xfrm>
        </p:spPr>
        <p:txBody>
          <a:bodyPr rtlCol="0">
            <a:normAutofit fontScale="92500" lnSpcReduction="20000"/>
          </a:bodyPr>
          <a:lstStyle/>
          <a:p>
            <a:pPr marL="457200" lvl="1" indent="0" eaLnBrk="1" fontAlgn="auto" hangingPunct="1">
              <a:spcAft>
                <a:spcPts val="0"/>
              </a:spcAft>
              <a:buNone/>
              <a:defRPr/>
            </a:pPr>
            <a:endParaRPr lang="fr-BE" dirty="0"/>
          </a:p>
          <a:p>
            <a:pPr eaLnBrk="1" fontAlgn="auto" hangingPunct="1">
              <a:spcAft>
                <a:spcPts val="0"/>
              </a:spcAft>
              <a:defRPr/>
            </a:pPr>
            <a:r>
              <a:rPr lang="fr-BE" dirty="0"/>
              <a:t>La question de la cyber surveillance</a:t>
            </a:r>
          </a:p>
          <a:p>
            <a:pPr lvl="1" eaLnBrk="1" fontAlgn="auto" hangingPunct="1">
              <a:spcAft>
                <a:spcPts val="0"/>
              </a:spcAft>
              <a:defRPr/>
            </a:pPr>
            <a:r>
              <a:rPr lang="fr-BE" dirty="0"/>
              <a:t>L’employeur a le droit de contrôler et de surveiller l’activité de son personnel</a:t>
            </a:r>
          </a:p>
          <a:p>
            <a:pPr lvl="1" eaLnBrk="1" fontAlgn="auto" hangingPunct="1">
              <a:spcAft>
                <a:spcPts val="0"/>
              </a:spcAft>
              <a:defRPr/>
            </a:pPr>
            <a:r>
              <a:rPr lang="fr-BE" dirty="0"/>
              <a:t>Mais ….</a:t>
            </a:r>
          </a:p>
          <a:p>
            <a:pPr lvl="1" eaLnBrk="1" fontAlgn="auto" hangingPunct="1">
              <a:spcAft>
                <a:spcPts val="0"/>
              </a:spcAft>
              <a:defRPr/>
            </a:pPr>
            <a:endParaRPr lang="fr-BE" dirty="0"/>
          </a:p>
          <a:p>
            <a:pPr eaLnBrk="1" fontAlgn="auto" hangingPunct="1">
              <a:spcAft>
                <a:spcPts val="0"/>
              </a:spcAft>
              <a:defRPr/>
            </a:pPr>
            <a:r>
              <a:rPr lang="fr-BE" dirty="0"/>
              <a:t>Pour aller plus loin : </a:t>
            </a:r>
            <a:r>
              <a:rPr lang="fr-BE" dirty="0">
                <a:hlinkClick r:id="rId5"/>
              </a:rPr>
              <a:t>https://www.cnil.fr/fr/thematique/travail</a:t>
            </a:r>
            <a:r>
              <a:rPr lang="fr-BE" dirty="0"/>
              <a:t> </a:t>
            </a:r>
          </a:p>
          <a:p>
            <a:pPr eaLnBrk="1" fontAlgn="auto" hangingPunct="1">
              <a:spcAft>
                <a:spcPts val="0"/>
              </a:spcAft>
              <a:defRPr/>
            </a:pPr>
            <a:r>
              <a:rPr lang="fr-BE">
                <a:hlinkClick r:id="rId6"/>
              </a:rPr>
              <a:t>https://www.cnil.fr/fr/les-questions-reponses-de-la-cnil-sur-le-teletravail</a:t>
            </a:r>
            <a:r>
              <a:rPr lang="fr-BE"/>
              <a:t> </a:t>
            </a:r>
            <a:endParaRPr lang="fr-BE" dirty="0"/>
          </a:p>
          <a:p>
            <a:pPr lvl="1" eaLnBrk="1" fontAlgn="auto" hangingPunct="1">
              <a:spcAft>
                <a:spcPts val="0"/>
              </a:spcAft>
              <a:defRPr/>
            </a:pPr>
            <a:endParaRPr lang="fr-BE" dirty="0"/>
          </a:p>
          <a:p>
            <a:pPr eaLnBrk="1" fontAlgn="auto" hangingPunct="1">
              <a:spcAft>
                <a:spcPts val="0"/>
              </a:spcAft>
              <a:defRPr/>
            </a:pPr>
            <a:endParaRPr lang="fr-BE"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C13130-4289-4EDC-83D2-B4AA9860899A}"/>
              </a:ext>
            </a:extLst>
          </p:cNvPr>
          <p:cNvSpPr>
            <a:spLocks noGrp="1"/>
          </p:cNvSpPr>
          <p:nvPr>
            <p:ph type="title"/>
            <p:custDataLst>
              <p:tags r:id="rId1"/>
            </p:custDataLst>
          </p:nvPr>
        </p:nvSpPr>
        <p:spPr/>
        <p:txBody>
          <a:bodyPr/>
          <a:lstStyle/>
          <a:p>
            <a:endParaRPr lang="fr-FR" dirty="0"/>
          </a:p>
        </p:txBody>
      </p:sp>
      <p:sp>
        <p:nvSpPr>
          <p:cNvPr id="3" name="Espace réservé du contenu 2">
            <a:extLst>
              <a:ext uri="{FF2B5EF4-FFF2-40B4-BE49-F238E27FC236}">
                <a16:creationId xmlns:a16="http://schemas.microsoft.com/office/drawing/2014/main" id="{BD3CB9EE-2870-45C5-8AAE-5F7EC50A3677}"/>
              </a:ext>
            </a:extLst>
          </p:cNvPr>
          <p:cNvSpPr>
            <a:spLocks noGrp="1"/>
          </p:cNvSpPr>
          <p:nvPr>
            <p:ph idx="1"/>
            <p:custDataLst>
              <p:tags r:id="rId2"/>
            </p:custDataLst>
          </p:nvPr>
        </p:nvSpPr>
        <p:spPr/>
        <p:txBody>
          <a:bodyPr/>
          <a:lstStyle/>
          <a:p>
            <a:pPr marL="0" indent="0" algn="ctr">
              <a:buNone/>
            </a:pPr>
            <a:endParaRPr lang="fr-FR" dirty="0">
              <a:solidFill>
                <a:srgbClr val="FF0000"/>
              </a:solidFill>
            </a:endParaRPr>
          </a:p>
          <a:p>
            <a:pPr marL="0" indent="0" algn="ctr">
              <a:buNone/>
            </a:pPr>
            <a:endParaRPr lang="fr-FR" dirty="0">
              <a:solidFill>
                <a:srgbClr val="FF0000"/>
              </a:solidFill>
            </a:endParaRPr>
          </a:p>
          <a:p>
            <a:pPr marL="0" indent="0" algn="ctr">
              <a:buNone/>
            </a:pPr>
            <a:endParaRPr lang="fr-FR" dirty="0">
              <a:solidFill>
                <a:srgbClr val="FF0000"/>
              </a:solidFill>
            </a:endParaRPr>
          </a:p>
          <a:p>
            <a:pPr marL="0" indent="0" algn="ctr">
              <a:buNone/>
            </a:pPr>
            <a:r>
              <a:rPr lang="fr-FR" dirty="0">
                <a:solidFill>
                  <a:srgbClr val="FF0000"/>
                </a:solidFill>
              </a:rPr>
              <a:t>Quelques principes </a:t>
            </a:r>
          </a:p>
        </p:txBody>
      </p:sp>
    </p:spTree>
    <p:extLst>
      <p:ext uri="{BB962C8B-B14F-4D97-AF65-F5344CB8AC3E}">
        <p14:creationId xmlns:p14="http://schemas.microsoft.com/office/powerpoint/2010/main" val="27045149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custDataLst>
              <p:tags r:id="rId1"/>
            </p:custDataLst>
          </p:nvPr>
        </p:nvSpPr>
        <p:spPr>
          <a:xfrm>
            <a:off x="201613" y="49213"/>
            <a:ext cx="7899400" cy="1554162"/>
          </a:xfrm>
        </p:spPr>
        <p:txBody>
          <a:bodyPr/>
          <a:lstStyle/>
          <a:p>
            <a:pPr eaLnBrk="1" hangingPunct="1"/>
            <a:br>
              <a:rPr lang="fr-BE" b="1" i="1" u="sng" dirty="0"/>
            </a:br>
            <a:r>
              <a:rPr lang="fr-BE" b="1" i="1" u="sng" dirty="0">
                <a:solidFill>
                  <a:srgbClr val="FF0000"/>
                </a:solidFill>
              </a:rPr>
              <a:t>1/Principe de transparence :</a:t>
            </a:r>
            <a:br>
              <a:rPr lang="fr-BE" b="1" i="1" u="sng" dirty="0"/>
            </a:br>
            <a:br>
              <a:rPr lang="fr-BE" altLang="fr-FR" dirty="0"/>
            </a:br>
            <a:endParaRPr lang="fr-BE" altLang="fr-FR" dirty="0"/>
          </a:p>
        </p:txBody>
      </p:sp>
      <p:sp>
        <p:nvSpPr>
          <p:cNvPr id="373763" name="Rectangle 3"/>
          <p:cNvSpPr>
            <a:spLocks noGrp="1" noChangeArrowheads="1"/>
          </p:cNvSpPr>
          <p:nvPr>
            <p:ph idx="1"/>
            <p:custDataLst>
              <p:tags r:id="rId2"/>
            </p:custDataLst>
          </p:nvPr>
        </p:nvSpPr>
        <p:spPr>
          <a:xfrm>
            <a:off x="468313" y="1412875"/>
            <a:ext cx="8351837" cy="5184775"/>
          </a:xfrm>
        </p:spPr>
        <p:txBody>
          <a:bodyPr rtlCol="0">
            <a:normAutofit fontScale="62500" lnSpcReduction="20000"/>
          </a:bodyPr>
          <a:lstStyle/>
          <a:p>
            <a:pPr eaLnBrk="1" fontAlgn="auto" hangingPunct="1">
              <a:spcAft>
                <a:spcPts val="0"/>
              </a:spcAft>
              <a:buFont typeface="Wingdings 3" pitchFamily="18" charset="2"/>
              <a:buNone/>
              <a:defRPr/>
            </a:pPr>
            <a:endParaRPr lang="fr-BE" dirty="0"/>
          </a:p>
          <a:p>
            <a:pPr lvl="1" eaLnBrk="1" fontAlgn="auto" hangingPunct="1">
              <a:spcAft>
                <a:spcPts val="0"/>
              </a:spcAft>
              <a:buFont typeface="Wingdings 3" pitchFamily="18" charset="2"/>
              <a:buNone/>
              <a:defRPr/>
            </a:pPr>
            <a:r>
              <a:rPr lang="fr-BE" altLang="fr-FR" sz="2600" dirty="0"/>
              <a:t>Article L1222-4 du Code du travail</a:t>
            </a:r>
            <a:endParaRPr lang="fr-BE" sz="2600" dirty="0"/>
          </a:p>
          <a:p>
            <a:pPr lvl="1" algn="just" eaLnBrk="1" fontAlgn="auto" hangingPunct="1">
              <a:spcAft>
                <a:spcPts val="0"/>
              </a:spcAft>
              <a:buFont typeface="Wingdings 3" pitchFamily="18" charset="2"/>
              <a:buNone/>
              <a:defRPr/>
            </a:pPr>
            <a:endParaRPr lang="fr-BE" sz="4500" dirty="0"/>
          </a:p>
          <a:p>
            <a:pPr lvl="1" algn="just" eaLnBrk="1" fontAlgn="auto" hangingPunct="1">
              <a:spcAft>
                <a:spcPts val="0"/>
              </a:spcAft>
              <a:buFont typeface="Wingdings 3" pitchFamily="18" charset="2"/>
              <a:buNone/>
              <a:defRPr/>
            </a:pPr>
            <a:r>
              <a:rPr lang="fr-BE" sz="4500" dirty="0"/>
              <a:t>Aucune information concernant personnellement un salarié ne peut être collectée par un dispositif qui n'a pas </a:t>
            </a:r>
            <a:r>
              <a:rPr lang="fr-BE" sz="4500" b="1" dirty="0"/>
              <a:t>été porté préalablement </a:t>
            </a:r>
            <a:r>
              <a:rPr lang="fr-BE" sz="4500" dirty="0"/>
              <a:t>à sa connaissance.</a:t>
            </a:r>
          </a:p>
          <a:p>
            <a:pPr lvl="1" algn="just" eaLnBrk="1" fontAlgn="auto" hangingPunct="1">
              <a:spcAft>
                <a:spcPts val="0"/>
              </a:spcAft>
              <a:buFont typeface="Wingdings 3" pitchFamily="18" charset="2"/>
              <a:buNone/>
              <a:defRPr/>
            </a:pPr>
            <a:endParaRPr lang="fr-BE" sz="4500" dirty="0"/>
          </a:p>
          <a:p>
            <a:pPr lvl="1" eaLnBrk="1" fontAlgn="auto" hangingPunct="1">
              <a:spcAft>
                <a:spcPts val="0"/>
              </a:spcAft>
              <a:buFont typeface="Wingdings 3" pitchFamily="18" charset="2"/>
              <a:buNone/>
              <a:defRPr/>
            </a:pPr>
            <a:r>
              <a:rPr lang="fr-BE" sz="4500" dirty="0"/>
              <a:t>D’où l’importance des </a:t>
            </a:r>
            <a:r>
              <a:rPr lang="fr-BE" sz="4500" b="1" dirty="0"/>
              <a:t>chartes informatiques </a:t>
            </a:r>
            <a:r>
              <a:rPr lang="fr-BE" sz="4500" dirty="0"/>
              <a:t>en entreprise </a:t>
            </a:r>
          </a:p>
          <a:p>
            <a:pPr lvl="1" eaLnBrk="1" fontAlgn="auto" hangingPunct="1">
              <a:spcAft>
                <a:spcPts val="0"/>
              </a:spcAft>
              <a:buFont typeface="Wingdings 3" pitchFamily="18" charset="2"/>
              <a:buNone/>
              <a:defRPr/>
            </a:pPr>
            <a:endParaRPr lang="fr-BE" sz="4500" dirty="0"/>
          </a:p>
          <a:p>
            <a:pPr lvl="1" eaLnBrk="1" fontAlgn="auto" hangingPunct="1">
              <a:spcAft>
                <a:spcPts val="0"/>
              </a:spcAft>
              <a:buFont typeface="Wingdings 3" pitchFamily="18" charset="2"/>
              <a:buNone/>
              <a:defRPr/>
            </a:pPr>
            <a:r>
              <a:rPr lang="fr-BE" sz="4500" dirty="0"/>
              <a:t>Un exemple de charte informatique </a:t>
            </a:r>
            <a:r>
              <a:rPr lang="fr-BE" sz="4500" dirty="0">
                <a:hlinkClick r:id="rId5"/>
              </a:rPr>
              <a:t>en accès libre </a:t>
            </a:r>
            <a:r>
              <a:rPr lang="fr-BE" sz="4500" dirty="0"/>
              <a: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rtlCol="0">
            <a:normAutofit fontScale="90000"/>
          </a:bodyPr>
          <a:lstStyle/>
          <a:p>
            <a:pPr eaLnBrk="1" fontAlgn="auto" hangingPunct="1">
              <a:spcAft>
                <a:spcPts val="0"/>
              </a:spcAft>
              <a:defRPr/>
            </a:pPr>
            <a:br>
              <a:rPr lang="fr-BE" dirty="0"/>
            </a:br>
            <a:r>
              <a:rPr lang="fr-BE" dirty="0">
                <a:solidFill>
                  <a:srgbClr val="FF0000"/>
                </a:solidFill>
              </a:rPr>
              <a:t>La nécessité d’informer les salariés</a:t>
            </a:r>
            <a:br>
              <a:rPr lang="fr-BE" dirty="0"/>
            </a:br>
            <a:endParaRPr lang="fr-BE" dirty="0"/>
          </a:p>
        </p:txBody>
      </p:sp>
      <p:sp>
        <p:nvSpPr>
          <p:cNvPr id="64515" name="Content Placeholder 2"/>
          <p:cNvSpPr>
            <a:spLocks noGrp="1"/>
          </p:cNvSpPr>
          <p:nvPr>
            <p:ph idx="1"/>
            <p:custDataLst>
              <p:tags r:id="rId2"/>
            </p:custDataLst>
          </p:nvPr>
        </p:nvSpPr>
        <p:spPr/>
        <p:txBody>
          <a:bodyPr/>
          <a:lstStyle/>
          <a:p>
            <a:pPr eaLnBrk="1" hangingPunct="1">
              <a:buFont typeface="Arial" panose="020B0604020202020204" pitchFamily="34" charset="0"/>
              <a:buNone/>
            </a:pPr>
            <a:r>
              <a:rPr lang="fr-BE" altLang="fr-FR" sz="1600" dirty="0"/>
              <a:t>Les employés doivent être informés des dispositifs mis en place et </a:t>
            </a:r>
            <a:r>
              <a:rPr lang="fr-BE" altLang="fr-FR" sz="1600" b="1" dirty="0"/>
              <a:t>des modalités de contrôle </a:t>
            </a:r>
            <a:r>
              <a:rPr lang="fr-BE" altLang="fr-FR" sz="1600" dirty="0"/>
              <a:t>de leur utilisation d’internet, de leur messagerie et de leurs dossiers enregistrés sur les serveurs.</a:t>
            </a:r>
          </a:p>
          <a:p>
            <a:pPr eaLnBrk="1" hangingPunct="1">
              <a:buFont typeface="Arial" panose="020B0604020202020204" pitchFamily="34" charset="0"/>
              <a:buNone/>
            </a:pPr>
            <a:r>
              <a:rPr lang="fr-BE" altLang="fr-FR" sz="1600" dirty="0"/>
              <a:t> Ils doivent être informés </a:t>
            </a:r>
            <a:r>
              <a:rPr lang="fr-BE" altLang="fr-FR" sz="1600" b="1" dirty="0"/>
              <a:t>individuellement</a:t>
            </a:r>
            <a:r>
              <a:rPr lang="fr-BE" altLang="fr-FR" sz="1600" dirty="0"/>
              <a:t>, notamment de la finalité du dispositif de contrôle et de la durée pendant laquelle les données de connexion sont conservées ou sauvegardées.</a:t>
            </a:r>
          </a:p>
          <a:p>
            <a:pPr eaLnBrk="1" hangingPunct="1">
              <a:buFont typeface="Arial" panose="020B0604020202020204" pitchFamily="34" charset="0"/>
              <a:buNone/>
            </a:pPr>
            <a:endParaRPr lang="fr-BE" altLang="fr-FR" sz="1600" dirty="0"/>
          </a:p>
          <a:p>
            <a:pPr eaLnBrk="1" hangingPunct="1">
              <a:buFont typeface="Arial" panose="020B0604020202020204" pitchFamily="34" charset="0"/>
              <a:buNone/>
            </a:pPr>
            <a:r>
              <a:rPr lang="fr-BE" altLang="fr-FR" sz="1600" dirty="0"/>
              <a:t>L’information des personnes sur les points listés ci-dessous peut se faire par le biais de la diffusion </a:t>
            </a:r>
            <a:r>
              <a:rPr lang="fr-BE" altLang="fr-FR" sz="1600" b="1" dirty="0"/>
              <a:t>d’une charte d’utilisation des réseaux</a:t>
            </a:r>
            <a:r>
              <a:rPr lang="fr-BE" altLang="fr-FR" sz="1600" dirty="0"/>
              <a:t>. </a:t>
            </a:r>
          </a:p>
          <a:p>
            <a:pPr eaLnBrk="1" hangingPunct="1"/>
            <a:r>
              <a:rPr lang="fr-BE" altLang="fr-FR" sz="1600" dirty="0"/>
              <a:t>Une durée de conservation de l’ordre de six mois est suffisante, dans la plupart des cas, pour dissuader tout usage abusif d’internet.</a:t>
            </a:r>
          </a:p>
          <a:p>
            <a:pPr eaLnBrk="1" hangingPunct="1"/>
            <a:r>
              <a:rPr lang="fr-BE" altLang="fr-FR" sz="1600" dirty="0"/>
              <a:t>En cas d’archivage automatique des messages électroniques, les salariés doivent en outre être informés des modalités de l’archivage, de la durée de conservation des messages, et des modalités d’exercice de leur droit d’accès.</a:t>
            </a:r>
          </a:p>
          <a:p>
            <a:pPr eaLnBrk="1" hangingPunct="1"/>
            <a:r>
              <a:rPr lang="fr-BE" altLang="fr-FR" sz="1600" dirty="0"/>
              <a:t>Si des procédures disciplinaires sont susceptibles d’être engagées sur la base de ces fichiers, les salariés doivent en être explicitement informés.</a:t>
            </a:r>
          </a:p>
          <a:p>
            <a:pPr eaLnBrk="1" hangingPunct="1">
              <a:buFont typeface="Arial" panose="020B0604020202020204" pitchFamily="34" charset="0"/>
              <a:buNone/>
            </a:pPr>
            <a:r>
              <a:rPr lang="fr-BE" altLang="fr-FR" sz="1600" dirty="0"/>
              <a:t>Le </a:t>
            </a:r>
            <a:r>
              <a:rPr lang="fr-BE" altLang="fr-FR" sz="1600" b="1" dirty="0"/>
              <a:t>comité d’entreprise </a:t>
            </a:r>
            <a:r>
              <a:rPr lang="fr-BE" altLang="fr-FR" sz="1600" dirty="0"/>
              <a:t>doit avoir été consulté et informé (article L2323-32 du code du travail).</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B9634D-694C-4882-BA14-A582545642BE}"/>
              </a:ext>
            </a:extLst>
          </p:cNvPr>
          <p:cNvSpPr>
            <a:spLocks noGrp="1"/>
          </p:cNvSpPr>
          <p:nvPr>
            <p:ph type="title"/>
            <p:custDataLst>
              <p:tags r:id="rId1"/>
            </p:custDataLst>
          </p:nvPr>
        </p:nvSpPr>
        <p:spPr/>
        <p:txBody>
          <a:bodyPr/>
          <a:lstStyle/>
          <a:p>
            <a:r>
              <a:rPr lang="fr-FR" dirty="0">
                <a:solidFill>
                  <a:srgbClr val="FF0000"/>
                </a:solidFill>
              </a:rPr>
              <a:t>De l’importance de la charte informatique </a:t>
            </a:r>
          </a:p>
        </p:txBody>
      </p:sp>
      <p:sp>
        <p:nvSpPr>
          <p:cNvPr id="3" name="Espace réservé du contenu 2">
            <a:extLst>
              <a:ext uri="{FF2B5EF4-FFF2-40B4-BE49-F238E27FC236}">
                <a16:creationId xmlns:a16="http://schemas.microsoft.com/office/drawing/2014/main" id="{DC594D9B-0809-4123-AE4F-1CDACBD24781}"/>
              </a:ext>
            </a:extLst>
          </p:cNvPr>
          <p:cNvSpPr>
            <a:spLocks noGrp="1"/>
          </p:cNvSpPr>
          <p:nvPr>
            <p:ph idx="1"/>
            <p:custDataLst>
              <p:tags r:id="rId2"/>
            </p:custDataLst>
          </p:nvPr>
        </p:nvSpPr>
        <p:spPr/>
        <p:txBody>
          <a:bodyPr/>
          <a:lstStyle/>
          <a:p>
            <a:pPr marL="0" indent="0">
              <a:buNone/>
            </a:pPr>
            <a:r>
              <a:rPr lang="fr-FR" sz="1600" dirty="0"/>
              <a:t>CA Paris, pôle 6, ch. 9, 20 mai 2020, n° 17/05976</a:t>
            </a:r>
          </a:p>
          <a:p>
            <a:pPr marL="0" indent="0">
              <a:buNone/>
            </a:pPr>
            <a:r>
              <a:rPr lang="fr-FR" sz="1600" dirty="0"/>
              <a:t>Source :  Communication Commerce électronique n° 10, Octobre 2020, </a:t>
            </a:r>
            <a:r>
              <a:rPr lang="fr-FR" sz="1600" dirty="0" err="1"/>
              <a:t>comm</a:t>
            </a:r>
            <a:r>
              <a:rPr lang="fr-FR" sz="1600" dirty="0"/>
              <a:t>. 77</a:t>
            </a:r>
          </a:p>
          <a:p>
            <a:endParaRPr lang="fr-FR" sz="1600" dirty="0"/>
          </a:p>
          <a:p>
            <a:pPr algn="just"/>
            <a:r>
              <a:rPr lang="fr-FR" sz="1600" dirty="0"/>
              <a:t>La cour d'appel de Paris admet le bien-fondé d'un licenciement pour faute grave justifié par l'employeur au moyen d'un rapport d'audit interne diligenté par la Direction des services d'information mettant en évidence une fraude aux frais professionnels, malgré les contestations opposées par la salariée sur l'audit réalisé, </a:t>
            </a:r>
          </a:p>
          <a:p>
            <a:pPr algn="just"/>
            <a:r>
              <a:rPr lang="fr-FR" sz="1600" dirty="0"/>
              <a:t>dans la mesure où l'employeur </a:t>
            </a:r>
            <a:r>
              <a:rPr lang="fr-FR" sz="1600" u="sng" dirty="0"/>
              <a:t>disposait d'une charte informatique transmise à chacun des salariés</a:t>
            </a:r>
            <a:r>
              <a:rPr lang="fr-FR" sz="1600" dirty="0"/>
              <a:t>, </a:t>
            </a:r>
          </a:p>
          <a:p>
            <a:pPr algn="just"/>
            <a:r>
              <a:rPr lang="fr-FR" sz="1600" dirty="0"/>
              <a:t>laquelle prévoyait qu'à tout moment, des contrôles des ressources et des connexions au réseau pouvaient avoir lieu, et rappelait que les dossiers et fichiers professionnels du salarié, créés sur le support informatique mis à disposition par l'entreprise, étaient présumés avoir un caractère professionnel.</a:t>
            </a:r>
          </a:p>
          <a:p>
            <a:pPr algn="just"/>
            <a:r>
              <a:rPr lang="fr-FR" sz="1600" dirty="0"/>
              <a:t>La décision illustre qu'il est important de disposer d'une charte informatique aux fins de pouvoir diligenter, en toute sécurité juridique, un audit interne et récolter des preuves en cas de besoin judiciaire.</a:t>
            </a:r>
          </a:p>
          <a:p>
            <a:pPr algn="just"/>
            <a:r>
              <a:rPr lang="fr-FR" sz="1600" dirty="0"/>
              <a:t>Sur la question de l’opposabilité de la charte informatique, soit par le contrat de travail soit par le règlement intérieur (</a:t>
            </a:r>
            <a:r>
              <a:rPr lang="fr-FR" sz="1600" dirty="0">
                <a:hlinkClick r:id="rId4"/>
              </a:rPr>
              <a:t>pour aller plus loin</a:t>
            </a:r>
            <a:r>
              <a:rPr lang="fr-FR" sz="1600" dirty="0"/>
              <a:t>)</a:t>
            </a:r>
          </a:p>
          <a:p>
            <a:endParaRPr lang="fr-FR" sz="1400" dirty="0"/>
          </a:p>
        </p:txBody>
      </p:sp>
    </p:spTree>
    <p:extLst>
      <p:ext uri="{BB962C8B-B14F-4D97-AF65-F5344CB8AC3E}">
        <p14:creationId xmlns:p14="http://schemas.microsoft.com/office/powerpoint/2010/main" val="34847763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549275"/>
            <a:ext cx="8229600" cy="868363"/>
          </a:xfrm>
        </p:spPr>
        <p:txBody>
          <a:bodyPr rtlCol="0">
            <a:normAutofit fontScale="90000"/>
          </a:bodyPr>
          <a:lstStyle/>
          <a:p>
            <a:pPr eaLnBrk="1" fontAlgn="auto" hangingPunct="1">
              <a:spcAft>
                <a:spcPts val="0"/>
              </a:spcAft>
              <a:defRPr/>
            </a:pPr>
            <a:r>
              <a:rPr lang="fr-BE" dirty="0">
                <a:solidFill>
                  <a:srgbClr val="FF0000"/>
                </a:solidFill>
              </a:rPr>
              <a:t>Le contrôle de l’utilisation d’internet</a:t>
            </a:r>
            <a:br>
              <a:rPr lang="fr-BE" dirty="0"/>
            </a:br>
            <a:endParaRPr lang="fr-BE" dirty="0"/>
          </a:p>
        </p:txBody>
      </p:sp>
      <p:sp>
        <p:nvSpPr>
          <p:cNvPr id="3" name="Content Placeholder 2"/>
          <p:cNvSpPr>
            <a:spLocks noGrp="1"/>
          </p:cNvSpPr>
          <p:nvPr>
            <p:ph idx="1"/>
            <p:custDataLst>
              <p:tags r:id="rId2"/>
            </p:custDataLst>
          </p:nvPr>
        </p:nvSpPr>
        <p:spPr/>
        <p:txBody>
          <a:bodyPr rtlCol="0">
            <a:normAutofit fontScale="77500" lnSpcReduction="20000"/>
          </a:bodyPr>
          <a:lstStyle/>
          <a:p>
            <a:pPr algn="just" eaLnBrk="1" fontAlgn="auto" hangingPunct="1">
              <a:spcAft>
                <a:spcPts val="0"/>
              </a:spcAft>
              <a:buFont typeface="Arial" panose="020B0604020202020204" pitchFamily="34" charset="0"/>
              <a:buNone/>
              <a:defRPr/>
            </a:pPr>
            <a:r>
              <a:rPr lang="fr-BE" dirty="0"/>
              <a:t>L’employeur peut fixer les conditions et limites de l’utilisation d’internet, lesquelles ne constituent pas, en soi, des atteintes à la vie privée des salariés.</a:t>
            </a:r>
          </a:p>
          <a:p>
            <a:pPr algn="just" eaLnBrk="1" fontAlgn="auto" hangingPunct="1">
              <a:spcAft>
                <a:spcPts val="0"/>
              </a:spcAft>
              <a:buFont typeface="Arial" panose="020B0604020202020204" pitchFamily="34" charset="0"/>
              <a:buNone/>
              <a:defRPr/>
            </a:pPr>
            <a:endParaRPr lang="fr-BE" dirty="0"/>
          </a:p>
          <a:p>
            <a:pPr algn="just" eaLnBrk="1" fontAlgn="auto" hangingPunct="1">
              <a:spcAft>
                <a:spcPts val="0"/>
              </a:spcAft>
              <a:defRPr/>
            </a:pPr>
            <a:r>
              <a:rPr lang="fr-BE" dirty="0"/>
              <a:t>Par exemple : </a:t>
            </a:r>
          </a:p>
          <a:p>
            <a:pPr lvl="1" algn="just" eaLnBrk="1" fontAlgn="auto" hangingPunct="1">
              <a:spcAft>
                <a:spcPts val="0"/>
              </a:spcAft>
              <a:defRPr/>
            </a:pPr>
            <a:r>
              <a:rPr lang="fr-BE" dirty="0"/>
              <a:t>L’employeur peut mettre en place des dispositifs de filtrage de sites non autorisés (sites à caractère pornographique, pédophile, d’incitation à la haine raciale, révisionniste, etc.). </a:t>
            </a:r>
          </a:p>
          <a:p>
            <a:pPr lvl="1" algn="just" eaLnBrk="1" fontAlgn="auto" hangingPunct="1">
              <a:spcAft>
                <a:spcPts val="0"/>
              </a:spcAft>
              <a:defRPr/>
            </a:pPr>
            <a:r>
              <a:rPr lang="fr-BE" dirty="0"/>
              <a:t>Il peut également fixer des limites dictées par l’exigence de sécurité de l’organisme, telles que l’interdiction de télécharger des logiciels, l’interdiction de se connecter à un forum ou d’utiliser le « chat », l’interdiction d’accéder à une boîte aux lettres personnelle par internet compte tenu des risques de virus qu’un tel accès est susceptible de présenter, etc.</a:t>
            </a:r>
          </a:p>
          <a:p>
            <a:pPr eaLnBrk="1" fontAlgn="auto" hangingPunct="1">
              <a:spcAft>
                <a:spcPts val="0"/>
              </a:spcAft>
              <a:defRPr/>
            </a:pPr>
            <a:endParaRPr lang="fr-BE"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custDataLst>
              <p:tags r:id="rId1"/>
            </p:custDataLst>
          </p:nvPr>
        </p:nvSpPr>
        <p:spPr>
          <a:xfrm>
            <a:off x="201613" y="188913"/>
            <a:ext cx="7826375" cy="1079500"/>
          </a:xfrm>
        </p:spPr>
        <p:txBody>
          <a:bodyPr rtlCol="0">
            <a:normAutofit fontScale="90000"/>
          </a:bodyPr>
          <a:lstStyle/>
          <a:p>
            <a:pPr eaLnBrk="1" fontAlgn="auto" hangingPunct="1">
              <a:spcAft>
                <a:spcPts val="0"/>
              </a:spcAft>
              <a:defRPr/>
            </a:pPr>
            <a:r>
              <a:rPr lang="fr-BE" altLang="fr-FR" b="1" u="sng" dirty="0">
                <a:solidFill>
                  <a:srgbClr val="FF0000"/>
                </a:solidFill>
              </a:rPr>
              <a:t>2/ Principe de proportionnalité </a:t>
            </a:r>
            <a:br>
              <a:rPr lang="fr-BE" altLang="fr-FR" b="1" u="sng" dirty="0"/>
            </a:br>
            <a:endParaRPr lang="fr-BE" dirty="0">
              <a:solidFill>
                <a:srgbClr val="FF0000"/>
              </a:solidFill>
            </a:endParaRPr>
          </a:p>
        </p:txBody>
      </p:sp>
      <p:sp>
        <p:nvSpPr>
          <p:cNvPr id="60419" name="Rectangle 3"/>
          <p:cNvSpPr>
            <a:spLocks noGrp="1" noChangeArrowheads="1"/>
          </p:cNvSpPr>
          <p:nvPr>
            <p:ph idx="1"/>
            <p:custDataLst>
              <p:tags r:id="rId2"/>
            </p:custDataLst>
          </p:nvPr>
        </p:nvSpPr>
        <p:spPr>
          <a:xfrm>
            <a:off x="457200" y="1393825"/>
            <a:ext cx="8229600" cy="4184650"/>
          </a:xfrm>
        </p:spPr>
        <p:txBody>
          <a:bodyPr/>
          <a:lstStyle/>
          <a:p>
            <a:pPr eaLnBrk="1" hangingPunct="1">
              <a:buFont typeface="Wingdings 3" panose="05040102010807070707" pitchFamily="18" charset="2"/>
              <a:buNone/>
            </a:pPr>
            <a:r>
              <a:rPr lang="fr-BE" dirty="0"/>
              <a:t>Article L1121-1 du Code du travail</a:t>
            </a:r>
            <a:endParaRPr lang="fr-BE" altLang="fr-FR" dirty="0"/>
          </a:p>
          <a:p>
            <a:pPr eaLnBrk="1" hangingPunct="1">
              <a:buFont typeface="Wingdings 3" panose="05040102010807070707" pitchFamily="18" charset="2"/>
              <a:buNone/>
            </a:pPr>
            <a:endParaRPr lang="fr-BE" altLang="fr-FR" dirty="0"/>
          </a:p>
          <a:p>
            <a:pPr eaLnBrk="1" hangingPunct="1">
              <a:buFont typeface="Wingdings 3" panose="05040102010807070707" pitchFamily="18" charset="2"/>
              <a:buNone/>
            </a:pPr>
            <a:r>
              <a:rPr lang="fr-BE" altLang="fr-FR" dirty="0"/>
              <a:t>Nul ne peut apporter aux droits des personnes et aux libertés individuelles et collectives de restrictions qui ne seraient </a:t>
            </a:r>
            <a:r>
              <a:rPr lang="fr-BE" altLang="fr-FR" b="1" i="1" dirty="0"/>
              <a:t>pas justifiées </a:t>
            </a:r>
            <a:r>
              <a:rPr lang="fr-BE" altLang="fr-FR" dirty="0"/>
              <a:t>par la nature de la tâche à accomplir ni proportionnées au but recherché. </a:t>
            </a:r>
          </a:p>
          <a:p>
            <a:pPr lvl="1" eaLnBrk="1" hangingPunct="1"/>
            <a:endParaRPr lang="fr-BE" altLang="fr-FR"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C646E8-8FA1-1E87-494D-37C8D1F8B2E0}"/>
              </a:ext>
            </a:extLst>
          </p:cNvPr>
          <p:cNvSpPr>
            <a:spLocks noGrp="1"/>
          </p:cNvSpPr>
          <p:nvPr>
            <p:ph type="title"/>
            <p:custDataLst>
              <p:tags r:id="rId1"/>
            </p:custDataLst>
          </p:nvPr>
        </p:nvSpPr>
        <p:spPr>
          <a:xfrm>
            <a:off x="457200" y="274638"/>
            <a:ext cx="8229600" cy="2506290"/>
          </a:xfrm>
        </p:spPr>
        <p:txBody>
          <a:bodyPr/>
          <a:lstStyle/>
          <a:p>
            <a:r>
              <a:rPr lang="fr-FR" dirty="0">
                <a:solidFill>
                  <a:srgbClr val="FF0000"/>
                </a:solidFill>
              </a:rPr>
              <a:t>Trois critères rentrent en compte pour l’application de la réglementation :</a:t>
            </a:r>
            <a:br>
              <a:rPr lang="fr-FR" dirty="0">
                <a:solidFill>
                  <a:srgbClr val="FF0000"/>
                </a:solidFill>
              </a:rPr>
            </a:br>
            <a:endParaRPr lang="fr-FR" dirty="0">
              <a:solidFill>
                <a:srgbClr val="FF0000"/>
              </a:solidFill>
            </a:endParaRPr>
          </a:p>
        </p:txBody>
      </p:sp>
      <p:sp>
        <p:nvSpPr>
          <p:cNvPr id="3" name="Espace réservé du contenu 2">
            <a:extLst>
              <a:ext uri="{FF2B5EF4-FFF2-40B4-BE49-F238E27FC236}">
                <a16:creationId xmlns:a16="http://schemas.microsoft.com/office/drawing/2014/main" id="{8B6CBA8F-1A2C-8880-D6BF-84C96FEF629B}"/>
              </a:ext>
            </a:extLst>
          </p:cNvPr>
          <p:cNvSpPr>
            <a:spLocks noGrp="1"/>
          </p:cNvSpPr>
          <p:nvPr>
            <p:ph idx="1"/>
            <p:custDataLst>
              <p:tags r:id="rId2"/>
            </p:custDataLst>
          </p:nvPr>
        </p:nvSpPr>
        <p:spPr>
          <a:xfrm>
            <a:off x="457200" y="3068960"/>
            <a:ext cx="8229600" cy="3057203"/>
          </a:xfrm>
        </p:spPr>
        <p:txBody>
          <a:bodyPr/>
          <a:lstStyle/>
          <a:p>
            <a:r>
              <a:rPr lang="fr-FR" dirty="0"/>
              <a:t>la notion de Données personnelles ?</a:t>
            </a:r>
          </a:p>
          <a:p>
            <a:r>
              <a:rPr lang="fr-FR" dirty="0"/>
              <a:t>La notion de Traitement de données ?</a:t>
            </a:r>
          </a:p>
          <a:p>
            <a:r>
              <a:rPr lang="fr-FR" dirty="0"/>
              <a:t>La notion de Responsable du traitement ?</a:t>
            </a:r>
          </a:p>
          <a:p>
            <a:endParaRPr lang="fr-FR" dirty="0"/>
          </a:p>
        </p:txBody>
      </p:sp>
    </p:spTree>
    <p:extLst>
      <p:ext uri="{BB962C8B-B14F-4D97-AF65-F5344CB8AC3E}">
        <p14:creationId xmlns:p14="http://schemas.microsoft.com/office/powerpoint/2010/main" val="12240454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8C0FAC-E68D-4A17-9E62-E7430E4C212B}"/>
              </a:ext>
            </a:extLst>
          </p:cNvPr>
          <p:cNvSpPr>
            <a:spLocks noGrp="1"/>
          </p:cNvSpPr>
          <p:nvPr>
            <p:ph type="title"/>
            <p:custDataLst>
              <p:tags r:id="rId1"/>
            </p:custDataLst>
          </p:nvPr>
        </p:nvSpPr>
        <p:spPr>
          <a:xfrm>
            <a:off x="457200" y="274638"/>
            <a:ext cx="8229600" cy="1570186"/>
          </a:xfrm>
        </p:spPr>
        <p:txBody>
          <a:bodyPr/>
          <a:lstStyle/>
          <a:p>
            <a:r>
              <a:rPr lang="fr-FR" dirty="0">
                <a:solidFill>
                  <a:srgbClr val="FF0000"/>
                </a:solidFill>
              </a:rPr>
              <a:t>Un exemple de géolocalisation des salariés disproportionné   </a:t>
            </a:r>
          </a:p>
        </p:txBody>
      </p:sp>
      <p:sp>
        <p:nvSpPr>
          <p:cNvPr id="3" name="Espace réservé du contenu 2">
            <a:extLst>
              <a:ext uri="{FF2B5EF4-FFF2-40B4-BE49-F238E27FC236}">
                <a16:creationId xmlns:a16="http://schemas.microsoft.com/office/drawing/2014/main" id="{F9098ACF-7265-4DE0-AE4B-92C6C1A117C7}"/>
              </a:ext>
            </a:extLst>
          </p:cNvPr>
          <p:cNvSpPr>
            <a:spLocks noGrp="1"/>
          </p:cNvSpPr>
          <p:nvPr>
            <p:ph idx="1"/>
            <p:custDataLst>
              <p:tags r:id="rId2"/>
            </p:custDataLst>
          </p:nvPr>
        </p:nvSpPr>
        <p:spPr>
          <a:xfrm>
            <a:off x="457200" y="2492895"/>
            <a:ext cx="8435280" cy="4090467"/>
          </a:xfrm>
        </p:spPr>
        <p:txBody>
          <a:bodyPr/>
          <a:lstStyle/>
          <a:p>
            <a:pPr marL="0" indent="0" algn="just">
              <a:buNone/>
            </a:pPr>
            <a:r>
              <a:rPr lang="fr-FR" sz="1400" dirty="0"/>
              <a:t>Une entreprise équipe les véhicules utilisés par ses salariés itinérants d’un dispositif de géolocalisation. </a:t>
            </a:r>
          </a:p>
          <a:p>
            <a:pPr marL="0" indent="0" algn="just">
              <a:buNone/>
            </a:pPr>
            <a:r>
              <a:rPr lang="fr-FR" sz="1400" dirty="0"/>
              <a:t>Avant de procéder à son activation, pour contrôler le temps de travail de ces salariés, l’employeur informe de ses intentions les représentants du personnel (RP), qui se prononcent contre.</a:t>
            </a:r>
          </a:p>
          <a:p>
            <a:pPr marL="0" indent="0" algn="just">
              <a:buNone/>
            </a:pPr>
            <a:r>
              <a:rPr lang="fr-FR" sz="1400" dirty="0"/>
              <a:t>Le dispositif est néanmoins activé. </a:t>
            </a:r>
          </a:p>
          <a:p>
            <a:pPr marL="0" indent="0" algn="just">
              <a:buNone/>
            </a:pPr>
            <a:r>
              <a:rPr lang="fr-FR" sz="1400" dirty="0"/>
              <a:t>Mais les Représentants du Personnel réclament immédiatement son retrait.</a:t>
            </a:r>
          </a:p>
          <a:p>
            <a:pPr marL="0" indent="0" algn="just">
              <a:buNone/>
            </a:pPr>
            <a:r>
              <a:rPr lang="fr-FR" sz="1400" dirty="0"/>
              <a:t>L’employeur refuse et rappelle qu’il est licite de géolocaliser les salariés lorsqu’ils disposent d'une autonomie réduite dans l'organisation de leur travail. Or, les salariés concernés sont soumis à des horaires et un planning précis dans le cadre de leurs déplacements.</a:t>
            </a:r>
          </a:p>
          <a:p>
            <a:pPr marL="0" indent="0" algn="just">
              <a:buNone/>
            </a:pPr>
            <a:r>
              <a:rPr lang="fr-FR" sz="1400" dirty="0"/>
              <a:t>Sauf qu’il existe déjà des dispositifs permettant le contrôle du temps de travail des salariés itinérants dans l’entreprise, moins intrusifs que la géolocalisation constate le juge, pour qui le recours à ce dispositif n’est donc pas justifié et doit être retiré des véhicules.</a:t>
            </a:r>
          </a:p>
          <a:p>
            <a:pPr marL="0" indent="0" algn="just">
              <a:buNone/>
            </a:pPr>
            <a:endParaRPr lang="fr-FR" sz="1800" dirty="0"/>
          </a:p>
          <a:p>
            <a:pPr marL="0" indent="0" algn="just">
              <a:buNone/>
            </a:pPr>
            <a:r>
              <a:rPr lang="fr-FR" sz="1400" dirty="0"/>
              <a:t>Source : Arrêt de la </a:t>
            </a:r>
            <a:r>
              <a:rPr lang="fr-FR" sz="1400" dirty="0">
                <a:hlinkClick r:id="rId4"/>
              </a:rPr>
              <a:t>Cour de cassation, chambre sociale, du 16 décembre 2020, n° 19-10007</a:t>
            </a:r>
            <a:endParaRPr lang="fr-FR" sz="1400" dirty="0"/>
          </a:p>
        </p:txBody>
      </p:sp>
    </p:spTree>
    <p:extLst>
      <p:ext uri="{BB962C8B-B14F-4D97-AF65-F5344CB8AC3E}">
        <p14:creationId xmlns:p14="http://schemas.microsoft.com/office/powerpoint/2010/main" val="32295332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132286-FB36-49BF-A75D-C975C558A03F}"/>
              </a:ext>
            </a:extLst>
          </p:cNvPr>
          <p:cNvSpPr>
            <a:spLocks noGrp="1"/>
          </p:cNvSpPr>
          <p:nvPr>
            <p:ph type="title"/>
            <p:custDataLst>
              <p:tags r:id="rId1"/>
            </p:custDataLst>
          </p:nvPr>
        </p:nvSpPr>
        <p:spPr>
          <a:xfrm>
            <a:off x="323528" y="764704"/>
            <a:ext cx="8229600" cy="835496"/>
          </a:xfrm>
        </p:spPr>
        <p:txBody>
          <a:bodyPr/>
          <a:lstStyle/>
          <a:p>
            <a:r>
              <a:rPr lang="fr-FR" sz="3600" dirty="0">
                <a:solidFill>
                  <a:srgbClr val="FF0000"/>
                </a:solidFill>
              </a:rPr>
              <a:t>Un employeur surveille l’activité d’un salarié de manière disproportionnée </a:t>
            </a:r>
            <a:br>
              <a:rPr lang="fr-FR" sz="2400" dirty="0">
                <a:solidFill>
                  <a:srgbClr val="FF0000"/>
                </a:solidFill>
              </a:rPr>
            </a:br>
            <a:endParaRPr lang="fr-FR" sz="2400" dirty="0">
              <a:solidFill>
                <a:srgbClr val="FF0000"/>
              </a:solidFill>
            </a:endParaRPr>
          </a:p>
        </p:txBody>
      </p:sp>
      <p:sp>
        <p:nvSpPr>
          <p:cNvPr id="3" name="Espace réservé du contenu 2">
            <a:extLst>
              <a:ext uri="{FF2B5EF4-FFF2-40B4-BE49-F238E27FC236}">
                <a16:creationId xmlns:a16="http://schemas.microsoft.com/office/drawing/2014/main" id="{9CE6726A-2404-4FCD-A91B-A4F45236573D}"/>
              </a:ext>
            </a:extLst>
          </p:cNvPr>
          <p:cNvSpPr>
            <a:spLocks noGrp="1"/>
          </p:cNvSpPr>
          <p:nvPr>
            <p:ph idx="1"/>
            <p:custDataLst>
              <p:tags r:id="rId2"/>
            </p:custDataLst>
          </p:nvPr>
        </p:nvSpPr>
        <p:spPr>
          <a:xfrm>
            <a:off x="457200" y="1600200"/>
            <a:ext cx="8363272" cy="5357192"/>
          </a:xfrm>
        </p:spPr>
        <p:txBody>
          <a:bodyPr/>
          <a:lstStyle/>
          <a:p>
            <a:pPr marL="0" indent="0" algn="just">
              <a:buNone/>
            </a:pPr>
            <a:r>
              <a:rPr lang="fr-FR" sz="1800" dirty="0"/>
              <a:t>Un restaurateur installe une caméra dans sa cuisine car il reproche à son cuisinier de ne pas respecter les règles d’hygiène mises en place dans le restaurant, </a:t>
            </a:r>
          </a:p>
          <a:p>
            <a:pPr marL="0" indent="0" algn="just">
              <a:buNone/>
            </a:pPr>
            <a:r>
              <a:rPr lang="fr-FR" sz="1800" dirty="0"/>
              <a:t>Constatant, en visionnant les vidéos, que rien ne change, il finit par licencier son cuisinier pour faute grave.</a:t>
            </a:r>
          </a:p>
          <a:p>
            <a:pPr algn="just"/>
            <a:r>
              <a:rPr lang="fr-FR" sz="1800" dirty="0"/>
              <a:t>Selon le salarié, ces  vidéos portent atteinte à sa vie privée et ne peuvent donc justifier son licenciement, abusif, puisqu’à aucun moment il n’a été informé des raisons et des modalités de mise en place de cette caméra. </a:t>
            </a:r>
          </a:p>
          <a:p>
            <a:pPr algn="just"/>
            <a:r>
              <a:rPr lang="fr-FR" sz="1800" dirty="0"/>
              <a:t>L’employeur rappelle qui lui a expliqué que cette caméra est là pour s'assurer, pour plus de sécurité, que le cuisinier respecte bien les règles d'hygiène.</a:t>
            </a:r>
          </a:p>
          <a:p>
            <a:pPr marL="0" indent="0" algn="just">
              <a:buNone/>
            </a:pPr>
            <a:r>
              <a:rPr lang="fr-FR" sz="1800" dirty="0"/>
              <a:t>Le juge constate que le salarié, qui exerce seul son activité en cuisine, est soumis à la surveillance constante de la caméra qui y est installée, il en déduit que ce système est disproportionné.</a:t>
            </a:r>
          </a:p>
          <a:p>
            <a:pPr marL="0" indent="0" algn="just">
              <a:buNone/>
            </a:pPr>
            <a:r>
              <a:rPr lang="fr-FR" sz="1800" dirty="0"/>
              <a:t>Ces enregistrements, attentatoires à la vie privée du salarié, ne peuvent servir de preuve au licenciement qui est abusif.</a:t>
            </a:r>
          </a:p>
          <a:p>
            <a:pPr marL="0" indent="0" algn="just">
              <a:buNone/>
            </a:pPr>
            <a:r>
              <a:rPr lang="fr-FR" sz="1800" dirty="0"/>
              <a:t>Source :</a:t>
            </a:r>
          </a:p>
          <a:p>
            <a:pPr marL="0" indent="0" algn="just">
              <a:buNone/>
            </a:pPr>
            <a:r>
              <a:rPr lang="fr-FR" sz="1800" dirty="0"/>
              <a:t>Arrêt de la </a:t>
            </a:r>
            <a:r>
              <a:rPr lang="fr-FR" sz="1800" dirty="0">
                <a:hlinkClick r:id="rId4"/>
              </a:rPr>
              <a:t>Cour de cassation, chambre sociale du 23 juin 2021, n° 19-13856</a:t>
            </a:r>
            <a:endParaRPr lang="fr-FR" sz="1800" dirty="0"/>
          </a:p>
        </p:txBody>
      </p:sp>
    </p:spTree>
    <p:extLst>
      <p:ext uri="{BB962C8B-B14F-4D97-AF65-F5344CB8AC3E}">
        <p14:creationId xmlns:p14="http://schemas.microsoft.com/office/powerpoint/2010/main" val="7396275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custDataLst>
              <p:tags r:id="rId1"/>
            </p:custDataLst>
          </p:nvPr>
        </p:nvSpPr>
        <p:spPr/>
        <p:txBody>
          <a:bodyPr rtlCol="0">
            <a:normAutofit fontScale="90000"/>
          </a:bodyPr>
          <a:lstStyle/>
          <a:p>
            <a:pPr eaLnBrk="1" fontAlgn="auto" hangingPunct="1">
              <a:spcAft>
                <a:spcPts val="0"/>
              </a:spcAft>
              <a:defRPr/>
            </a:pPr>
            <a:r>
              <a:rPr lang="fr-BE" dirty="0">
                <a:solidFill>
                  <a:srgbClr val="FF0000"/>
                </a:solidFill>
              </a:rPr>
              <a:t>Sous quelles conditions accéder aux messages électroniques d’un salarié ? </a:t>
            </a:r>
          </a:p>
        </p:txBody>
      </p:sp>
      <p:sp>
        <p:nvSpPr>
          <p:cNvPr id="62467" name="Rectangle 3"/>
          <p:cNvSpPr>
            <a:spLocks noGrp="1" noChangeArrowheads="1"/>
          </p:cNvSpPr>
          <p:nvPr>
            <p:ph idx="1"/>
            <p:custDataLst>
              <p:tags r:id="rId2"/>
            </p:custDataLst>
          </p:nvPr>
        </p:nvSpPr>
        <p:spPr>
          <a:xfrm>
            <a:off x="457200" y="1844675"/>
            <a:ext cx="8229600" cy="6051550"/>
          </a:xfrm>
        </p:spPr>
        <p:txBody>
          <a:bodyPr/>
          <a:lstStyle/>
          <a:p>
            <a:pPr marL="0" indent="0" algn="just" eaLnBrk="1" hangingPunct="1">
              <a:buNone/>
            </a:pPr>
            <a:r>
              <a:rPr lang="fr-BE" altLang="fr-FR" sz="2300" dirty="0"/>
              <a:t>Un message envoyé ou reçu depuis le poste de travail mis à disposition par l’employeur </a:t>
            </a:r>
            <a:r>
              <a:rPr lang="fr-BE" altLang="fr-FR" sz="2300" b="1" dirty="0"/>
              <a:t>est présumé avoir un caractère professionnel</a:t>
            </a:r>
            <a:r>
              <a:rPr lang="fr-BE" altLang="fr-FR" sz="2300" dirty="0"/>
              <a:t>, sauf s’il est identifié comme étant « </a:t>
            </a:r>
            <a:r>
              <a:rPr lang="fr-BE" altLang="fr-FR" sz="2300" b="1" dirty="0"/>
              <a:t>personnel », dans l’objet du message par exemple. </a:t>
            </a:r>
            <a:endParaRPr lang="fr-BE" altLang="fr-FR" sz="2300" dirty="0"/>
          </a:p>
          <a:p>
            <a:pPr algn="just" eaLnBrk="1" hangingPunct="1"/>
            <a:r>
              <a:rPr lang="fr-BE" altLang="fr-FR" sz="2300" dirty="0"/>
              <a:t>Il appartient </a:t>
            </a:r>
            <a:r>
              <a:rPr lang="fr-BE" altLang="fr-FR" sz="2300" u="sng" dirty="0"/>
              <a:t>à l’employé d’identifier </a:t>
            </a:r>
            <a:r>
              <a:rPr lang="fr-BE" altLang="fr-FR" sz="2300" dirty="0"/>
              <a:t>les messages qui sont personnels. </a:t>
            </a:r>
          </a:p>
          <a:p>
            <a:pPr algn="just" eaLnBrk="1" hangingPunct="1"/>
            <a:r>
              <a:rPr lang="fr-BE" altLang="fr-FR" sz="2300" dirty="0"/>
              <a:t>À défaut d’une telle identification, </a:t>
            </a:r>
            <a:r>
              <a:rPr lang="fr-BE" altLang="fr-FR" sz="2300" u="sng" dirty="0"/>
              <a:t>les messages sont présumés être professionnels et l’employeur peut y accéder librement</a:t>
            </a:r>
            <a:r>
              <a:rPr lang="fr-BE" altLang="fr-FR" sz="2300" dirty="0"/>
              <a:t>.</a:t>
            </a:r>
          </a:p>
          <a:p>
            <a:pPr algn="just" eaLnBrk="1" hangingPunct="1"/>
            <a:r>
              <a:rPr lang="fr-BE" altLang="fr-FR" sz="2300" dirty="0"/>
              <a:t>La nature personnelle d’un message peut figurer dans </a:t>
            </a:r>
            <a:r>
              <a:rPr lang="fr-BE" altLang="fr-FR" sz="2300" u="sng" dirty="0"/>
              <a:t>l’objet</a:t>
            </a:r>
            <a:r>
              <a:rPr lang="fr-BE" altLang="fr-FR" sz="2300" dirty="0"/>
              <a:t> du message ou dans le </a:t>
            </a:r>
            <a:r>
              <a:rPr lang="fr-BE" altLang="fr-FR" sz="2300" u="sng" dirty="0"/>
              <a:t>nom du répertoire </a:t>
            </a:r>
            <a:r>
              <a:rPr lang="fr-BE" altLang="fr-FR" sz="2300" dirty="0"/>
              <a:t>dans lequel il est stocké.</a:t>
            </a:r>
          </a:p>
          <a:p>
            <a:pPr lvl="1" algn="just" eaLnBrk="1" hangingPunct="1"/>
            <a:r>
              <a:rPr lang="fr-BE" altLang="fr-FR" sz="1900" dirty="0"/>
              <a:t>Exemple : </a:t>
            </a:r>
            <a:r>
              <a:rPr lang="fr-BE" altLang="fr-FR" sz="1900" dirty="0">
                <a:hlinkClick r:id="rId4"/>
              </a:rPr>
              <a:t>Cass. Soc. 9 juin 2019 </a:t>
            </a:r>
            <a:endParaRPr lang="fr-BE" altLang="fr-FR" sz="1900" dirty="0"/>
          </a:p>
          <a:p>
            <a:pPr eaLnBrk="1" hangingPunct="1">
              <a:lnSpc>
                <a:spcPct val="90000"/>
              </a:lnSpc>
            </a:pPr>
            <a:endParaRPr lang="fr-BE" altLang="fr-FR" dirty="0"/>
          </a:p>
          <a:p>
            <a:pPr eaLnBrk="1" hangingPunct="1">
              <a:lnSpc>
                <a:spcPct val="90000"/>
              </a:lnSpc>
            </a:pPr>
            <a:endParaRPr lang="fr-BE" altLang="fr-FR" dirty="0"/>
          </a:p>
          <a:p>
            <a:pPr lvl="1" eaLnBrk="1" hangingPunct="1">
              <a:lnSpc>
                <a:spcPct val="90000"/>
              </a:lnSpc>
            </a:pPr>
            <a:endParaRPr lang="fr-BE" altLang="fr-FR" dirty="0"/>
          </a:p>
          <a:p>
            <a:pPr eaLnBrk="1" hangingPunct="1">
              <a:lnSpc>
                <a:spcPct val="90000"/>
              </a:lnSpc>
              <a:buFont typeface="Wingdings 3" panose="05040102010807070707" pitchFamily="18" charset="2"/>
              <a:buNone/>
            </a:pPr>
            <a:endParaRPr lang="fr-BE" altLang="fr-FR" dirty="0"/>
          </a:p>
          <a:p>
            <a:pPr eaLnBrk="1" hangingPunct="1">
              <a:lnSpc>
                <a:spcPct val="90000"/>
              </a:lnSpc>
              <a:buFont typeface="Wingdings 3" panose="05040102010807070707" pitchFamily="18" charset="2"/>
              <a:buNone/>
            </a:pPr>
            <a:endParaRPr lang="fr-BE" altLang="fr-FR" dirty="0"/>
          </a:p>
        </p:txBody>
      </p:sp>
    </p:spTree>
    <p:extLst>
      <p:ext uri="{BB962C8B-B14F-4D97-AF65-F5344CB8AC3E}">
        <p14:creationId xmlns:p14="http://schemas.microsoft.com/office/powerpoint/2010/main" val="5296326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custDataLst>
              <p:tags r:id="rId1"/>
            </p:custDataLst>
          </p:nvPr>
        </p:nvSpPr>
        <p:spPr/>
        <p:txBody>
          <a:bodyPr/>
          <a:lstStyle/>
          <a:p>
            <a:pPr eaLnBrk="1" hangingPunct="1"/>
            <a:r>
              <a:rPr lang="fr-BE" altLang="fr-FR">
                <a:solidFill>
                  <a:srgbClr val="FF0000"/>
                </a:solidFill>
              </a:rPr>
              <a:t>Fichier personnel</a:t>
            </a:r>
          </a:p>
        </p:txBody>
      </p:sp>
      <p:sp>
        <p:nvSpPr>
          <p:cNvPr id="3" name="Content Placeholder 2"/>
          <p:cNvSpPr>
            <a:spLocks noGrp="1"/>
          </p:cNvSpPr>
          <p:nvPr>
            <p:ph idx="1"/>
            <p:custDataLst>
              <p:tags r:id="rId2"/>
            </p:custDataLst>
          </p:nvPr>
        </p:nvSpPr>
        <p:spPr/>
        <p:txBody>
          <a:bodyPr rtlCol="0">
            <a:normAutofit fontScale="77500" lnSpcReduction="20000"/>
          </a:bodyPr>
          <a:lstStyle/>
          <a:p>
            <a:pPr algn="just" eaLnBrk="1" fontAlgn="auto" hangingPunct="1">
              <a:spcAft>
                <a:spcPts val="0"/>
              </a:spcAft>
              <a:buFont typeface="Arial" panose="020B0604020202020204" pitchFamily="34" charset="0"/>
              <a:buNone/>
              <a:defRPr/>
            </a:pPr>
            <a:r>
              <a:rPr lang="fr-BE" dirty="0"/>
              <a:t>Si un fichier est identifié comme étant personnel, l’employeur ne peut y avoir accès </a:t>
            </a:r>
          </a:p>
          <a:p>
            <a:pPr lvl="1" algn="just" eaLnBrk="1" fontAlgn="auto" hangingPunct="1">
              <a:spcAft>
                <a:spcPts val="0"/>
              </a:spcAft>
              <a:defRPr/>
            </a:pPr>
            <a:r>
              <a:rPr lang="fr-BE" dirty="0"/>
              <a:t>« qu’en présence du salarié ou si celui-ci a été dûment appelé, </a:t>
            </a:r>
          </a:p>
          <a:p>
            <a:pPr lvl="1" algn="just" eaLnBrk="1" fontAlgn="auto" hangingPunct="1">
              <a:spcAft>
                <a:spcPts val="0"/>
              </a:spcAft>
              <a:defRPr/>
            </a:pPr>
            <a:r>
              <a:rPr lang="fr-BE" dirty="0"/>
              <a:t>ou « en cas de risque ou événement particulier ». </a:t>
            </a:r>
          </a:p>
          <a:p>
            <a:pPr algn="just" eaLnBrk="1" fontAlgn="auto" hangingPunct="1">
              <a:spcAft>
                <a:spcPts val="0"/>
              </a:spcAft>
              <a:buFont typeface="Arial" panose="020B0604020202020204" pitchFamily="34" charset="0"/>
              <a:buNone/>
              <a:defRPr/>
            </a:pPr>
            <a:endParaRPr lang="fr-BE" dirty="0"/>
          </a:p>
          <a:p>
            <a:pPr algn="just" eaLnBrk="1" fontAlgn="auto" hangingPunct="1">
              <a:spcAft>
                <a:spcPts val="0"/>
              </a:spcAft>
              <a:buFont typeface="Arial" panose="020B0604020202020204" pitchFamily="34" charset="0"/>
              <a:buNone/>
              <a:defRPr/>
            </a:pPr>
            <a:r>
              <a:rPr lang="fr-BE" dirty="0"/>
              <a:t>Le salarié ne peut pas s’opposer à un tel accès si ces conditions ont été respectées.</a:t>
            </a:r>
          </a:p>
          <a:p>
            <a:pPr algn="just" eaLnBrk="1" fontAlgn="auto" hangingPunct="1">
              <a:spcAft>
                <a:spcPts val="0"/>
              </a:spcAft>
              <a:defRPr/>
            </a:pPr>
            <a:r>
              <a:rPr lang="fr-BE" dirty="0"/>
              <a:t>Par exemple : il a été jugé que la découverte de photos érotiques dans le tiroir d’un salarié ne constituait pas un risque ou un événement particulier justifiant que l’employeur accède au répertoire intitulé « perso » hors la présence du salarié ou sans que celui-ci en soit informé (Cour de cassation, chambre sociale, arrêt du 17 mai 2005).</a:t>
            </a:r>
          </a:p>
          <a:p>
            <a:pPr eaLnBrk="1" fontAlgn="auto" hangingPunct="1">
              <a:spcAft>
                <a:spcPts val="0"/>
              </a:spcAft>
              <a:defRPr/>
            </a:pPr>
            <a:endParaRPr lang="fr-BE" dirty="0"/>
          </a:p>
        </p:txBody>
      </p:sp>
    </p:spTree>
    <p:extLst>
      <p:ext uri="{BB962C8B-B14F-4D97-AF65-F5344CB8AC3E}">
        <p14:creationId xmlns:p14="http://schemas.microsoft.com/office/powerpoint/2010/main" val="27817661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a:solidFill>
                  <a:srgbClr val="FF0000"/>
                </a:solidFill>
              </a:rPr>
              <a:t>Sur Facebook </a:t>
            </a:r>
          </a:p>
        </p:txBody>
      </p:sp>
      <p:sp>
        <p:nvSpPr>
          <p:cNvPr id="3" name="Espace réservé du contenu 2"/>
          <p:cNvSpPr>
            <a:spLocks noGrp="1"/>
          </p:cNvSpPr>
          <p:nvPr>
            <p:ph idx="1"/>
            <p:custDataLst>
              <p:tags r:id="rId2"/>
            </p:custDataLst>
          </p:nvPr>
        </p:nvSpPr>
        <p:spPr>
          <a:xfrm>
            <a:off x="457200" y="1268760"/>
            <a:ext cx="8229600" cy="4857403"/>
          </a:xfrm>
        </p:spPr>
        <p:txBody>
          <a:bodyPr/>
          <a:lstStyle/>
          <a:p>
            <a:pPr marL="0" indent="0">
              <a:buNone/>
            </a:pPr>
            <a:r>
              <a:rPr lang="fr-FR" sz="1600" b="1" dirty="0"/>
              <a:t>La Cour de cassation qualifie de </a:t>
            </a:r>
            <a:r>
              <a:rPr lang="fr-FR" sz="1600" b="1" u="sng" dirty="0"/>
              <a:t>conversation privée </a:t>
            </a:r>
            <a:r>
              <a:rPr lang="fr-FR" sz="1600" b="1" dirty="0"/>
              <a:t>les propos tenus par un salarié sur son compte Facebook dès lors que celui-ci est sécurisé et confidentiel. (</a:t>
            </a:r>
            <a:r>
              <a:rPr lang="fr-FR" sz="1600" b="1" dirty="0">
                <a:hlinkClick r:id="rId4"/>
              </a:rPr>
              <a:t>pour aller plus loin</a:t>
            </a:r>
            <a:r>
              <a:rPr lang="fr-FR" sz="1600" b="1" dirty="0"/>
              <a:t>) </a:t>
            </a:r>
            <a:br>
              <a:rPr lang="pt-BR" sz="1600" dirty="0"/>
            </a:br>
            <a:r>
              <a:rPr lang="pt-BR" sz="1600" dirty="0"/>
              <a:t>(Cass. soc. 12-9-2018 n° 16-11.690 FS-PB </a:t>
            </a:r>
            <a:r>
              <a:rPr lang="fr-FR" sz="1600" b="1" dirty="0"/>
              <a:t>)</a:t>
            </a:r>
          </a:p>
          <a:p>
            <a:pPr algn="just"/>
            <a:r>
              <a:rPr lang="fr-FR" sz="2000" dirty="0"/>
              <a:t>La Cour se prononce ainsi sur le </a:t>
            </a:r>
            <a:r>
              <a:rPr lang="fr-FR" sz="2000" u="sng" dirty="0"/>
              <a:t>caractère privé ou public </a:t>
            </a:r>
            <a:r>
              <a:rPr lang="fr-FR" sz="2000" dirty="0"/>
              <a:t>d’une conversation sur un réseau social. </a:t>
            </a:r>
          </a:p>
          <a:p>
            <a:pPr algn="just"/>
            <a:r>
              <a:rPr lang="fr-FR" sz="2000" dirty="0"/>
              <a:t>Deux critères essentiels sont mis en avant par les juges pour qualifier les propos du salarié : </a:t>
            </a:r>
          </a:p>
          <a:p>
            <a:pPr lvl="1" algn="just"/>
            <a:r>
              <a:rPr lang="fr-FR" sz="2000" dirty="0"/>
              <a:t>d’une part, ils ont été tenus au sein d’un </a:t>
            </a:r>
            <a:r>
              <a:rPr lang="fr-FR" sz="2000" u="sng" dirty="0"/>
              <a:t>groupe fermé</a:t>
            </a:r>
            <a:r>
              <a:rPr lang="fr-FR" sz="2000" dirty="0"/>
              <a:t>, accessible uniquement à des personnes agréées par l’administrateur dudit groupe ; </a:t>
            </a:r>
          </a:p>
          <a:p>
            <a:pPr lvl="1" algn="just"/>
            <a:r>
              <a:rPr lang="fr-FR" sz="2000" dirty="0"/>
              <a:t>d’autre part, ils ont été diffusés auprès d’un </a:t>
            </a:r>
            <a:r>
              <a:rPr lang="fr-FR" sz="2000" u="sng" dirty="0"/>
              <a:t>nombre limité de personnes </a:t>
            </a:r>
            <a:r>
              <a:rPr lang="fr-FR" sz="2000" dirty="0"/>
              <a:t>(14 en l’espèce).</a:t>
            </a:r>
          </a:p>
          <a:p>
            <a:pPr algn="just"/>
            <a:r>
              <a:rPr lang="fr-FR" sz="2000" dirty="0"/>
              <a:t>La Cour de cassation ne pose donc aucune présomption de caractère public ou privé des réseaux sociaux. C’est l’utilisateur – en l’espèce le salarié – qui, en paramétrant son compte, lui confère un caractère ouvert ou fermé.</a:t>
            </a:r>
          </a:p>
        </p:txBody>
      </p:sp>
    </p:spTree>
    <p:extLst>
      <p:ext uri="{BB962C8B-B14F-4D97-AF65-F5344CB8AC3E}">
        <p14:creationId xmlns:p14="http://schemas.microsoft.com/office/powerpoint/2010/main" val="31173161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33234C-86D9-4AA4-B90F-F3F3E675EFAB}"/>
              </a:ext>
            </a:extLst>
          </p:cNvPr>
          <p:cNvSpPr>
            <a:spLocks noGrp="1"/>
          </p:cNvSpPr>
          <p:nvPr>
            <p:ph type="title"/>
            <p:custDataLst>
              <p:tags r:id="rId1"/>
            </p:custDataLst>
          </p:nvPr>
        </p:nvSpPr>
        <p:spPr>
          <a:xfrm>
            <a:off x="457200" y="548680"/>
            <a:ext cx="8229600" cy="648072"/>
          </a:xfrm>
        </p:spPr>
        <p:txBody>
          <a:bodyPr/>
          <a:lstStyle/>
          <a:p>
            <a:r>
              <a:rPr lang="fr-FR" sz="2000" dirty="0">
                <a:solidFill>
                  <a:srgbClr val="FF0000"/>
                </a:solidFill>
              </a:rPr>
              <a:t>Actualités</a:t>
            </a:r>
            <a:br>
              <a:rPr lang="fr-FR" sz="2000" dirty="0">
                <a:solidFill>
                  <a:srgbClr val="FF0000"/>
                </a:solidFill>
              </a:rPr>
            </a:br>
            <a:r>
              <a:rPr lang="fr-FR" sz="2000" dirty="0">
                <a:solidFill>
                  <a:srgbClr val="FF0000"/>
                </a:solidFill>
              </a:rPr>
              <a:t>Source </a:t>
            </a:r>
            <a:r>
              <a:rPr lang="fr-FR" sz="2000" dirty="0">
                <a:solidFill>
                  <a:srgbClr val="FF0000"/>
                </a:solidFill>
                <a:hlinkClick r:id="rId4"/>
              </a:rPr>
              <a:t>www.legalis.net</a:t>
            </a:r>
            <a:r>
              <a:rPr lang="fr-FR" sz="2000" dirty="0">
                <a:solidFill>
                  <a:srgbClr val="FF0000"/>
                </a:solidFill>
              </a:rPr>
              <a:t> (extrait) </a:t>
            </a:r>
            <a:br>
              <a:rPr lang="fr-FR" dirty="0"/>
            </a:br>
            <a:endParaRPr lang="fr-FR" dirty="0"/>
          </a:p>
        </p:txBody>
      </p:sp>
      <p:sp>
        <p:nvSpPr>
          <p:cNvPr id="3" name="Espace réservé du contenu 2">
            <a:extLst>
              <a:ext uri="{FF2B5EF4-FFF2-40B4-BE49-F238E27FC236}">
                <a16:creationId xmlns:a16="http://schemas.microsoft.com/office/drawing/2014/main" id="{E2AC99BA-B176-403B-AE38-5DF172200264}"/>
              </a:ext>
            </a:extLst>
          </p:cNvPr>
          <p:cNvSpPr>
            <a:spLocks noGrp="1"/>
          </p:cNvSpPr>
          <p:nvPr>
            <p:ph idx="1"/>
            <p:custDataLst>
              <p:tags r:id="rId2"/>
            </p:custDataLst>
          </p:nvPr>
        </p:nvSpPr>
        <p:spPr>
          <a:xfrm>
            <a:off x="457200" y="1052736"/>
            <a:ext cx="8229600" cy="5073427"/>
          </a:xfrm>
        </p:spPr>
        <p:txBody>
          <a:bodyPr/>
          <a:lstStyle/>
          <a:p>
            <a:pPr marL="0" indent="0">
              <a:buNone/>
            </a:pPr>
            <a:r>
              <a:rPr lang="fr-FR" sz="1600" dirty="0">
                <a:hlinkClick r:id="rId5"/>
              </a:rPr>
              <a:t>La preuve par Facebook encore   </a:t>
            </a:r>
            <a:endParaRPr lang="fr-FR" sz="1600" dirty="0"/>
          </a:p>
          <a:p>
            <a:pPr marL="0" indent="0">
              <a:buNone/>
            </a:pPr>
            <a:r>
              <a:rPr lang="fr-FR" sz="1600" dirty="0"/>
              <a:t>Une atteinte à la vie privée d’une salariée justifiée par un manquement contractuel</a:t>
            </a:r>
          </a:p>
          <a:p>
            <a:pPr algn="just"/>
            <a:r>
              <a:rPr lang="fr-FR" sz="1600" dirty="0"/>
              <a:t>Par un arrêt du 30 septembre 2020, la chambre sociale de la Cour de cassation a estimé que la production par un employeur d’éléments portant atteinte à la vie privée d’une salariée, tels qu’un extrait de son compte Facebook, peut être justifiée si elle est « indispensable à l’exercice du droit à la preuve et proportionnée au but poursuivi, soit la défense de l’intérêt légitime de l’employeur à la confidentialité de ses affaires ». </a:t>
            </a:r>
          </a:p>
          <a:p>
            <a:pPr algn="just"/>
            <a:r>
              <a:rPr lang="fr-FR" sz="1600" dirty="0"/>
              <a:t>Dans cette affaire, la société Petit Bateau reprochait à sa chef de projet export </a:t>
            </a:r>
            <a:r>
              <a:rPr lang="fr-FR" sz="1600" b="1" u="sng" dirty="0"/>
              <a:t>d’avoir publié sur son compte Facebook personnel une photographie de la nouvelle collection </a:t>
            </a:r>
            <a:r>
              <a:rPr lang="fr-FR" sz="1600" u="sng" dirty="0"/>
              <a:t>printemps/été 2015 qui avait été présentée exclusivement aux commerciaux. </a:t>
            </a:r>
          </a:p>
          <a:p>
            <a:pPr algn="just"/>
            <a:r>
              <a:rPr lang="fr-FR" sz="1600" dirty="0"/>
              <a:t>L’employeur a considéré qu’elle avait manqué à </a:t>
            </a:r>
            <a:r>
              <a:rPr lang="fr-FR" sz="1600" u="sng" dirty="0"/>
              <a:t>son obligation contractuelle de confidentialité</a:t>
            </a:r>
            <a:r>
              <a:rPr lang="fr-FR" sz="1600" dirty="0"/>
              <a:t> et l’a licenciée pour faute grave. </a:t>
            </a:r>
          </a:p>
          <a:p>
            <a:pPr algn="just"/>
            <a:r>
              <a:rPr lang="fr-FR" sz="1600" dirty="0"/>
              <a:t>Il avait obtenu l’information litigieuse par un email, contenant la photo montrant un extrait du compte Facebook en cause, envoyé spontanément par une salariée autorisée à avoir accès au compte de son « amie ». </a:t>
            </a:r>
          </a:p>
          <a:p>
            <a:pPr algn="just"/>
            <a:r>
              <a:rPr lang="fr-FR" sz="1600" dirty="0"/>
              <a:t>L’employeur s’était contenté de produire la photo représentant le compte Facebook et avait fait procéder à un constat d’huissier pour éviter toute contestation sur l’identité du titulaire du compte.</a:t>
            </a:r>
          </a:p>
        </p:txBody>
      </p:sp>
    </p:spTree>
    <p:extLst>
      <p:ext uri="{BB962C8B-B14F-4D97-AF65-F5344CB8AC3E}">
        <p14:creationId xmlns:p14="http://schemas.microsoft.com/office/powerpoint/2010/main" val="27980772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674CC9-E621-4C63-9C25-441B4ED618DF}"/>
              </a:ext>
            </a:extLst>
          </p:cNvPr>
          <p:cNvSpPr>
            <a:spLocks noGrp="1"/>
          </p:cNvSpPr>
          <p:nvPr>
            <p:ph type="title"/>
            <p:custDataLst>
              <p:tags r:id="rId1"/>
            </p:custDataLst>
          </p:nvPr>
        </p:nvSpPr>
        <p:spPr/>
        <p:txBody>
          <a:bodyPr/>
          <a:lstStyle/>
          <a:p>
            <a:r>
              <a:rPr lang="fr-FR" dirty="0">
                <a:solidFill>
                  <a:srgbClr val="FF0000"/>
                </a:solidFill>
              </a:rPr>
              <a:t>adresse mail privée / adresse mail professionnelle</a:t>
            </a:r>
          </a:p>
        </p:txBody>
      </p:sp>
      <p:sp>
        <p:nvSpPr>
          <p:cNvPr id="3" name="Espace réservé du contenu 2">
            <a:extLst>
              <a:ext uri="{FF2B5EF4-FFF2-40B4-BE49-F238E27FC236}">
                <a16:creationId xmlns:a16="http://schemas.microsoft.com/office/drawing/2014/main" id="{EB8B5862-6594-4DF1-BD0B-5290188F5C31}"/>
              </a:ext>
            </a:extLst>
          </p:cNvPr>
          <p:cNvSpPr>
            <a:spLocks noGrp="1"/>
          </p:cNvSpPr>
          <p:nvPr>
            <p:ph idx="1"/>
            <p:custDataLst>
              <p:tags r:id="rId2"/>
            </p:custDataLst>
          </p:nvPr>
        </p:nvSpPr>
        <p:spPr/>
        <p:txBody>
          <a:bodyPr/>
          <a:lstStyle/>
          <a:p>
            <a:r>
              <a:rPr lang="fr-FR" sz="1600" dirty="0"/>
              <a:t>Un employeur récupère des papiers qu’un salarié a laissé sur une imprimante au bureau...</a:t>
            </a:r>
          </a:p>
          <a:p>
            <a:r>
              <a:rPr lang="fr-FR" sz="1600" dirty="0"/>
              <a:t>L’ employeur prend connaissance d’une confirmation d’une réservation de voyage faite par un salarié et reçue via son adresse mail professionnelle. Ce voyage a lieu à des dates où ce salarié est censé être en arrêt de travail, comme l’atteste l’arrêt-maladie qu’il lui a remis. </a:t>
            </a:r>
          </a:p>
          <a:p>
            <a:r>
              <a:rPr lang="fr-FR" sz="1600" dirty="0"/>
              <a:t>Pour l’employeur, ces faits sont suffisamment sérieux pour justifier un licenciement pour faute grave, estimant impossible la poursuite du contrat de travail. </a:t>
            </a:r>
          </a:p>
          <a:p>
            <a:r>
              <a:rPr lang="fr-FR" sz="1600" dirty="0"/>
              <a:t>Le salarié rétorque que le document sur lequel s’appuie l’employeur est un document personnel, qui relève de sa vie privée, et donc du secret des correspondances. Il ne peut pas servir à justifier et motiver un licenciement pour faute ...</a:t>
            </a:r>
          </a:p>
          <a:p>
            <a:r>
              <a:rPr lang="fr-FR" sz="1600" dirty="0"/>
              <a:t>Mais le tribunal constate que le document lui a été adressé, </a:t>
            </a:r>
            <a:r>
              <a:rPr lang="fr-FR" sz="1600" b="1" dirty="0"/>
              <a:t>non sur une adresse mail privée, mais sur une adresse mail professionnelle</a:t>
            </a:r>
            <a:r>
              <a:rPr lang="fr-FR" sz="1600" dirty="0"/>
              <a:t>, de sorte qu’il ne relève pas de sa vie privée, ce qui valide le licenciement pour faute grave.</a:t>
            </a:r>
          </a:p>
          <a:p>
            <a:endParaRPr lang="fr-FR" sz="1600" dirty="0"/>
          </a:p>
          <a:p>
            <a:r>
              <a:rPr lang="fr-FR" sz="1600" dirty="0"/>
              <a:t>Arrêt de la Cour de Cassation, chambre sociale, du 25 septembre 2019, n° 18-11009</a:t>
            </a:r>
          </a:p>
          <a:p>
            <a:endParaRPr lang="fr-FR" dirty="0"/>
          </a:p>
        </p:txBody>
      </p:sp>
      <p:sp>
        <p:nvSpPr>
          <p:cNvPr id="4" name="Rectangle 3">
            <a:extLst>
              <a:ext uri="{FF2B5EF4-FFF2-40B4-BE49-F238E27FC236}">
                <a16:creationId xmlns:a16="http://schemas.microsoft.com/office/drawing/2014/main" id="{21DBA06F-56E3-4A23-9CD5-BC4C9CFB3651}"/>
              </a:ext>
            </a:extLst>
          </p:cNvPr>
          <p:cNvSpPr/>
          <p:nvPr>
            <p:custDataLst>
              <p:tags r:id="rId3"/>
            </p:custDataLst>
          </p:nvPr>
        </p:nvSpPr>
        <p:spPr>
          <a:xfrm>
            <a:off x="971600" y="-926038"/>
            <a:ext cx="7632848" cy="33855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301993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re 1"/>
          <p:cNvSpPr>
            <a:spLocks noGrp="1"/>
          </p:cNvSpPr>
          <p:nvPr>
            <p:ph type="title"/>
            <p:custDataLst>
              <p:tags r:id="rId1"/>
            </p:custDataLst>
          </p:nvPr>
        </p:nvSpPr>
        <p:spPr/>
        <p:txBody>
          <a:bodyPr/>
          <a:lstStyle/>
          <a:p>
            <a:br>
              <a:rPr lang="fr-FR" altLang="fr-FR">
                <a:solidFill>
                  <a:srgbClr val="FF0000"/>
                </a:solidFill>
              </a:rPr>
            </a:br>
            <a:br>
              <a:rPr lang="fr-FR" altLang="fr-FR">
                <a:solidFill>
                  <a:srgbClr val="FF0000"/>
                </a:solidFill>
              </a:rPr>
            </a:br>
            <a:br>
              <a:rPr lang="fr-FR" altLang="fr-FR">
                <a:solidFill>
                  <a:srgbClr val="FF0000"/>
                </a:solidFill>
              </a:rPr>
            </a:br>
            <a:br>
              <a:rPr lang="fr-FR" altLang="fr-FR">
                <a:solidFill>
                  <a:srgbClr val="FF0000"/>
                </a:solidFill>
              </a:rPr>
            </a:br>
            <a:br>
              <a:rPr lang="fr-FR" altLang="fr-FR">
                <a:solidFill>
                  <a:srgbClr val="FF0000"/>
                </a:solidFill>
              </a:rPr>
            </a:br>
            <a:br>
              <a:rPr lang="fr-FR" altLang="fr-FR">
                <a:solidFill>
                  <a:srgbClr val="FF0000"/>
                </a:solidFill>
              </a:rPr>
            </a:br>
            <a:br>
              <a:rPr lang="fr-FR" altLang="fr-FR">
                <a:solidFill>
                  <a:srgbClr val="FF0000"/>
                </a:solidFill>
              </a:rPr>
            </a:br>
            <a:r>
              <a:rPr lang="fr-FR" altLang="fr-FR">
                <a:solidFill>
                  <a:srgbClr val="FF0000"/>
                </a:solidFill>
              </a:rPr>
              <a:t>Fin </a:t>
            </a:r>
            <a:r>
              <a:rPr lang="fr-FR" altLang="fr-FR" dirty="0">
                <a:solidFill>
                  <a:srgbClr val="FF0000"/>
                </a:solidFill>
              </a:rPr>
              <a:t>module 2 </a:t>
            </a:r>
            <a:br>
              <a:rPr lang="fr-FR" altLang="fr-FR" dirty="0">
                <a:solidFill>
                  <a:srgbClr val="FF0000"/>
                </a:solidFill>
              </a:rPr>
            </a:br>
            <a:r>
              <a:rPr lang="fr-FR" altLang="fr-FR" dirty="0">
                <a:solidFill>
                  <a:srgbClr val="FF0000"/>
                </a:solidFill>
              </a:rPr>
              <a:t>Données personnelles </a:t>
            </a:r>
          </a:p>
        </p:txBody>
      </p:sp>
      <p:sp>
        <p:nvSpPr>
          <p:cNvPr id="2" name="Espace réservé du contenu 1"/>
          <p:cNvSpPr>
            <a:spLocks noGrp="1"/>
          </p:cNvSpPr>
          <p:nvPr>
            <p:ph idx="1"/>
            <p:custDataLst>
              <p:tags r:id="rId2"/>
            </p:custDataLst>
          </p:nvPr>
        </p:nvSpPr>
        <p:spPr>
          <a:xfrm>
            <a:off x="5796136" y="5805264"/>
            <a:ext cx="2890664" cy="320899"/>
          </a:xfrm>
        </p:spPr>
        <p:txBody>
          <a:bodyPr/>
          <a:lstStyle/>
          <a:p>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rtlCol="0">
            <a:normAutofit fontScale="90000"/>
          </a:bodyPr>
          <a:lstStyle/>
          <a:p>
            <a:pPr eaLnBrk="1" fontAlgn="auto" hangingPunct="1">
              <a:spcAft>
                <a:spcPts val="0"/>
              </a:spcAft>
              <a:defRPr/>
            </a:pPr>
            <a:r>
              <a:rPr lang="fr-FR" b="1" u="sng" dirty="0">
                <a:solidFill>
                  <a:srgbClr val="FF0000"/>
                </a:solidFill>
              </a:rPr>
              <a:t>1.1 Qu'est-ce qu'une donnée personnelle ? </a:t>
            </a:r>
            <a:endParaRPr lang="fr-BE" sz="3200" b="1" u="sng" dirty="0">
              <a:solidFill>
                <a:srgbClr val="FF0000"/>
              </a:solidFill>
            </a:endParaRPr>
          </a:p>
        </p:txBody>
      </p:sp>
      <p:sp>
        <p:nvSpPr>
          <p:cNvPr id="3" name="Content Placeholder 2"/>
          <p:cNvSpPr>
            <a:spLocks noGrp="1"/>
          </p:cNvSpPr>
          <p:nvPr>
            <p:ph idx="1"/>
            <p:custDataLst>
              <p:tags r:id="rId2"/>
            </p:custDataLst>
          </p:nvPr>
        </p:nvSpPr>
        <p:spPr>
          <a:xfrm>
            <a:off x="228600" y="1628799"/>
            <a:ext cx="8686800" cy="4954563"/>
          </a:xfrm>
        </p:spPr>
        <p:txBody>
          <a:bodyPr rtlCol="0">
            <a:normAutofit/>
          </a:bodyPr>
          <a:lstStyle/>
          <a:p>
            <a:pPr algn="just" eaLnBrk="1" fontAlgn="auto" hangingPunct="1">
              <a:spcAft>
                <a:spcPts val="0"/>
              </a:spcAft>
              <a:buFont typeface="Arial" panose="020B0604020202020204" pitchFamily="34" charset="0"/>
              <a:buNone/>
              <a:defRPr/>
            </a:pPr>
            <a:r>
              <a:rPr lang="fr-FR" sz="1700" dirty="0"/>
              <a:t>Article 2 al. 2 LIL / art. 4 RGPD</a:t>
            </a:r>
            <a:endParaRPr lang="fr-BE" sz="1700" dirty="0"/>
          </a:p>
          <a:p>
            <a:pPr algn="just" eaLnBrk="1" fontAlgn="auto" hangingPunct="1">
              <a:spcAft>
                <a:spcPts val="0"/>
              </a:spcAft>
              <a:defRPr/>
            </a:pPr>
            <a:r>
              <a:rPr lang="fr-FR" sz="3000" i="1" dirty="0"/>
              <a:t>Enjeu</a:t>
            </a:r>
            <a:r>
              <a:rPr lang="fr-FR" sz="3000" dirty="0"/>
              <a:t> ? application ou non de la réglementation sur les données personnelles à la collecte d’information </a:t>
            </a:r>
          </a:p>
          <a:p>
            <a:pPr algn="just" eaLnBrk="1" fontAlgn="auto" hangingPunct="1">
              <a:spcAft>
                <a:spcPts val="0"/>
              </a:spcAft>
              <a:defRPr/>
            </a:pPr>
            <a:endParaRPr lang="fr-FR" sz="3000" dirty="0"/>
          </a:p>
          <a:p>
            <a:pPr algn="just" eaLnBrk="1" fontAlgn="auto" hangingPunct="1">
              <a:spcAft>
                <a:spcPts val="0"/>
              </a:spcAft>
              <a:defRPr/>
            </a:pPr>
            <a:r>
              <a:rPr lang="fr-FR" sz="3000" dirty="0"/>
              <a:t>Une donnée personnelle est une information qui permet </a:t>
            </a:r>
            <a:r>
              <a:rPr lang="fr-FR" sz="3000" b="1" u="sng" dirty="0"/>
              <a:t>d’identifier ou de reconnaître </a:t>
            </a:r>
            <a:r>
              <a:rPr lang="fr-FR" sz="3000" u="sng" dirty="0"/>
              <a:t>une personne physique</a:t>
            </a:r>
            <a:r>
              <a:rPr lang="fr-FR" sz="3000" dirty="0"/>
              <a:t>, directement ou indirectement. </a:t>
            </a:r>
          </a:p>
          <a:p>
            <a:pPr eaLnBrk="1" fontAlgn="auto" hangingPunct="1">
              <a:spcAft>
                <a:spcPts val="0"/>
              </a:spcAft>
              <a:defRPr/>
            </a:pPr>
            <a:endParaRPr lang="fr-BE" dirty="0"/>
          </a:p>
          <a:p>
            <a:pPr eaLnBrk="1" fontAlgn="auto" hangingPunct="1">
              <a:spcAft>
                <a:spcPts val="0"/>
              </a:spcAft>
              <a:defRPr/>
            </a:pPr>
            <a:endParaRPr lang="fr-BE"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FE87EA-95E5-4D33-7436-34E20E8A8AAD}"/>
              </a:ext>
            </a:extLst>
          </p:cNvPr>
          <p:cNvSpPr>
            <a:spLocks noGrp="1"/>
          </p:cNvSpPr>
          <p:nvPr>
            <p:ph type="title"/>
            <p:custDataLst>
              <p:tags r:id="rId1"/>
            </p:custDataLst>
          </p:nvPr>
        </p:nvSpPr>
        <p:spPr/>
        <p:txBody>
          <a:bodyPr/>
          <a:lstStyle/>
          <a:p>
            <a:r>
              <a:rPr lang="fr-FR" dirty="0">
                <a:solidFill>
                  <a:srgbClr val="FF0000"/>
                </a:solidFill>
              </a:rPr>
              <a:t>Par exemple </a:t>
            </a:r>
          </a:p>
        </p:txBody>
      </p:sp>
      <p:sp>
        <p:nvSpPr>
          <p:cNvPr id="3" name="Espace réservé du contenu 2">
            <a:extLst>
              <a:ext uri="{FF2B5EF4-FFF2-40B4-BE49-F238E27FC236}">
                <a16:creationId xmlns:a16="http://schemas.microsoft.com/office/drawing/2014/main" id="{5F9489DA-18B0-E6F0-2306-5F92549F31B4}"/>
              </a:ext>
            </a:extLst>
          </p:cNvPr>
          <p:cNvSpPr>
            <a:spLocks noGrp="1"/>
          </p:cNvSpPr>
          <p:nvPr>
            <p:ph idx="1"/>
            <p:custDataLst>
              <p:tags r:id="rId2"/>
            </p:custDataLst>
          </p:nvPr>
        </p:nvSpPr>
        <p:spPr/>
        <p:txBody>
          <a:bodyPr/>
          <a:lstStyle/>
          <a:p>
            <a:r>
              <a:rPr lang="fr-FR" dirty="0"/>
              <a:t>un nom, prénom, date de naissance, adresse postale, adresse électronique, numéro de téléphone, numéro de carte de paiement, plaque d'immatriculation d'un véhicule, d’une empreinte digitale, ADN, photo, numéro de sécurité sociale... .</a:t>
            </a:r>
          </a:p>
          <a:p>
            <a:r>
              <a:rPr lang="fr-FR" dirty="0"/>
              <a:t>Ce sont des données personnelles. </a:t>
            </a:r>
          </a:p>
          <a:p>
            <a:endParaRPr lang="fr-FR" dirty="0"/>
          </a:p>
        </p:txBody>
      </p:sp>
    </p:spTree>
    <p:extLst>
      <p:ext uri="{BB962C8B-B14F-4D97-AF65-F5344CB8AC3E}">
        <p14:creationId xmlns:p14="http://schemas.microsoft.com/office/powerpoint/2010/main" val="16301789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16.xml><?xml version="1.0" encoding="utf-8"?>
<p:tagLst xmlns:a="http://schemas.openxmlformats.org/drawingml/2006/main" xmlns:r="http://schemas.openxmlformats.org/officeDocument/2006/relationships" xmlns:p="http://schemas.openxmlformats.org/presentationml/2006/main">
  <p:tag name="NUM" val="2"/>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2"/>
</p:tagLst>
</file>

<file path=ppt/tags/tag121.xml><?xml version="1.0" encoding="utf-8"?>
<p:tagLst xmlns:a="http://schemas.openxmlformats.org/drawingml/2006/main" xmlns:r="http://schemas.openxmlformats.org/officeDocument/2006/relationships" xmlns:p="http://schemas.openxmlformats.org/presentationml/2006/main">
  <p:tag name="NUM" val="1"/>
</p:tagLst>
</file>

<file path=ppt/tags/tag122.xml><?xml version="1.0" encoding="utf-8"?>
<p:tagLst xmlns:a="http://schemas.openxmlformats.org/drawingml/2006/main" xmlns:r="http://schemas.openxmlformats.org/officeDocument/2006/relationships" xmlns:p="http://schemas.openxmlformats.org/presentationml/2006/main">
  <p:tag name="NUM" val="2"/>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2"/>
</p:tagLst>
</file>

<file path=ppt/tags/tag127.xml><?xml version="1.0" encoding="utf-8"?>
<p:tagLst xmlns:a="http://schemas.openxmlformats.org/drawingml/2006/main" xmlns:r="http://schemas.openxmlformats.org/officeDocument/2006/relationships" xmlns:p="http://schemas.openxmlformats.org/presentationml/2006/main">
  <p:tag name="NUM" val="1"/>
</p:tagLst>
</file>

<file path=ppt/tags/tag128.xml><?xml version="1.0" encoding="utf-8"?>
<p:tagLst xmlns:a="http://schemas.openxmlformats.org/drawingml/2006/main" xmlns:r="http://schemas.openxmlformats.org/officeDocument/2006/relationships" xmlns:p="http://schemas.openxmlformats.org/presentationml/2006/main">
  <p:tag name="NUM" val="2"/>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2"/>
</p:tagLst>
</file>

<file path=ppt/tags/tag131.xml><?xml version="1.0" encoding="utf-8"?>
<p:tagLst xmlns:a="http://schemas.openxmlformats.org/drawingml/2006/main" xmlns:r="http://schemas.openxmlformats.org/officeDocument/2006/relationships" xmlns:p="http://schemas.openxmlformats.org/presentationml/2006/main">
  <p:tag name="NUM" val="1"/>
</p:tagLst>
</file>

<file path=ppt/tags/tag132.xml><?xml version="1.0" encoding="utf-8"?>
<p:tagLst xmlns:a="http://schemas.openxmlformats.org/drawingml/2006/main" xmlns:r="http://schemas.openxmlformats.org/officeDocument/2006/relationships" xmlns:p="http://schemas.openxmlformats.org/presentationml/2006/main">
  <p:tag name="NUM" val="2"/>
</p:tagLst>
</file>

<file path=ppt/tags/tag133.xml><?xml version="1.0" encoding="utf-8"?>
<p:tagLst xmlns:a="http://schemas.openxmlformats.org/drawingml/2006/main" xmlns:r="http://schemas.openxmlformats.org/officeDocument/2006/relationships" xmlns:p="http://schemas.openxmlformats.org/presentationml/2006/main">
  <p:tag name="NUM" val="1"/>
</p:tagLst>
</file>

<file path=ppt/tags/tag134.xml><?xml version="1.0" encoding="utf-8"?>
<p:tagLst xmlns:a="http://schemas.openxmlformats.org/drawingml/2006/main" xmlns:r="http://schemas.openxmlformats.org/officeDocument/2006/relationships" xmlns:p="http://schemas.openxmlformats.org/presentationml/2006/main">
  <p:tag name="NUM" val="2"/>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2"/>
</p:tagLst>
</file>

<file path=ppt/tags/tag137.xml><?xml version="1.0" encoding="utf-8"?>
<p:tagLst xmlns:a="http://schemas.openxmlformats.org/drawingml/2006/main" xmlns:r="http://schemas.openxmlformats.org/officeDocument/2006/relationships" xmlns:p="http://schemas.openxmlformats.org/presentationml/2006/main">
  <p:tag name="NUM" val="1"/>
</p:tagLst>
</file>

<file path=ppt/tags/tag138.xml><?xml version="1.0" encoding="utf-8"?>
<p:tagLst xmlns:a="http://schemas.openxmlformats.org/drawingml/2006/main" xmlns:r="http://schemas.openxmlformats.org/officeDocument/2006/relationships" xmlns:p="http://schemas.openxmlformats.org/presentationml/2006/main">
  <p:tag name="NUM" val="2"/>
</p:tagLst>
</file>

<file path=ppt/tags/tag139.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40.xml><?xml version="1.0" encoding="utf-8"?>
<p:tagLst xmlns:a="http://schemas.openxmlformats.org/drawingml/2006/main" xmlns:r="http://schemas.openxmlformats.org/officeDocument/2006/relationships" xmlns:p="http://schemas.openxmlformats.org/presentationml/2006/main">
  <p:tag name="NUM" val="2"/>
</p:tagLst>
</file>

<file path=ppt/tags/tag141.xml><?xml version="1.0" encoding="utf-8"?>
<p:tagLst xmlns:a="http://schemas.openxmlformats.org/drawingml/2006/main" xmlns:r="http://schemas.openxmlformats.org/officeDocument/2006/relationships" xmlns:p="http://schemas.openxmlformats.org/presentationml/2006/main">
  <p:tag name="NUM" val="1"/>
</p:tagLst>
</file>

<file path=ppt/tags/tag142.xml><?xml version="1.0" encoding="utf-8"?>
<p:tagLst xmlns:a="http://schemas.openxmlformats.org/drawingml/2006/main" xmlns:r="http://schemas.openxmlformats.org/officeDocument/2006/relationships" xmlns:p="http://schemas.openxmlformats.org/presentationml/2006/main">
  <p:tag name="NUM" val="2"/>
</p:tagLst>
</file>

<file path=ppt/tags/tag143.xml><?xml version="1.0" encoding="utf-8"?>
<p:tagLst xmlns:a="http://schemas.openxmlformats.org/drawingml/2006/main" xmlns:r="http://schemas.openxmlformats.org/officeDocument/2006/relationships" xmlns:p="http://schemas.openxmlformats.org/presentationml/2006/main">
  <p:tag name="NUM" val="1"/>
</p:tagLst>
</file>

<file path=ppt/tags/tag144.xml><?xml version="1.0" encoding="utf-8"?>
<p:tagLst xmlns:a="http://schemas.openxmlformats.org/drawingml/2006/main" xmlns:r="http://schemas.openxmlformats.org/officeDocument/2006/relationships" xmlns:p="http://schemas.openxmlformats.org/presentationml/2006/main">
  <p:tag name="NUM" val="2"/>
</p:tagLst>
</file>

<file path=ppt/tags/tag145.xml><?xml version="1.0" encoding="utf-8"?>
<p:tagLst xmlns:a="http://schemas.openxmlformats.org/drawingml/2006/main" xmlns:r="http://schemas.openxmlformats.org/officeDocument/2006/relationships" xmlns:p="http://schemas.openxmlformats.org/presentationml/2006/main">
  <p:tag name="NUM" val="1"/>
</p:tagLst>
</file>

<file path=ppt/tags/tag146.xml><?xml version="1.0" encoding="utf-8"?>
<p:tagLst xmlns:a="http://schemas.openxmlformats.org/drawingml/2006/main" xmlns:r="http://schemas.openxmlformats.org/officeDocument/2006/relationships" xmlns:p="http://schemas.openxmlformats.org/presentationml/2006/main">
  <p:tag name="NUM" val="2"/>
</p:tagLst>
</file>

<file path=ppt/tags/tag147.xml><?xml version="1.0" encoding="utf-8"?>
<p:tagLst xmlns:a="http://schemas.openxmlformats.org/drawingml/2006/main" xmlns:r="http://schemas.openxmlformats.org/officeDocument/2006/relationships" xmlns:p="http://schemas.openxmlformats.org/presentationml/2006/main">
  <p:tag name="NUM" val="1"/>
</p:tagLst>
</file>

<file path=ppt/tags/tag148.xml><?xml version="1.0" encoding="utf-8"?>
<p:tagLst xmlns:a="http://schemas.openxmlformats.org/drawingml/2006/main" xmlns:r="http://schemas.openxmlformats.org/officeDocument/2006/relationships" xmlns:p="http://schemas.openxmlformats.org/presentationml/2006/main">
  <p:tag name="NUM" val="2"/>
</p:tagLst>
</file>

<file path=ppt/tags/tag149.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50.xml><?xml version="1.0" encoding="utf-8"?>
<p:tagLst xmlns:a="http://schemas.openxmlformats.org/drawingml/2006/main" xmlns:r="http://schemas.openxmlformats.org/officeDocument/2006/relationships" xmlns:p="http://schemas.openxmlformats.org/presentationml/2006/main">
  <p:tag name="NUM" val="2"/>
</p:tagLst>
</file>

<file path=ppt/tags/tag151.xml><?xml version="1.0" encoding="utf-8"?>
<p:tagLst xmlns:a="http://schemas.openxmlformats.org/drawingml/2006/main" xmlns:r="http://schemas.openxmlformats.org/officeDocument/2006/relationships" xmlns:p="http://schemas.openxmlformats.org/presentationml/2006/main">
  <p:tag name="NUM" val="3"/>
</p:tagLst>
</file>

<file path=ppt/tags/tag152.xml><?xml version="1.0" encoding="utf-8"?>
<p:tagLst xmlns:a="http://schemas.openxmlformats.org/drawingml/2006/main" xmlns:r="http://schemas.openxmlformats.org/officeDocument/2006/relationships" xmlns:p="http://schemas.openxmlformats.org/presentationml/2006/main">
  <p:tag name="NUM" val="1"/>
</p:tagLst>
</file>

<file path=ppt/tags/tag153.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1_MB_Template">
  <a:themeElements>
    <a:clrScheme name="">
      <a:dk1>
        <a:srgbClr val="000000"/>
      </a:dk1>
      <a:lt1>
        <a:srgbClr val="FFFFFF"/>
      </a:lt1>
      <a:dk2>
        <a:srgbClr val="0F6190"/>
      </a:dk2>
      <a:lt2>
        <a:srgbClr val="003366"/>
      </a:lt2>
      <a:accent1>
        <a:srgbClr val="83ACC7"/>
      </a:accent1>
      <a:accent2>
        <a:srgbClr val="4D4D4D"/>
      </a:accent2>
      <a:accent3>
        <a:srgbClr val="FFFFFF"/>
      </a:accent3>
      <a:accent4>
        <a:srgbClr val="000000"/>
      </a:accent4>
      <a:accent5>
        <a:srgbClr val="C1D2E0"/>
      </a:accent5>
      <a:accent6>
        <a:srgbClr val="454545"/>
      </a:accent6>
      <a:hlink>
        <a:srgbClr val="808080"/>
      </a:hlink>
      <a:folHlink>
        <a:srgbClr val="B2B2B2"/>
      </a:folHlink>
    </a:clrScheme>
    <a:fontScheme name="1_MB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99CCFF"/>
            </a:gs>
            <a:gs pos="100000">
              <a:srgbClr val="9BC766"/>
            </a:gs>
          </a:gsLst>
          <a:lin ang="0" scaled="1"/>
        </a:gradFill>
        <a:ln w="9525" cap="flat" cmpd="sng" algn="ctr">
          <a:solidFill>
            <a:srgbClr val="000080"/>
          </a:solidFill>
          <a:prstDash val="solid"/>
          <a:round/>
          <a:headEnd type="none" w="med" len="med"/>
          <a:tailEnd type="none" w="med" len="med"/>
        </a:ln>
        <a:effectLst/>
      </a:spPr>
      <a:bodyPr vert="horz" wrap="none" lIns="72000" tIns="0" rIns="7200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rgbClr val="99CCFF"/>
            </a:gs>
            <a:gs pos="100000">
              <a:srgbClr val="9BC766"/>
            </a:gs>
          </a:gsLst>
          <a:lin ang="0" scaled="1"/>
        </a:gradFill>
        <a:ln w="9525" cap="flat" cmpd="sng" algn="ctr">
          <a:solidFill>
            <a:srgbClr val="000080"/>
          </a:solidFill>
          <a:prstDash val="solid"/>
          <a:round/>
          <a:headEnd type="none" w="med" len="med"/>
          <a:tailEnd type="none" w="med" len="med"/>
        </a:ln>
        <a:effectLst/>
      </a:spPr>
      <a:bodyPr vert="horz" wrap="none" lIns="72000" tIns="0" rIns="7200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1_MB_Template 1">
        <a:dk1>
          <a:srgbClr val="000000"/>
        </a:dk1>
        <a:lt1>
          <a:srgbClr val="FFFFFF"/>
        </a:lt1>
        <a:dk2>
          <a:srgbClr val="0F6190"/>
        </a:dk2>
        <a:lt2>
          <a:srgbClr val="003366"/>
        </a:lt2>
        <a:accent1>
          <a:srgbClr val="83ACC7"/>
        </a:accent1>
        <a:accent2>
          <a:srgbClr val="4D4D4D"/>
        </a:accent2>
        <a:accent3>
          <a:srgbClr val="FFFFFF"/>
        </a:accent3>
        <a:accent4>
          <a:srgbClr val="000000"/>
        </a:accent4>
        <a:accent5>
          <a:srgbClr val="C1D2E0"/>
        </a:accent5>
        <a:accent6>
          <a:srgbClr val="454545"/>
        </a:accent6>
        <a:hlink>
          <a:srgbClr val="8C8C90"/>
        </a:hlink>
        <a:folHlink>
          <a:srgbClr val="B8BAB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00103223</Template>
  <TotalTime>2261</TotalTime>
  <Words>10971</Words>
  <Application>Microsoft Office PowerPoint</Application>
  <PresentationFormat>Affichage à l'écran (4:3)</PresentationFormat>
  <Paragraphs>576</Paragraphs>
  <Slides>77</Slides>
  <Notes>8</Notes>
  <HiddenSlides>0</HiddenSlides>
  <MMClips>0</MMClips>
  <ScaleCrop>false</ScaleCrop>
  <HeadingPairs>
    <vt:vector size="6" baseType="variant">
      <vt:variant>
        <vt:lpstr>Polices utilisées</vt:lpstr>
      </vt:variant>
      <vt:variant>
        <vt:i4>13</vt:i4>
      </vt:variant>
      <vt:variant>
        <vt:lpstr>Thème</vt:lpstr>
      </vt:variant>
      <vt:variant>
        <vt:i4>2</vt:i4>
      </vt:variant>
      <vt:variant>
        <vt:lpstr>Titres des diapositives</vt:lpstr>
      </vt:variant>
      <vt:variant>
        <vt:i4>77</vt:i4>
      </vt:variant>
    </vt:vector>
  </HeadingPairs>
  <TitlesOfParts>
    <vt:vector size="92" baseType="lpstr">
      <vt:lpstr>Arial</vt:lpstr>
      <vt:lpstr>Calibri</vt:lpstr>
      <vt:lpstr>Helvetica</vt:lpstr>
      <vt:lpstr>Libre Franklin</vt:lpstr>
      <vt:lpstr>museo-slab</vt:lpstr>
      <vt:lpstr>open_sans_condensedbold</vt:lpstr>
      <vt:lpstr>Open-Sans</vt:lpstr>
      <vt:lpstr>Open-Sans</vt:lpstr>
      <vt:lpstr>Roboto</vt:lpstr>
      <vt:lpstr>robotoslab</vt:lpstr>
      <vt:lpstr>Times New Roman</vt:lpstr>
      <vt:lpstr>Verdana</vt:lpstr>
      <vt:lpstr>Wingdings 3</vt:lpstr>
      <vt:lpstr>1_MB_Template</vt:lpstr>
      <vt:lpstr>Office Theme</vt:lpstr>
      <vt:lpstr>      Module 2  La protection des données personnelles   EM 2023/2024  reynaud.avocat@gmail.com  V°21/09/2023  </vt:lpstr>
      <vt:lpstr>De l’importance grandissante des questions de données personnelles</vt:lpstr>
      <vt:lpstr>Actualité </vt:lpstr>
      <vt:lpstr>Cadre institutionnel et légal  </vt:lpstr>
      <vt:lpstr>Plan </vt:lpstr>
      <vt:lpstr>1. Quand appliquer la loi informatique et libertés ou le RGPD? </vt:lpstr>
      <vt:lpstr>Trois critères rentrent en compte pour l’application de la réglementation : </vt:lpstr>
      <vt:lpstr>1.1 Qu'est-ce qu'une donnée personnelle ? </vt:lpstr>
      <vt:lpstr>Par exemple </vt:lpstr>
      <vt:lpstr>Peu importe que ces informations soient confidentielles ou publiques. </vt:lpstr>
      <vt:lpstr> Exemple : l’image des personnes est une donnée personnelle :  </vt:lpstr>
      <vt:lpstr>l’adresse IP ? cela dépend des situation … </vt:lpstr>
      <vt:lpstr>1.2 Qu’est ce qu’un « traitement de données » :</vt:lpstr>
      <vt:lpstr>1.3. Qu’est ce qu’un responsable d’un traitement de données ? </vt:lpstr>
      <vt:lpstr>Critères d’identification du responsable du traitement  </vt:lpstr>
      <vt:lpstr>Plusieurs cas :</vt:lpstr>
      <vt:lpstr>La co-responsabilité des responsables de traitement </vt:lpstr>
      <vt:lpstr>Cas pratique : la coresponsabilité de FB et de l’éditeur du site web </vt:lpstr>
      <vt:lpstr>Le sous-traitant </vt:lpstr>
      <vt:lpstr>Exemple : Responsable du traitement et sous-traitant </vt:lpstr>
      <vt:lpstr>Les contrats avec les partenaires ou les sous-traitants  </vt:lpstr>
      <vt:lpstr>  2. Les droits des personnes traitées :  </vt:lpstr>
      <vt:lpstr>2.1 Le droit à l’information</vt:lpstr>
      <vt:lpstr>En conséquence, toute personne qui met en œuvre un traitement contenant des données personnelles doit informer les personnes fichées de :  </vt:lpstr>
      <vt:lpstr>En pratique, l’information des personne se fait : </vt:lpstr>
      <vt:lpstr>2/ L’information des personnes par une POLITIQUE DE PROTECTION DES DONNEES PERSONNELLES</vt:lpstr>
      <vt:lpstr>2.2 Le droit d’opposition </vt:lpstr>
      <vt:lpstr>Le déréférencement d’un contenu dans un moteur de recherche ? </vt:lpstr>
      <vt:lpstr>2.3 Droit d’accès </vt:lpstr>
      <vt:lpstr>2.4 Droit de rectification</vt:lpstr>
      <vt:lpstr>  2.5 Le droit à la portabilité des données  </vt:lpstr>
      <vt:lpstr>Actualité : la condamnation d’une micro-entreprise à 3000 € d’amende. </vt:lpstr>
      <vt:lpstr>3. Les obligations du responsable du traitement </vt:lpstr>
      <vt:lpstr>3.1 La légitimité juridique  du traitement : la base du traitement </vt:lpstr>
      <vt:lpstr> 3.1.1 Consentement renforcé et transparence </vt:lpstr>
      <vt:lpstr>Le cas des cookies : consentement ?  </vt:lpstr>
      <vt:lpstr>Exemple de bandeau de la CNIL (lien)  </vt:lpstr>
      <vt:lpstr>Actualité cookies 7 01 2022</vt:lpstr>
      <vt:lpstr>3.1.2 Le cas des données sensibles </vt:lpstr>
      <vt:lpstr>3.1.3 Respect de la finalité des traitements annoncés  (art.6 LIL) </vt:lpstr>
      <vt:lpstr>Un exemple de détournement de finalité </vt:lpstr>
      <vt:lpstr>Autre exemple de détournement de finalité  </vt:lpstr>
      <vt:lpstr>3.1.4 Contrôle de la proportionnalité </vt:lpstr>
      <vt:lpstr>3.2. Sécurité, confidentialité et devoir d’alerte  </vt:lpstr>
      <vt:lpstr>La confidentialité des données </vt:lpstr>
      <vt:lpstr>Actualité 2023</vt:lpstr>
      <vt:lpstr>Notifier une violation de données personnelles à la CNIL et éventuellement aux victimes </vt:lpstr>
      <vt:lpstr>3.3. La durée de conservation des informations </vt:lpstr>
      <vt:lpstr>Quelques exemples selon la CNIL</vt:lpstr>
      <vt:lpstr>3.4 L’information des personnes </vt:lpstr>
      <vt:lpstr>3.5. Transfert de données hors U.E</vt:lpstr>
      <vt:lpstr>3.6 une responsabilité accrue des acteurs depuis 2018 </vt:lpstr>
      <vt:lpstr> Le nouveau régime : une logique de conformité    </vt:lpstr>
      <vt:lpstr>Une responsabilisation accrue des acteurs suite au RGPD </vt:lpstr>
      <vt:lpstr>La protection des données dès la conception et par défaut (privacy by design) </vt:lpstr>
      <vt:lpstr>Les « basiques » à mettre en place selon le RGPD </vt:lpstr>
      <vt:lpstr>Le bilan du RGPD en pratique </vt:lpstr>
      <vt:lpstr>4. Première application pratique :   la prospection par internet </vt:lpstr>
      <vt:lpstr>Présentation PowerPoint</vt:lpstr>
      <vt:lpstr>   Collecte de emails dans les espaces publics ? Non sauf consentement des personnes  </vt:lpstr>
      <vt:lpstr>Actualité : Collecte déloyale de données à caractère personnel: des sanctions   </vt:lpstr>
      <vt:lpstr>Actualité </vt:lpstr>
      <vt:lpstr>5. Application pratique : la cyber surveillance du salarié</vt:lpstr>
      <vt:lpstr>Présentation PowerPoint</vt:lpstr>
      <vt:lpstr> 1/Principe de transparence :  </vt:lpstr>
      <vt:lpstr> La nécessité d’informer les salariés </vt:lpstr>
      <vt:lpstr>De l’importance de la charte informatique </vt:lpstr>
      <vt:lpstr>Le contrôle de l’utilisation d’internet </vt:lpstr>
      <vt:lpstr>2/ Principe de proportionnalité  </vt:lpstr>
      <vt:lpstr>Un exemple de géolocalisation des salariés disproportionné   </vt:lpstr>
      <vt:lpstr>Un employeur surveille l’activité d’un salarié de manière disproportionnée  </vt:lpstr>
      <vt:lpstr>Sous quelles conditions accéder aux messages électroniques d’un salarié ? </vt:lpstr>
      <vt:lpstr>Fichier personnel</vt:lpstr>
      <vt:lpstr>Sur Facebook </vt:lpstr>
      <vt:lpstr>Actualités Source www.legalis.net (extrait)  </vt:lpstr>
      <vt:lpstr>adresse mail privée / adresse mail professionnelle</vt:lpstr>
      <vt:lpstr>       Fin module 2  Données personnelles </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[Droit de l’informatique et de l’internet]</dc:title>
  <dc:creator>Pascal Reynaud avocat</dc:creator>
  <cp:lastModifiedBy>pascal reynaud</cp:lastModifiedBy>
  <cp:revision>364</cp:revision>
  <dcterms:created xsi:type="dcterms:W3CDTF">2010-09-07T20:25:02Z</dcterms:created>
  <dcterms:modified xsi:type="dcterms:W3CDTF">2023-09-21T13:33:03Z</dcterms:modified>
</cp:coreProperties>
</file>