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9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9" r:id="rId4"/>
    <p:sldId id="262" r:id="rId5"/>
    <p:sldId id="261" r:id="rId6"/>
    <p:sldId id="263" r:id="rId7"/>
    <p:sldId id="265" r:id="rId8"/>
    <p:sldId id="269" r:id="rId9"/>
    <p:sldId id="39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1253">
          <p15:clr>
            <a:srgbClr val="A4A3A4"/>
          </p15:clr>
        </p15:guide>
        <p15:guide id="3" pos="1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9999FF"/>
    <a:srgbClr val="FFCCFF"/>
    <a:srgbClr val="FF7C80"/>
    <a:srgbClr val="F8F8F8"/>
    <a:srgbClr val="FF0000"/>
    <a:srgbClr val="57E4F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15" autoAdjust="0"/>
    <p:restoredTop sz="97458" autoAdjust="0"/>
  </p:normalViewPr>
  <p:slideViewPr>
    <p:cSldViewPr>
      <p:cViewPr varScale="1">
        <p:scale>
          <a:sx n="109" d="100"/>
          <a:sy n="109" d="100"/>
        </p:scale>
        <p:origin x="1272" y="108"/>
      </p:cViewPr>
      <p:guideLst>
        <p:guide orient="horz" pos="890"/>
        <p:guide orient="horz" pos="1253"/>
        <p:guide pos="158"/>
      </p:guideLst>
    </p:cSldViewPr>
  </p:slideViewPr>
  <p:outlineViewPr>
    <p:cViewPr>
      <p:scale>
        <a:sx n="33" d="100"/>
        <a:sy n="33" d="100"/>
      </p:scale>
      <p:origin x="60" y="5922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ABDB568-78D7-4097-9B5C-4C77C18D762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06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04566B-66D2-430B-A13E-156EAC420E0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14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137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[Title of the course]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F5AE1A97-168B-4672-9668-861566DFA1DC}" type="datetime5">
              <a:rPr lang="en-US"/>
              <a:pPr/>
              <a:t>4-Sep-23</a:t>
            </a:fld>
            <a:endParaRPr lang="en-US"/>
          </a:p>
        </p:txBody>
      </p:sp>
      <p:sp>
        <p:nvSpPr>
          <p:cNvPr id="686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2004-2005 NameOfTheOrganization. All rights reserved.</a:t>
            </a:r>
          </a:p>
        </p:txBody>
      </p:sp>
      <p:sp>
        <p:nvSpPr>
          <p:cNvPr id="686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E8D70-6656-45F4-93E7-FB14CEA5B8BC}" type="slidenum">
              <a:rPr lang="en-US"/>
              <a:pPr/>
              <a:t>2</a:t>
            </a:fld>
            <a:endParaRPr lang="en-US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336" y="4344025"/>
            <a:ext cx="5182654" cy="4114488"/>
          </a:xfrm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577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[Title of the course]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586AB5E-B03D-4CD2-AA78-6A8E642A7DCD}" type="datetime5">
              <a:rPr lang="en-US"/>
              <a:pPr/>
              <a:t>4-Sep-23</a:t>
            </a:fld>
            <a:endParaRPr lang="en-US"/>
          </a:p>
        </p:txBody>
      </p:sp>
      <p:sp>
        <p:nvSpPr>
          <p:cNvPr id="716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2004-2005 NameOfTheOrganization. All rights reserved.</a:t>
            </a:r>
          </a:p>
        </p:txBody>
      </p:sp>
      <p:sp>
        <p:nvSpPr>
          <p:cNvPr id="716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F28C70-2883-4B8A-B872-610794CBA245}" type="slidenum">
              <a:rPr lang="en-US"/>
              <a:pPr/>
              <a:t>4</a:t>
            </a:fld>
            <a:endParaRPr lang="en-US"/>
          </a:p>
        </p:txBody>
      </p:sp>
      <p:sp>
        <p:nvSpPr>
          <p:cNvPr id="716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835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[Title of the course]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5AF9D38-D1AC-46E5-A09E-5F9351CAC7DA}" type="datetime5">
              <a:rPr lang="en-US"/>
              <a:pPr/>
              <a:t>4-Sep-23</a:t>
            </a:fld>
            <a:endParaRPr lang="en-US"/>
          </a:p>
        </p:txBody>
      </p:sp>
      <p:sp>
        <p:nvSpPr>
          <p:cNvPr id="727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Copyright © 2004-2005 NameOfTheOrganization. All rights reserved.</a:t>
            </a:r>
          </a:p>
        </p:txBody>
      </p:sp>
      <p:sp>
        <p:nvSpPr>
          <p:cNvPr id="727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9EF28-8664-4F66-AB51-08570EEEF084}" type="slidenum">
              <a:rPr lang="en-US"/>
              <a:pPr/>
              <a:t>5</a:t>
            </a:fld>
            <a:endParaRPr lang="en-US"/>
          </a:p>
        </p:txBody>
      </p:sp>
      <p:sp>
        <p:nvSpPr>
          <p:cNvPr id="727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279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8600" y="0"/>
            <a:ext cx="8686800" cy="3276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lIns="226800" tIns="25200" rIns="0" bIns="0"/>
          <a:lstStyle/>
          <a:p>
            <a:pPr>
              <a:spcBef>
                <a:spcPct val="20000"/>
              </a:spcBef>
              <a:defRPr/>
            </a:pPr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30188" y="4343400"/>
            <a:ext cx="8686800" cy="2516188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20000"/>
              </a:spcBef>
              <a:defRPr/>
            </a:pPr>
            <a:endParaRPr lang="en-GB" sz="140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6" name="Picture 7" descr="logoulysde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3316288"/>
            <a:ext cx="989013" cy="98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5613" y="1806575"/>
            <a:ext cx="8231187" cy="1166813"/>
          </a:xfrm>
          <a:solidFill>
            <a:srgbClr val="003366"/>
          </a:solidFill>
        </p:spPr>
        <p:txBody>
          <a:bodyPr bIns="45720"/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ctrTitle"/>
          </p:nvPr>
        </p:nvSpPr>
        <p:spPr bwMode="auto">
          <a:xfrm>
            <a:off x="455613" y="495300"/>
            <a:ext cx="8231187" cy="1114425"/>
          </a:xfrm>
          <a:prstGeom prst="rect">
            <a:avLst/>
          </a:prstGeom>
          <a:solidFill>
            <a:srgbClr val="003366"/>
          </a:solidFill>
          <a:ln>
            <a:miter lim="800000"/>
            <a:headEnd/>
            <a:tailEnd/>
          </a:ln>
        </p:spPr>
        <p:txBody>
          <a:bodyPr vert="horz" wrap="square" lIns="0" tIns="0" rIns="0" bIns="46929" numCol="1" anchor="t" anchorCtr="0" compatLnSpc="1">
            <a:prstTxWarp prst="textNoShape">
              <a:avLst/>
            </a:prstTxWarp>
          </a:bodyPr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4638"/>
            <a:ext cx="2171700" cy="587533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74638"/>
            <a:ext cx="6362700" cy="58753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33463" y="19050"/>
            <a:ext cx="7729537" cy="838200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44575" y="1524000"/>
            <a:ext cx="3783013" cy="464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79988" y="1524000"/>
            <a:ext cx="3783012" cy="4648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xfrm rot="16200000">
            <a:off x="-2514600" y="4038600"/>
            <a:ext cx="5334000" cy="3048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2004-2005 NameOfTheOrganization.  All rights reserved.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111375"/>
            <a:ext cx="4267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11375"/>
            <a:ext cx="42672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111375"/>
            <a:ext cx="86868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28600" y="0"/>
            <a:ext cx="8686800" cy="2286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lIns="226800" tIns="25200" rIns="0" bIns="0"/>
          <a:lstStyle/>
          <a:p>
            <a:pPr>
              <a:spcBef>
                <a:spcPct val="20000"/>
              </a:spcBef>
              <a:defRPr/>
            </a:pPr>
            <a:endParaRPr lang="en-GB" sz="1200">
              <a:solidFill>
                <a:schemeClr val="bg1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7175" y="7938"/>
            <a:ext cx="3421063" cy="24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72000" tIns="0" rIns="7200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BE">
                <a:solidFill>
                  <a:schemeClr val="bg1"/>
                </a:solidFill>
              </a:rPr>
              <a:t>DRAFT – WORK IN PROGRESS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187325" indent="-1873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366713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2pPr>
      <a:lvl3pPr marL="546100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3pPr>
      <a:lvl4pPr marL="725488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4pPr>
      <a:lvl5pPr marL="904875" indent="-177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5pPr>
      <a:lvl6pPr marL="1362075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6pPr>
      <a:lvl7pPr marL="1819275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7pPr>
      <a:lvl8pPr marL="2276475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8pPr>
      <a:lvl9pPr marL="2733675" indent="-1778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78A2E-01AB-4EBC-B1CB-FFC6EF9FA8A1}" type="datetimeFigureOut">
              <a:rPr lang="fr-BE" smtClean="0"/>
              <a:pPr/>
              <a:t>04-09-23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DFBCE-773F-4AC4-BBA8-7FDCFFDB3F9B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hyperlink" Target="http://www.reynaud-avocat.com/" TargetMode="Externa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hyperlink" Target="mailto:reynaud.avocat@gmail.com" TargetMode="Externa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hyperlink" Target="https://www.economie.gouv.fr/entreprises/creer-boutique-en-ligne-demarches?xtor=ES-29-%5bBIE_224_20200827%5d-20200827-%5bhttps://www.economie.gouv.fr/entreprises/creer-boutique-en-ligne-demarches%5d" TargetMode="External"/><Relationship Id="rId4" Type="http://schemas.openxmlformats.org/officeDocument/2006/relationships/hyperlink" Target="https://bpifrance-creation.fr/moments-de-vie/comment-choisir-bon-statut-juridique-son-entrepri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egifrance.gouv.fr/affichCode.do?cidTexte=LEGITEXT000006069565&amp;dateTexte=20100907" TargetMode="External"/><Relationship Id="rId3" Type="http://schemas.openxmlformats.org/officeDocument/2006/relationships/slideLayout" Target="../slideLayouts/slideLayout13.xml"/><Relationship Id="rId7" Type="http://schemas.openxmlformats.org/officeDocument/2006/relationships/hyperlink" Target="http://www.legifrance.gouv.fr/affichCode.do?cidTexte=LEGITEXT000006070721&amp;dateTexte=20100907" TargetMode="Externa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hyperlink" Target="http://www.legifrance.gouv.fr/affichCode.do?cidTexte=LEGITEXT000006070987&amp;dateTexte=20100907" TargetMode="External"/><Relationship Id="rId5" Type="http://schemas.openxmlformats.org/officeDocument/2006/relationships/hyperlink" Target="http://www.legifrance.gouv.fr/affichCode.do?cidTexte=LEGITEXT000006069414&amp;dateTexte=20100907" TargetMode="External"/><Relationship Id="rId10" Type="http://schemas.openxmlformats.org/officeDocument/2006/relationships/hyperlink" Target="http://www.cnil.fr/" TargetMode="External"/><Relationship Id="rId4" Type="http://schemas.openxmlformats.org/officeDocument/2006/relationships/notesSlide" Target="../notesSlides/notesSlide4.xml"/><Relationship Id="rId9" Type="http://schemas.openxmlformats.org/officeDocument/2006/relationships/hyperlink" Target="http://www.legifrance.gouv.fr/affichTexte.do?cidTexte=JORFTEXT000000801164&amp;fastPos=4&amp;fastReqId=87499856&amp;categorieLien=cid&amp;oldAction=rechText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hyperlink" Target="http://www.legali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Autofit/>
          </a:bodyPr>
          <a:lstStyle/>
          <a:p>
            <a:pPr algn="ctr"/>
            <a:r>
              <a:rPr lang="en-GB" sz="6000" dirty="0" err="1">
                <a:solidFill>
                  <a:srgbClr val="FF0000"/>
                </a:solidFill>
                <a:latin typeface="+mj-lt"/>
              </a:rPr>
              <a:t>Droit</a:t>
            </a:r>
            <a:r>
              <a:rPr lang="en-GB" sz="6000" dirty="0">
                <a:solidFill>
                  <a:srgbClr val="FF0000"/>
                </a:solidFill>
                <a:latin typeface="+mj-lt"/>
              </a:rPr>
              <a:t> de </a:t>
            </a:r>
            <a:r>
              <a:rPr lang="en-GB" sz="6000" dirty="0" err="1">
                <a:solidFill>
                  <a:srgbClr val="FF0000"/>
                </a:solidFill>
                <a:latin typeface="+mj-lt"/>
              </a:rPr>
              <a:t>l’économie</a:t>
            </a:r>
            <a:r>
              <a:rPr lang="en-GB" sz="6000" dirty="0">
                <a:solidFill>
                  <a:srgbClr val="FF0000"/>
                </a:solidFill>
                <a:latin typeface="+mj-lt"/>
              </a:rPr>
              <a:t> </a:t>
            </a:r>
            <a:br>
              <a:rPr lang="en-GB" sz="6000" dirty="0">
                <a:solidFill>
                  <a:srgbClr val="FF0000"/>
                </a:solidFill>
                <a:latin typeface="+mj-lt"/>
              </a:rPr>
            </a:br>
            <a:r>
              <a:rPr lang="en-GB" sz="6000" dirty="0" err="1">
                <a:solidFill>
                  <a:srgbClr val="FF0000"/>
                </a:solidFill>
                <a:latin typeface="+mj-lt"/>
              </a:rPr>
              <a:t>numérique</a:t>
            </a:r>
            <a:r>
              <a:rPr lang="en-GB" sz="6000" dirty="0">
                <a:solidFill>
                  <a:srgbClr val="FF0000"/>
                </a:solidFill>
                <a:latin typeface="+mj-lt"/>
              </a:rPr>
              <a:t> </a:t>
            </a:r>
            <a:endParaRPr lang="fr-FR" sz="6000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15616" y="4005064"/>
            <a:ext cx="7200800" cy="247713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BE" sz="2800" dirty="0">
                <a:latin typeface="+mj-lt"/>
              </a:rPr>
              <a:t>Pascal  REYNAUD</a:t>
            </a:r>
          </a:p>
          <a:p>
            <a:pPr>
              <a:lnSpc>
                <a:spcPct val="80000"/>
              </a:lnSpc>
            </a:pPr>
            <a:r>
              <a:rPr lang="fr-BE" sz="2800" dirty="0">
                <a:latin typeface="+mj-lt"/>
              </a:rPr>
              <a:t>Avocat au barreau de Strasbourg</a:t>
            </a:r>
          </a:p>
          <a:p>
            <a:pPr>
              <a:lnSpc>
                <a:spcPct val="80000"/>
              </a:lnSpc>
            </a:pPr>
            <a:r>
              <a:rPr lang="fr-BE" sz="2800" dirty="0">
                <a:latin typeface="+mj-lt"/>
                <a:hlinkClick r:id="rId6"/>
              </a:rPr>
              <a:t>reynaud.avocat@gmail.com</a:t>
            </a:r>
            <a:endParaRPr lang="fr-BE" sz="28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fr-BE" sz="2800" dirty="0">
                <a:latin typeface="+mj-lt"/>
                <a:hlinkClick r:id="rId7"/>
              </a:rPr>
              <a:t>www.reynaud-avocat.com</a:t>
            </a:r>
            <a:r>
              <a:rPr lang="fr-BE" sz="2800" dirty="0">
                <a:latin typeface="+mj-lt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fr-BE" sz="2800" dirty="0">
                <a:latin typeface="+mj-lt"/>
              </a:rPr>
              <a:t>EM 2023/2024</a:t>
            </a:r>
          </a:p>
        </p:txBody>
      </p:sp>
      <p:sp>
        <p:nvSpPr>
          <p:cNvPr id="5" name="TextBox 4"/>
          <p:cNvSpPr txBox="1"/>
          <p:nvPr>
            <p:custDataLst>
              <p:tags r:id="rId3"/>
            </p:custDataLst>
          </p:nvPr>
        </p:nvSpPr>
        <p:spPr>
          <a:xfrm>
            <a:off x="428596" y="6143644"/>
            <a:ext cx="22860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>
                <a:solidFill>
                  <a:schemeClr val="bg1"/>
                </a:solidFill>
                <a:latin typeface="Book Antiqua" pitchFamily="18" charset="0"/>
              </a:rPr>
              <a:t>2010/2011</a:t>
            </a:r>
            <a:endParaRPr lang="fr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033463" y="1340768"/>
            <a:ext cx="7729537" cy="792088"/>
          </a:xfrm>
        </p:spPr>
        <p:txBody>
          <a:bodyPr>
            <a:noAutofit/>
          </a:bodyPr>
          <a:lstStyle/>
          <a:p>
            <a:pPr eaLnBrk="1" hangingPunct="1"/>
            <a:r>
              <a:rPr lang="fr-FR" dirty="0">
                <a:solidFill>
                  <a:srgbClr val="FF0000"/>
                </a:solidFill>
                <a:latin typeface="+mj-lt"/>
              </a:rPr>
              <a:t>Module introductif : </a:t>
            </a:r>
            <a:br>
              <a:rPr lang="fr-FR" dirty="0">
                <a:solidFill>
                  <a:srgbClr val="FF0000"/>
                </a:solidFill>
                <a:latin typeface="+mj-lt"/>
              </a:rPr>
            </a:br>
            <a:r>
              <a:rPr lang="fr-FR" dirty="0">
                <a:solidFill>
                  <a:srgbClr val="FF0000"/>
                </a:solidFill>
                <a:latin typeface="+mj-lt"/>
              </a:rPr>
              <a:t>Le droit de l’économie numérique</a:t>
            </a:r>
            <a:br>
              <a:rPr lang="fr-FR" dirty="0">
                <a:latin typeface="+mj-lt"/>
              </a:rPr>
            </a:br>
            <a:endParaRPr lang="fr-FR" dirty="0">
              <a:latin typeface="+mj-lt"/>
            </a:endParaRP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27088" y="2780928"/>
            <a:ext cx="7935912" cy="2880096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fr-FR" sz="3500" dirty="0"/>
              <a:t>Objectifs 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fr-FR" sz="3500" dirty="0"/>
          </a:p>
          <a:p>
            <a:pPr eaLnBrk="1" hangingPunct="1">
              <a:lnSpc>
                <a:spcPct val="90000"/>
              </a:lnSpc>
            </a:pPr>
            <a:r>
              <a:rPr lang="fr-FR" sz="3600" dirty="0"/>
              <a:t>Avoir une vue d’ensemble des règles applicables</a:t>
            </a:r>
          </a:p>
          <a:p>
            <a:pPr eaLnBrk="1" hangingPunct="1">
              <a:lnSpc>
                <a:spcPct val="90000"/>
              </a:lnSpc>
            </a:pPr>
            <a:endParaRPr lang="fr-FR" sz="3600" dirty="0"/>
          </a:p>
          <a:p>
            <a:pPr eaLnBrk="1" hangingPunct="1">
              <a:lnSpc>
                <a:spcPct val="90000"/>
              </a:lnSpc>
            </a:pPr>
            <a:r>
              <a:rPr lang="fr-FR" sz="3600" dirty="0"/>
              <a:t>Comprendre les principaux problèmes susceptibles de se poser</a:t>
            </a:r>
          </a:p>
          <a:p>
            <a:pPr eaLnBrk="1" hangingPunct="1">
              <a:lnSpc>
                <a:spcPct val="90000"/>
              </a:lnSpc>
            </a:pPr>
            <a:endParaRPr lang="fr-FR" sz="2000" dirty="0"/>
          </a:p>
          <a:p>
            <a:pPr eaLnBrk="1" hangingPunct="1">
              <a:lnSpc>
                <a:spcPct val="90000"/>
              </a:lnSpc>
            </a:pPr>
            <a:endParaRPr lang="fr-FR" sz="20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0" y="0"/>
            <a:ext cx="8685212" cy="1844824"/>
          </a:xfrm>
        </p:spPr>
        <p:txBody>
          <a:bodyPr/>
          <a:lstStyle/>
          <a:p>
            <a:r>
              <a:rPr lang="fr-BE" sz="2800" dirty="0">
                <a:solidFill>
                  <a:srgbClr val="FF0000"/>
                </a:solidFill>
                <a:latin typeface="+mj-lt"/>
              </a:rPr>
              <a:t>Les principales questions </a:t>
            </a:r>
            <a:br>
              <a:rPr lang="fr-BE" sz="2800" dirty="0">
                <a:solidFill>
                  <a:srgbClr val="FF0000"/>
                </a:solidFill>
                <a:latin typeface="+mj-lt"/>
              </a:rPr>
            </a:br>
            <a:r>
              <a:rPr lang="fr-BE" sz="2800" dirty="0">
                <a:solidFill>
                  <a:srgbClr val="FF0000"/>
                </a:solidFill>
                <a:latin typeface="+mj-lt"/>
              </a:rPr>
              <a:t>en prendre en compte </a:t>
            </a:r>
            <a:br>
              <a:rPr lang="fr-BE" sz="2800" dirty="0">
                <a:solidFill>
                  <a:srgbClr val="FF0000"/>
                </a:solidFill>
                <a:latin typeface="+mj-lt"/>
              </a:rPr>
            </a:br>
            <a:r>
              <a:rPr lang="fr-BE" sz="2800" dirty="0">
                <a:solidFill>
                  <a:srgbClr val="FF0000"/>
                </a:solidFill>
                <a:latin typeface="+mj-lt"/>
              </a:rPr>
              <a:t>lorsque l’on monte un projet TIC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28800"/>
            <a:ext cx="8686800" cy="5040560"/>
          </a:xfrm>
        </p:spPr>
        <p:txBody>
          <a:bodyPr>
            <a:norm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fr-BE" dirty="0">
                <a:latin typeface="+mj-lt"/>
              </a:rPr>
              <a:t>Le choix de la structure (</a:t>
            </a:r>
            <a:r>
              <a:rPr lang="fr-BE" dirty="0">
                <a:latin typeface="+mj-lt"/>
                <a:hlinkClick r:id="rId4"/>
              </a:rPr>
              <a:t>droit des sociétés non traité</a:t>
            </a:r>
            <a:r>
              <a:rPr lang="fr-BE" dirty="0">
                <a:latin typeface="+mj-lt"/>
              </a:rPr>
              <a:t>) et la fiscalité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BE" dirty="0">
                <a:latin typeface="+mj-lt"/>
              </a:rPr>
              <a:t>Le cadre légal de l’activité : quelle règlementation pour mon activité ?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BE" dirty="0">
                <a:latin typeface="+mj-lt"/>
              </a:rPr>
              <a:t>La propriété intellectuelle et industrielle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BE" dirty="0">
                <a:latin typeface="+mj-lt"/>
              </a:rPr>
              <a:t>La gestion des données personnelles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BE" dirty="0">
                <a:latin typeface="+mj-lt"/>
              </a:rPr>
              <a:t>Les relations avec les consommateurs (BtoC) : CGV, </a:t>
            </a:r>
          </a:p>
          <a:p>
            <a:pPr marL="971550" lvl="1" indent="-514350">
              <a:buFont typeface="+mj-lt"/>
              <a:buAutoNum type="arabicPeriod"/>
            </a:pPr>
            <a:r>
              <a:rPr lang="fr-BE" dirty="0">
                <a:latin typeface="+mj-lt"/>
              </a:rPr>
              <a:t>Les relations avec les professionnels (</a:t>
            </a:r>
            <a:r>
              <a:rPr lang="fr-BE" dirty="0" err="1">
                <a:latin typeface="+mj-lt"/>
              </a:rPr>
              <a:t>BtoB</a:t>
            </a:r>
            <a:r>
              <a:rPr lang="fr-BE" dirty="0">
                <a:latin typeface="+mj-lt"/>
              </a:rPr>
              <a:t>): contrats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>
                <a:latin typeface="+mj-lt"/>
              </a:rPr>
              <a:t>Application pratique : </a:t>
            </a:r>
            <a:r>
              <a:rPr lang="fr-BE" dirty="0">
                <a:latin typeface="+mj-lt"/>
                <a:hlinkClick r:id="rId5"/>
              </a:rPr>
              <a:t>Créer sa boutique mode d’emploi </a:t>
            </a:r>
            <a:endParaRPr lang="fr-BE" dirty="0"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fr-FR" dirty="0">
                <a:solidFill>
                  <a:srgbClr val="FF0000"/>
                </a:solidFill>
                <a:latin typeface="+mj-lt"/>
              </a:rPr>
              <a:t>La diversité des situations à traiter dans le domaine du numérique  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28800"/>
            <a:ext cx="8686800" cy="5040560"/>
          </a:xfrm>
        </p:spPr>
        <p:txBody>
          <a:bodyPr>
            <a:normAutofit/>
          </a:bodyPr>
          <a:lstStyle/>
          <a:p>
            <a:pPr lvl="1" eaLnBrk="1" hangingPunct="1">
              <a:buNone/>
            </a:pPr>
            <a:endParaRPr lang="fr-FR" sz="2400" dirty="0">
              <a:latin typeface="+mj-lt"/>
            </a:endParaRPr>
          </a:p>
          <a:p>
            <a:pPr lvl="1" eaLnBrk="1" hangingPunct="1"/>
            <a:r>
              <a:rPr lang="fr-FR" sz="2400" dirty="0">
                <a:latin typeface="+mj-lt"/>
              </a:rPr>
              <a:t> Des relations entre professionnels </a:t>
            </a:r>
            <a:r>
              <a:rPr lang="fr-FR" sz="2400" b="1" dirty="0" err="1">
                <a:latin typeface="+mj-lt"/>
              </a:rPr>
              <a:t>BtoB</a:t>
            </a:r>
            <a:r>
              <a:rPr lang="fr-FR" sz="2400" dirty="0">
                <a:latin typeface="+mj-lt"/>
              </a:rPr>
              <a:t> :</a:t>
            </a:r>
          </a:p>
          <a:p>
            <a:pPr lvl="3">
              <a:buNone/>
            </a:pPr>
            <a:r>
              <a:rPr lang="fr-FR" sz="2400" dirty="0">
                <a:latin typeface="+mj-lt"/>
              </a:rPr>
              <a:t>Par exemple des Contrats informatiques</a:t>
            </a:r>
          </a:p>
          <a:p>
            <a:pPr lvl="1" eaLnBrk="1" hangingPunct="1"/>
            <a:r>
              <a:rPr lang="fr-FR" sz="2400" dirty="0">
                <a:latin typeface="+mj-lt"/>
              </a:rPr>
              <a:t>Des relations entre particuliers et professionnels </a:t>
            </a:r>
            <a:r>
              <a:rPr lang="fr-FR" sz="2400" b="1" dirty="0">
                <a:latin typeface="+mj-lt"/>
              </a:rPr>
              <a:t>BtoC</a:t>
            </a:r>
            <a:r>
              <a:rPr lang="fr-FR" sz="2400" dirty="0">
                <a:latin typeface="+mj-lt"/>
              </a:rPr>
              <a:t> :</a:t>
            </a:r>
          </a:p>
          <a:p>
            <a:pPr lvl="2" eaLnBrk="1" hangingPunct="1">
              <a:buNone/>
            </a:pPr>
            <a:r>
              <a:rPr lang="fr-FR" sz="2400" dirty="0">
                <a:latin typeface="+mj-lt"/>
              </a:rPr>
              <a:t>       Par exemple : la rédaction des conditions générales de vente et d’utilisation sur une plateforme numérique destinée aux particuliers  (CGV- CGV)</a:t>
            </a:r>
          </a:p>
          <a:p>
            <a:pPr lvl="1"/>
            <a:r>
              <a:rPr lang="fr-FR" sz="2400" dirty="0">
                <a:latin typeface="+mj-lt"/>
              </a:rPr>
              <a:t>Des relations </a:t>
            </a:r>
            <a:r>
              <a:rPr lang="fr-FR" sz="2400" b="1" dirty="0">
                <a:latin typeface="+mj-lt"/>
              </a:rPr>
              <a:t>CtoC :</a:t>
            </a:r>
          </a:p>
          <a:p>
            <a:pPr lvl="4">
              <a:buNone/>
            </a:pPr>
            <a:r>
              <a:rPr lang="fr-FR" sz="2400" dirty="0">
                <a:latin typeface="+mj-lt"/>
              </a:rPr>
              <a:t>Par exemple : Vente sur eBay entre deux « non » commerçants, location saisonnière entre deux particuliers à travers une plateforme </a:t>
            </a:r>
          </a:p>
          <a:p>
            <a:pPr lvl="4">
              <a:buNone/>
            </a:pPr>
            <a:endParaRPr lang="fr-FR" sz="2400" dirty="0">
              <a:latin typeface="+mj-lt"/>
            </a:endParaRPr>
          </a:p>
          <a:p>
            <a:pPr lvl="4">
              <a:buNone/>
            </a:pPr>
            <a:endParaRPr lang="fr-FR" sz="2400" dirty="0">
              <a:latin typeface="+mj-lt"/>
            </a:endParaRPr>
          </a:p>
          <a:p>
            <a:pPr lvl="5">
              <a:buNone/>
            </a:pPr>
            <a:endParaRPr lang="fr-FR" sz="2400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fr-FR" sz="3100" b="0" dirty="0">
                <a:solidFill>
                  <a:srgbClr val="FF0000"/>
                </a:solidFill>
                <a:latin typeface="+mj-lt"/>
              </a:rPr>
            </a:br>
            <a:br>
              <a:rPr lang="fr-FR" sz="3100" dirty="0">
                <a:solidFill>
                  <a:srgbClr val="FF0000"/>
                </a:solidFill>
                <a:latin typeface="+mj-lt"/>
              </a:rPr>
            </a:br>
            <a:r>
              <a:rPr lang="fr-FR" sz="3100" b="0" dirty="0">
                <a:solidFill>
                  <a:srgbClr val="FF0000"/>
                </a:solidFill>
                <a:latin typeface="+mj-lt"/>
              </a:rPr>
              <a:t>De multiples sources légales</a:t>
            </a:r>
            <a:br>
              <a:rPr lang="fr-FR" sz="3100" b="0" dirty="0">
                <a:solidFill>
                  <a:srgbClr val="FF0000"/>
                </a:solidFill>
                <a:latin typeface="+mj-lt"/>
              </a:rPr>
            </a:br>
            <a:br>
              <a:rPr lang="fr-FR" sz="2200" dirty="0">
                <a:solidFill>
                  <a:srgbClr val="FF0000"/>
                </a:solidFill>
                <a:latin typeface="+mj-lt"/>
              </a:rPr>
            </a:br>
            <a:br>
              <a:rPr lang="fr-FR" sz="2200" b="0" dirty="0">
                <a:solidFill>
                  <a:schemeClr val="tx1"/>
                </a:solidFill>
                <a:latin typeface="+mj-lt"/>
              </a:rPr>
            </a:br>
            <a:endParaRPr lang="fr-FR" sz="2200" b="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251520" y="1052736"/>
            <a:ext cx="9000999" cy="5904656"/>
          </a:xfrm>
        </p:spPr>
        <p:txBody>
          <a:bodyPr>
            <a:normAutofit/>
          </a:bodyPr>
          <a:lstStyle/>
          <a:p>
            <a:pPr lvl="1" eaLnBrk="1" hangingPunct="1"/>
            <a:endParaRPr lang="fr-FR" sz="2000" dirty="0">
              <a:latin typeface="+mj-lt"/>
            </a:endParaRPr>
          </a:p>
          <a:p>
            <a:pPr lvl="1" eaLnBrk="1" hangingPunct="1"/>
            <a:r>
              <a:rPr lang="fr-FR" sz="2000" dirty="0">
                <a:latin typeface="+mj-lt"/>
              </a:rPr>
              <a:t>Il n’y a pas de code reprenant l’ensemble des normes applicables à internet . </a:t>
            </a:r>
          </a:p>
          <a:p>
            <a:pPr lvl="1" eaLnBrk="1" hangingPunct="1"/>
            <a:r>
              <a:rPr lang="fr-FR" sz="2000" dirty="0">
                <a:latin typeface="+mj-lt"/>
              </a:rPr>
              <a:t>Les sources légales sont très diverses :</a:t>
            </a:r>
          </a:p>
          <a:p>
            <a:pPr marL="1143000" lvl="2" eaLnBrk="1" hangingPunct="1"/>
            <a:r>
              <a:rPr lang="fr-FR" sz="2000" dirty="0">
                <a:latin typeface="+mj-lt"/>
                <a:hlinkClick r:id="rId5"/>
              </a:rPr>
              <a:t>Code de la propriété intellectuelle</a:t>
            </a:r>
            <a:r>
              <a:rPr lang="fr-FR" sz="2000" dirty="0">
                <a:latin typeface="+mj-lt"/>
              </a:rPr>
              <a:t> (CPI)</a:t>
            </a:r>
          </a:p>
          <a:p>
            <a:pPr marL="1143000" lvl="2" eaLnBrk="1" hangingPunct="1"/>
            <a:r>
              <a:rPr lang="fr-FR" sz="2000" dirty="0">
                <a:latin typeface="+mj-lt"/>
                <a:hlinkClick r:id="rId6"/>
              </a:rPr>
              <a:t>Code des postes et communications électroniques</a:t>
            </a:r>
            <a:endParaRPr lang="fr-FR" sz="2000" dirty="0">
              <a:latin typeface="+mj-lt"/>
            </a:endParaRPr>
          </a:p>
          <a:p>
            <a:pPr marL="1143000" lvl="2" eaLnBrk="1" hangingPunct="1"/>
            <a:r>
              <a:rPr lang="fr-FR" sz="2000" dirty="0">
                <a:latin typeface="+mj-lt"/>
                <a:hlinkClick r:id="rId7"/>
              </a:rPr>
              <a:t>Code civil </a:t>
            </a:r>
            <a:endParaRPr lang="fr-FR" sz="2000" dirty="0">
              <a:latin typeface="+mj-lt"/>
            </a:endParaRPr>
          </a:p>
          <a:p>
            <a:pPr marL="1143000" lvl="2" eaLnBrk="1" hangingPunct="1"/>
            <a:r>
              <a:rPr lang="fr-FR" sz="2000" dirty="0">
                <a:latin typeface="+mj-lt"/>
                <a:hlinkClick r:id="rId8"/>
              </a:rPr>
              <a:t>Code de la consommation </a:t>
            </a:r>
            <a:endParaRPr lang="fr-FR" sz="2000" dirty="0">
              <a:latin typeface="+mj-lt"/>
            </a:endParaRPr>
          </a:p>
          <a:p>
            <a:pPr marL="1143000" lvl="2" eaLnBrk="1" hangingPunct="1"/>
            <a:r>
              <a:rPr lang="fr-FR" sz="2000" dirty="0">
                <a:latin typeface="+mj-lt"/>
                <a:hlinkClick r:id="rId9"/>
              </a:rPr>
              <a:t>La loi pour la confiance dans l’économie numérique</a:t>
            </a:r>
            <a:r>
              <a:rPr lang="fr-FR" sz="2000" dirty="0">
                <a:latin typeface="+mj-lt"/>
              </a:rPr>
              <a:t> (LCEN)</a:t>
            </a:r>
          </a:p>
          <a:p>
            <a:pPr marL="1143000" lvl="2" eaLnBrk="1" hangingPunct="1"/>
            <a:r>
              <a:rPr lang="fr-FR" sz="2000" dirty="0">
                <a:latin typeface="+mj-lt"/>
                <a:hlinkClick r:id="rId10"/>
              </a:rPr>
              <a:t>Loi informatique et liberté </a:t>
            </a:r>
            <a:endParaRPr lang="fr-FR" sz="2000" dirty="0">
              <a:latin typeface="+mj-lt"/>
            </a:endParaRPr>
          </a:p>
          <a:p>
            <a:pPr marL="1143000" lvl="2" eaLnBrk="1" hangingPunct="1"/>
            <a:r>
              <a:rPr lang="fr-FR" sz="2000" dirty="0">
                <a:latin typeface="+mj-lt"/>
              </a:rPr>
              <a:t>Etc.…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BE" dirty="0">
                <a:solidFill>
                  <a:srgbClr val="FF0000"/>
                </a:solidFill>
                <a:latin typeface="+mj-lt"/>
              </a:rPr>
              <a:t>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484784"/>
            <a:ext cx="8686800" cy="46651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sz="2800" b="1" dirty="0">
                <a:latin typeface="+mj-lt"/>
              </a:rPr>
              <a:t>Présentation du droit de l'économie numérique (introduction)</a:t>
            </a:r>
            <a:endParaRPr lang="fr-BE" sz="2800" dirty="0">
              <a:latin typeface="+mj-lt"/>
            </a:endParaRPr>
          </a:p>
          <a:p>
            <a:r>
              <a:rPr lang="fr-FR" sz="2800" b="1" dirty="0">
                <a:latin typeface="+mj-lt"/>
              </a:rPr>
              <a:t>M1 La propriété intellectuelle et les droits associés  : </a:t>
            </a:r>
            <a:endParaRPr lang="fr-BE" sz="2800" dirty="0"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1. Le droit  d’auteur </a:t>
            </a:r>
          </a:p>
          <a:p>
            <a:pPr lvl="1"/>
            <a:r>
              <a:rPr lang="fr-FR" sz="2400" dirty="0">
                <a:latin typeface="+mj-lt"/>
              </a:rPr>
              <a:t>2. le droit des marques et des noms de domaine</a:t>
            </a:r>
          </a:p>
          <a:p>
            <a:pPr lvl="1"/>
            <a:r>
              <a:rPr lang="fr-FR" sz="2400" dirty="0">
                <a:latin typeface="+mj-lt"/>
              </a:rPr>
              <a:t>3. Le droit à l’image   </a:t>
            </a:r>
          </a:p>
          <a:p>
            <a:r>
              <a:rPr lang="fr-FR" sz="2900" b="1" dirty="0">
                <a:latin typeface="+mj-lt"/>
              </a:rPr>
              <a:t>M2 La protection des données personnelles (RGPD)</a:t>
            </a:r>
            <a:endParaRPr lang="fr-BE" sz="2900" dirty="0"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1. Les principales règles relatives à la protection de la vie privée des internautes </a:t>
            </a:r>
            <a:endParaRPr lang="fr-BE" sz="2400" dirty="0"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2. E-marketing et protection des données personnelles </a:t>
            </a:r>
            <a:endParaRPr lang="fr-BE" sz="2400" dirty="0"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3. La cyber surveillance dans l'entreprise</a:t>
            </a:r>
            <a:endParaRPr lang="fr-BE" sz="2400" dirty="0">
              <a:latin typeface="+mj-lt"/>
            </a:endParaRPr>
          </a:p>
          <a:p>
            <a:r>
              <a:rPr lang="fr-FR" sz="2800" b="1" dirty="0">
                <a:latin typeface="+mj-lt"/>
              </a:rPr>
              <a:t>M3 La vente sur internet </a:t>
            </a:r>
            <a:r>
              <a:rPr lang="fr-FR" sz="2800" b="1" dirty="0" err="1">
                <a:latin typeface="+mj-lt"/>
              </a:rPr>
              <a:t>BtoB</a:t>
            </a:r>
            <a:r>
              <a:rPr lang="fr-FR" sz="2800" b="1" dirty="0">
                <a:latin typeface="+mj-lt"/>
              </a:rPr>
              <a:t> BtoC</a:t>
            </a:r>
            <a:endParaRPr lang="fr-BE" sz="2800" dirty="0"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1.BtoC &amp; </a:t>
            </a:r>
            <a:r>
              <a:rPr lang="fr-FR" sz="2400" dirty="0" err="1">
                <a:latin typeface="+mj-lt"/>
              </a:rPr>
              <a:t>BtoB</a:t>
            </a:r>
            <a:r>
              <a:rPr lang="fr-FR" sz="2400" dirty="0">
                <a:latin typeface="+mj-lt"/>
              </a:rPr>
              <a:t> : les Conditions Générales de Vente en ligne et l’information du client</a:t>
            </a:r>
            <a:endParaRPr lang="fr-BE" sz="2400" dirty="0"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2. Le contrat en ligne </a:t>
            </a:r>
            <a:endParaRPr lang="fr-BE" sz="2400" dirty="0">
              <a:latin typeface="+mj-lt"/>
            </a:endParaRPr>
          </a:p>
          <a:p>
            <a:r>
              <a:rPr lang="fr-FR" sz="2800" b="1" dirty="0">
                <a:latin typeface="+mj-lt"/>
              </a:rPr>
              <a:t>M4 Responsabilité des acteurs de l'internet </a:t>
            </a:r>
            <a:endParaRPr lang="fr-BE" sz="2800" dirty="0"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1. Responsabilité des intermédiaires techniques : hébergeurs et fournisseurs d’accès</a:t>
            </a:r>
            <a:endParaRPr lang="fr-BE" sz="2400" dirty="0"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2. Responsabilité des éditeurs de contenu</a:t>
            </a:r>
            <a:endParaRPr lang="fr-BE" sz="2400" dirty="0">
              <a:latin typeface="+mj-lt"/>
            </a:endParaRPr>
          </a:p>
          <a:p>
            <a:r>
              <a:rPr lang="fr-FR" sz="2800" b="1" dirty="0">
                <a:latin typeface="+mj-lt"/>
              </a:rPr>
              <a:t>M5 Les contrats de l'informatique </a:t>
            </a:r>
            <a:r>
              <a:rPr lang="fr-FR" sz="2800" b="1" dirty="0">
                <a:solidFill>
                  <a:srgbClr val="FF0000"/>
                </a:solidFill>
                <a:latin typeface="+mj-lt"/>
              </a:rPr>
              <a:t>(à confirmer) </a:t>
            </a:r>
            <a:endParaRPr lang="fr-BE" sz="2800" dirty="0">
              <a:solidFill>
                <a:srgbClr val="FF0000"/>
              </a:solidFill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1. Typologie des principaux contrats</a:t>
            </a:r>
            <a:endParaRPr lang="fr-BE" sz="2400" dirty="0">
              <a:latin typeface="+mj-lt"/>
            </a:endParaRPr>
          </a:p>
          <a:p>
            <a:pPr lvl="1"/>
            <a:r>
              <a:rPr lang="fr-FR" sz="2400" dirty="0">
                <a:latin typeface="+mj-lt"/>
              </a:rPr>
              <a:t>2. Analyse en détail d’un contrat type </a:t>
            </a:r>
            <a:endParaRPr lang="fr-BE" sz="2400" dirty="0">
              <a:latin typeface="+mj-lt"/>
            </a:endParaRPr>
          </a:p>
          <a:p>
            <a:pPr marL="0" indent="0">
              <a:buNone/>
            </a:pPr>
            <a:endParaRPr lang="fr-BE" sz="2800" dirty="0">
              <a:latin typeface="+mj-lt"/>
            </a:endParaRPr>
          </a:p>
          <a:p>
            <a:pPr lvl="1"/>
            <a:endParaRPr lang="fr-BE" sz="2800" dirty="0">
              <a:latin typeface="+mj-lt"/>
            </a:endParaRPr>
          </a:p>
          <a:p>
            <a:pPr lvl="1">
              <a:buNone/>
            </a:pPr>
            <a:endParaRPr lang="fr-BE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BE" dirty="0">
                <a:solidFill>
                  <a:srgbClr val="FF0000"/>
                </a:solidFill>
                <a:latin typeface="+mj-lt"/>
              </a:rPr>
              <a:t>La question des examens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BE" dirty="0">
                <a:latin typeface="+mj-lt"/>
              </a:rPr>
              <a:t>Des questions de cours </a:t>
            </a:r>
          </a:p>
          <a:p>
            <a:endParaRPr lang="fr-BE" sz="16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BE" dirty="0">
                <a:solidFill>
                  <a:srgbClr val="FF0000"/>
                </a:solidFill>
                <a:latin typeface="+mj-lt"/>
              </a:rPr>
              <a:t>Bibliographie</a:t>
            </a:r>
            <a:r>
              <a:rPr lang="fr-BE" dirty="0">
                <a:latin typeface="+mj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BE" dirty="0">
                <a:latin typeface="+mj-lt"/>
              </a:rPr>
              <a:t>A titre purement indicatif …</a:t>
            </a:r>
          </a:p>
          <a:p>
            <a:pPr lvl="1"/>
            <a:r>
              <a:rPr lang="fr-BE" sz="2000" dirty="0">
                <a:latin typeface="+mj-lt"/>
                <a:hlinkClick r:id="rId4"/>
              </a:rPr>
              <a:t>http://www.legalis.net/</a:t>
            </a:r>
            <a:r>
              <a:rPr lang="fr-BE" sz="2000" dirty="0">
                <a:latin typeface="+mj-lt"/>
              </a:rPr>
              <a:t>  abonnez-vous à la newsletter </a:t>
            </a:r>
            <a:r>
              <a:rPr lang="fr-BE" sz="2000" dirty="0" err="1">
                <a:latin typeface="+mj-lt"/>
              </a:rPr>
              <a:t>Legalis</a:t>
            </a:r>
            <a:r>
              <a:rPr lang="fr-BE" sz="2000" dirty="0">
                <a:latin typeface="+mj-lt"/>
              </a:rPr>
              <a:t> </a:t>
            </a:r>
          </a:p>
          <a:p>
            <a:pPr marL="457200" lvl="1" indent="0">
              <a:buNone/>
            </a:pPr>
            <a:endParaRPr lang="fr-BE" sz="2400" dirty="0">
              <a:latin typeface="+mj-lt"/>
            </a:endParaRPr>
          </a:p>
          <a:p>
            <a:pPr lvl="1"/>
            <a:endParaRPr lang="fr-BE" dirty="0">
              <a:latin typeface="+mj-lt"/>
            </a:endParaRPr>
          </a:p>
          <a:p>
            <a:pPr lvl="1"/>
            <a:endParaRPr lang="fr-BE" dirty="0">
              <a:latin typeface="+mj-lt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PAUS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1_MB_Template">
  <a:themeElements>
    <a:clrScheme name="">
      <a:dk1>
        <a:srgbClr val="000000"/>
      </a:dk1>
      <a:lt1>
        <a:srgbClr val="FFFFFF"/>
      </a:lt1>
      <a:dk2>
        <a:srgbClr val="0F6190"/>
      </a:dk2>
      <a:lt2>
        <a:srgbClr val="003366"/>
      </a:lt2>
      <a:accent1>
        <a:srgbClr val="83ACC7"/>
      </a:accent1>
      <a:accent2>
        <a:srgbClr val="4D4D4D"/>
      </a:accent2>
      <a:accent3>
        <a:srgbClr val="FFFFFF"/>
      </a:accent3>
      <a:accent4>
        <a:srgbClr val="000000"/>
      </a:accent4>
      <a:accent5>
        <a:srgbClr val="C1D2E0"/>
      </a:accent5>
      <a:accent6>
        <a:srgbClr val="454545"/>
      </a:accent6>
      <a:hlink>
        <a:srgbClr val="808080"/>
      </a:hlink>
      <a:folHlink>
        <a:srgbClr val="B2B2B2"/>
      </a:folHlink>
    </a:clrScheme>
    <a:fontScheme name="1_MB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99CCFF"/>
            </a:gs>
            <a:gs pos="100000">
              <a:srgbClr val="9BC766"/>
            </a:gs>
          </a:gsLst>
          <a:lin ang="0" scaled="1"/>
        </a:gra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99CCFF"/>
            </a:gs>
            <a:gs pos="100000">
              <a:srgbClr val="9BC766"/>
            </a:gs>
          </a:gsLst>
          <a:lin ang="0" scaled="1"/>
        </a:gradFill>
        <a:ln w="9525" cap="flat" cmpd="sng" algn="ctr">
          <a:solidFill>
            <a:srgbClr val="0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72000" tIns="0" rIns="7200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MB_Template 1">
        <a:dk1>
          <a:srgbClr val="000000"/>
        </a:dk1>
        <a:lt1>
          <a:srgbClr val="FFFFFF"/>
        </a:lt1>
        <a:dk2>
          <a:srgbClr val="0F6190"/>
        </a:dk2>
        <a:lt2>
          <a:srgbClr val="003366"/>
        </a:lt2>
        <a:accent1>
          <a:srgbClr val="83ACC7"/>
        </a:accent1>
        <a:accent2>
          <a:srgbClr val="4D4D4D"/>
        </a:accent2>
        <a:accent3>
          <a:srgbClr val="FFFFFF"/>
        </a:accent3>
        <a:accent4>
          <a:srgbClr val="000000"/>
        </a:accent4>
        <a:accent5>
          <a:srgbClr val="C1D2E0"/>
        </a:accent5>
        <a:accent6>
          <a:srgbClr val="454545"/>
        </a:accent6>
        <a:hlink>
          <a:srgbClr val="8C8C90"/>
        </a:hlink>
        <a:folHlink>
          <a:srgbClr val="B8BAB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00103223</Template>
  <TotalTime>182</TotalTime>
  <Words>518</Words>
  <Application>Microsoft Office PowerPoint</Application>
  <PresentationFormat>Affichage à l'écran (4:3)</PresentationFormat>
  <Paragraphs>79</Paragraphs>
  <Slides>8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Book Antiqua</vt:lpstr>
      <vt:lpstr>Calibri</vt:lpstr>
      <vt:lpstr>Times New Roman</vt:lpstr>
      <vt:lpstr>Wingdings</vt:lpstr>
      <vt:lpstr>1_MB_Template</vt:lpstr>
      <vt:lpstr>Office Theme</vt:lpstr>
      <vt:lpstr>Droit de l’économie  numérique </vt:lpstr>
      <vt:lpstr>Module introductif :  Le droit de l’économie numérique </vt:lpstr>
      <vt:lpstr>Les principales questions  en prendre en compte  lorsque l’on monte un projet TIC</vt:lpstr>
      <vt:lpstr>La diversité des situations à traiter dans le domaine du numérique  :</vt:lpstr>
      <vt:lpstr>  De multiples sources légales   </vt:lpstr>
      <vt:lpstr>Plan</vt:lpstr>
      <vt:lpstr>La question des examens</vt:lpstr>
      <vt:lpstr>Bibliographie 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[Droit de l’informatique et de l’internet]</dc:title>
  <dc:creator>Ulys - Brussels</dc:creator>
  <cp:lastModifiedBy>pascal reynaud</cp:lastModifiedBy>
  <cp:revision>233</cp:revision>
  <dcterms:created xsi:type="dcterms:W3CDTF">2010-09-07T20:25:02Z</dcterms:created>
  <dcterms:modified xsi:type="dcterms:W3CDTF">2023-09-04T13:20:55Z</dcterms:modified>
</cp:coreProperties>
</file>