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4.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5.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7.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 id="2147483685" r:id="rId3"/>
  </p:sldMasterIdLst>
  <p:notesMasterIdLst>
    <p:notesMasterId r:id="rId104"/>
  </p:notesMasterIdLst>
  <p:sldIdLst>
    <p:sldId id="257" r:id="rId4"/>
    <p:sldId id="440" r:id="rId5"/>
    <p:sldId id="260" r:id="rId6"/>
    <p:sldId id="393" r:id="rId7"/>
    <p:sldId id="258" r:id="rId8"/>
    <p:sldId id="261" r:id="rId9"/>
    <p:sldId id="394" r:id="rId10"/>
    <p:sldId id="395" r:id="rId11"/>
    <p:sldId id="396" r:id="rId12"/>
    <p:sldId id="397" r:id="rId13"/>
    <p:sldId id="390" r:id="rId14"/>
    <p:sldId id="398" r:id="rId15"/>
    <p:sldId id="399" r:id="rId16"/>
    <p:sldId id="400" r:id="rId17"/>
    <p:sldId id="401" r:id="rId18"/>
    <p:sldId id="391" r:id="rId19"/>
    <p:sldId id="380" r:id="rId20"/>
    <p:sldId id="402" r:id="rId21"/>
    <p:sldId id="434" r:id="rId22"/>
    <p:sldId id="392" r:id="rId23"/>
    <p:sldId id="404" r:id="rId24"/>
    <p:sldId id="405" r:id="rId25"/>
    <p:sldId id="406" r:id="rId26"/>
    <p:sldId id="407" r:id="rId27"/>
    <p:sldId id="408" r:id="rId28"/>
    <p:sldId id="422" r:id="rId29"/>
    <p:sldId id="409" r:id="rId30"/>
    <p:sldId id="410" r:id="rId31"/>
    <p:sldId id="411" r:id="rId32"/>
    <p:sldId id="347" r:id="rId33"/>
    <p:sldId id="429" r:id="rId34"/>
    <p:sldId id="282" r:id="rId35"/>
    <p:sldId id="430" r:id="rId36"/>
    <p:sldId id="431" r:id="rId37"/>
    <p:sldId id="432" r:id="rId38"/>
    <p:sldId id="413" r:id="rId39"/>
    <p:sldId id="419" r:id="rId40"/>
    <p:sldId id="414" r:id="rId41"/>
    <p:sldId id="423" r:id="rId42"/>
    <p:sldId id="374" r:id="rId43"/>
    <p:sldId id="334" r:id="rId44"/>
    <p:sldId id="424" r:id="rId45"/>
    <p:sldId id="388" r:id="rId46"/>
    <p:sldId id="415" r:id="rId47"/>
    <p:sldId id="351" r:id="rId48"/>
    <p:sldId id="352" r:id="rId49"/>
    <p:sldId id="353" r:id="rId50"/>
    <p:sldId id="416" r:id="rId51"/>
    <p:sldId id="350" r:id="rId52"/>
    <p:sldId id="417" r:id="rId53"/>
    <p:sldId id="337" r:id="rId54"/>
    <p:sldId id="341" r:id="rId55"/>
    <p:sldId id="357" r:id="rId56"/>
    <p:sldId id="358" r:id="rId57"/>
    <p:sldId id="359" r:id="rId58"/>
    <p:sldId id="360" r:id="rId59"/>
    <p:sldId id="385" r:id="rId60"/>
    <p:sldId id="363" r:id="rId61"/>
    <p:sldId id="368" r:id="rId62"/>
    <p:sldId id="367" r:id="rId63"/>
    <p:sldId id="418" r:id="rId64"/>
    <p:sldId id="298" r:id="rId65"/>
    <p:sldId id="420" r:id="rId66"/>
    <p:sldId id="299" r:id="rId67"/>
    <p:sldId id="305" r:id="rId68"/>
    <p:sldId id="300" r:id="rId69"/>
    <p:sldId id="439" r:id="rId70"/>
    <p:sldId id="428" r:id="rId71"/>
    <p:sldId id="301" r:id="rId72"/>
    <p:sldId id="302" r:id="rId73"/>
    <p:sldId id="303" r:id="rId74"/>
    <p:sldId id="304" r:id="rId75"/>
    <p:sldId id="425" r:id="rId76"/>
    <p:sldId id="306" r:id="rId77"/>
    <p:sldId id="308" r:id="rId78"/>
    <p:sldId id="309" r:id="rId79"/>
    <p:sldId id="310" r:id="rId80"/>
    <p:sldId id="427" r:id="rId81"/>
    <p:sldId id="313" r:id="rId82"/>
    <p:sldId id="307" r:id="rId83"/>
    <p:sldId id="316" r:id="rId84"/>
    <p:sldId id="318" r:id="rId85"/>
    <p:sldId id="319" r:id="rId86"/>
    <p:sldId id="320" r:id="rId87"/>
    <p:sldId id="317" r:id="rId88"/>
    <p:sldId id="321" r:id="rId89"/>
    <p:sldId id="322" r:id="rId90"/>
    <p:sldId id="323" r:id="rId91"/>
    <p:sldId id="324" r:id="rId92"/>
    <p:sldId id="325" r:id="rId93"/>
    <p:sldId id="437" r:id="rId94"/>
    <p:sldId id="329" r:id="rId95"/>
    <p:sldId id="330" r:id="rId96"/>
    <p:sldId id="331" r:id="rId97"/>
    <p:sldId id="436" r:id="rId98"/>
    <p:sldId id="332" r:id="rId99"/>
    <p:sldId id="433" r:id="rId100"/>
    <p:sldId id="438" r:id="rId101"/>
    <p:sldId id="340" r:id="rId102"/>
    <p:sldId id="333" r:id="rId10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 reynaud" initials="pr" lastIdx="1" clrIdx="0">
    <p:extLst>
      <p:ext uri="{19B8F6BF-5375-455C-9EA6-DF929625EA0E}">
        <p15:presenceInfo xmlns:p15="http://schemas.microsoft.com/office/powerpoint/2012/main" userId="76669195c77bfd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5501" autoAdjust="0"/>
  </p:normalViewPr>
  <p:slideViewPr>
    <p:cSldViewPr snapToGrid="0">
      <p:cViewPr varScale="1">
        <p:scale>
          <a:sx n="113" d="100"/>
          <a:sy n="113" d="100"/>
        </p:scale>
        <p:origin x="336" y="114"/>
      </p:cViewPr>
      <p:guideLst/>
    </p:cSldViewPr>
  </p:slideViewPr>
  <p:outlineViewPr>
    <p:cViewPr>
      <p:scale>
        <a:sx n="33" d="100"/>
        <a:sy n="33" d="100"/>
      </p:scale>
      <p:origin x="0" y="-721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viewProps" Target="viewProp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theme" Target="theme/theme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83F2F0-BFDB-4B56-BC42-B224ED3B232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39DAB10F-BD22-4FF3-99C6-FA0935A957FD}">
      <dgm:prSet phldrT="[Texte]"/>
      <dgm:spPr/>
      <dgm:t>
        <a:bodyPr/>
        <a:lstStyle/>
        <a:p>
          <a:r>
            <a:rPr lang="fr-FR" dirty="0"/>
            <a:t>Auteur</a:t>
          </a:r>
        </a:p>
      </dgm:t>
    </dgm:pt>
    <dgm:pt modelId="{A15EEA55-7BBD-416A-A7A8-8DCD650EB9C3}" type="parTrans" cxnId="{2C969CE8-3D24-4C98-8B26-34A26EDC7777}">
      <dgm:prSet/>
      <dgm:spPr/>
      <dgm:t>
        <a:bodyPr/>
        <a:lstStyle/>
        <a:p>
          <a:endParaRPr lang="fr-FR"/>
        </a:p>
      </dgm:t>
    </dgm:pt>
    <dgm:pt modelId="{BF7ED7C4-B39A-4D69-970B-E81E9D9643D5}" type="sibTrans" cxnId="{2C969CE8-3D24-4C98-8B26-34A26EDC7777}">
      <dgm:prSet/>
      <dgm:spPr/>
      <dgm:t>
        <a:bodyPr/>
        <a:lstStyle/>
        <a:p>
          <a:endParaRPr lang="fr-FR"/>
        </a:p>
      </dgm:t>
    </dgm:pt>
    <dgm:pt modelId="{4DEF6DE2-48B9-43E0-A1B1-7BA9B69A99EC}">
      <dgm:prSet phldrT="[Texte]"/>
      <dgm:spPr/>
      <dgm:t>
        <a:bodyPr/>
        <a:lstStyle/>
        <a:p>
          <a:r>
            <a:rPr lang="fr-FR" dirty="0"/>
            <a:t>Exploitant </a:t>
          </a:r>
        </a:p>
      </dgm:t>
    </dgm:pt>
    <dgm:pt modelId="{D1AAD542-4157-46F2-B1D2-692E978F8E12}" type="parTrans" cxnId="{EC048B05-B2C8-44F8-B77A-EFCB4799023A}">
      <dgm:prSet/>
      <dgm:spPr/>
      <dgm:t>
        <a:bodyPr/>
        <a:lstStyle/>
        <a:p>
          <a:endParaRPr lang="fr-FR"/>
        </a:p>
      </dgm:t>
    </dgm:pt>
    <dgm:pt modelId="{223D42CF-EC45-475C-96D8-5A4D0778CD08}" type="sibTrans" cxnId="{EC048B05-B2C8-44F8-B77A-EFCB4799023A}">
      <dgm:prSet/>
      <dgm:spPr/>
      <dgm:t>
        <a:bodyPr/>
        <a:lstStyle/>
        <a:p>
          <a:endParaRPr lang="fr-FR"/>
        </a:p>
      </dgm:t>
    </dgm:pt>
    <dgm:pt modelId="{831FA097-7358-4802-9E79-398C34D35C57}">
      <dgm:prSet phldrT="[Texte]"/>
      <dgm:spPr/>
      <dgm:t>
        <a:bodyPr/>
        <a:lstStyle/>
        <a:p>
          <a:r>
            <a:rPr lang="fr-FR" dirty="0"/>
            <a:t>Société de gestion collective</a:t>
          </a:r>
        </a:p>
        <a:p>
          <a:r>
            <a:rPr lang="fr-FR" dirty="0"/>
            <a:t>ADAGP</a:t>
          </a:r>
        </a:p>
        <a:p>
          <a:r>
            <a:rPr lang="fr-FR" dirty="0"/>
            <a:t>SAIF </a:t>
          </a:r>
        </a:p>
      </dgm:t>
    </dgm:pt>
    <dgm:pt modelId="{80A13385-9DDB-44F6-B239-6A11C5C3D1FD}" type="parTrans" cxnId="{FFC78116-9FE1-45C5-A60A-8F3601F98C3D}">
      <dgm:prSet/>
      <dgm:spPr/>
      <dgm:t>
        <a:bodyPr/>
        <a:lstStyle/>
        <a:p>
          <a:endParaRPr lang="fr-FR"/>
        </a:p>
      </dgm:t>
    </dgm:pt>
    <dgm:pt modelId="{63E707D6-8BAE-4B18-BB5F-A527AA7D570F}" type="sibTrans" cxnId="{FFC78116-9FE1-45C5-A60A-8F3601F98C3D}">
      <dgm:prSet/>
      <dgm:spPr/>
      <dgm:t>
        <a:bodyPr/>
        <a:lstStyle/>
        <a:p>
          <a:endParaRPr lang="fr-FR"/>
        </a:p>
      </dgm:t>
    </dgm:pt>
    <dgm:pt modelId="{44DD0FEA-A545-42D6-9926-92F7C9A7B230}" type="pres">
      <dgm:prSet presAssocID="{C583F2F0-BFDB-4B56-BC42-B224ED3B232C}" presName="Name0" presStyleCnt="0">
        <dgm:presLayoutVars>
          <dgm:dir/>
          <dgm:resizeHandles val="exact"/>
        </dgm:presLayoutVars>
      </dgm:prSet>
      <dgm:spPr/>
    </dgm:pt>
    <dgm:pt modelId="{EA9178B1-FE59-4261-A217-3741620B4C0A}" type="pres">
      <dgm:prSet presAssocID="{39DAB10F-BD22-4FF3-99C6-FA0935A957FD}" presName="node" presStyleLbl="node1" presStyleIdx="0" presStyleCnt="3">
        <dgm:presLayoutVars>
          <dgm:bulletEnabled val="1"/>
        </dgm:presLayoutVars>
      </dgm:prSet>
      <dgm:spPr/>
    </dgm:pt>
    <dgm:pt modelId="{9E97AF25-7347-4F18-ACFC-3E6B29CFFCD9}" type="pres">
      <dgm:prSet presAssocID="{BF7ED7C4-B39A-4D69-970B-E81E9D9643D5}" presName="sibTrans" presStyleLbl="sibTrans2D1" presStyleIdx="0" presStyleCnt="3"/>
      <dgm:spPr/>
    </dgm:pt>
    <dgm:pt modelId="{5F7FDE10-0FC7-4DBF-B982-73228EB413EC}" type="pres">
      <dgm:prSet presAssocID="{BF7ED7C4-B39A-4D69-970B-E81E9D9643D5}" presName="connectorText" presStyleLbl="sibTrans2D1" presStyleIdx="0" presStyleCnt="3"/>
      <dgm:spPr/>
    </dgm:pt>
    <dgm:pt modelId="{6CE45F0C-894D-4CD8-AF9D-122BF15E7E5A}" type="pres">
      <dgm:prSet presAssocID="{4DEF6DE2-48B9-43E0-A1B1-7BA9B69A99EC}" presName="node" presStyleLbl="node1" presStyleIdx="1" presStyleCnt="3" custRadScaleRad="137688" custRadScaleInc="-21817">
        <dgm:presLayoutVars>
          <dgm:bulletEnabled val="1"/>
        </dgm:presLayoutVars>
      </dgm:prSet>
      <dgm:spPr/>
    </dgm:pt>
    <dgm:pt modelId="{1AA228C5-82F9-4B29-8133-579688264017}" type="pres">
      <dgm:prSet presAssocID="{223D42CF-EC45-475C-96D8-5A4D0778CD08}" presName="sibTrans" presStyleLbl="sibTrans2D1" presStyleIdx="1" presStyleCnt="3" custAng="21386642" custScaleX="108145" custLinFactY="-34667" custLinFactNeighborX="0" custLinFactNeighborY="-100000"/>
      <dgm:spPr/>
    </dgm:pt>
    <dgm:pt modelId="{AA1912BB-1F9C-48CC-A496-35087A3464F5}" type="pres">
      <dgm:prSet presAssocID="{223D42CF-EC45-475C-96D8-5A4D0778CD08}" presName="connectorText" presStyleLbl="sibTrans2D1" presStyleIdx="1" presStyleCnt="3"/>
      <dgm:spPr/>
    </dgm:pt>
    <dgm:pt modelId="{D58841C5-1379-4418-A5A4-2BB4DE17B513}" type="pres">
      <dgm:prSet presAssocID="{831FA097-7358-4802-9E79-398C34D35C57}" presName="node" presStyleLbl="node1" presStyleIdx="2" presStyleCnt="3" custRadScaleRad="133846" custRadScaleInc="33019">
        <dgm:presLayoutVars>
          <dgm:bulletEnabled val="1"/>
        </dgm:presLayoutVars>
      </dgm:prSet>
      <dgm:spPr/>
    </dgm:pt>
    <dgm:pt modelId="{FFF04D8F-860D-4959-B3C8-8AD42CEB4654}" type="pres">
      <dgm:prSet presAssocID="{63E707D6-8BAE-4B18-BB5F-A527AA7D570F}" presName="sibTrans" presStyleLbl="sibTrans2D1" presStyleIdx="2" presStyleCnt="3"/>
      <dgm:spPr/>
    </dgm:pt>
    <dgm:pt modelId="{056790CB-FD4C-451B-A3EB-66BB8840947A}" type="pres">
      <dgm:prSet presAssocID="{63E707D6-8BAE-4B18-BB5F-A527AA7D570F}" presName="connectorText" presStyleLbl="sibTrans2D1" presStyleIdx="2" presStyleCnt="3"/>
      <dgm:spPr/>
    </dgm:pt>
  </dgm:ptLst>
  <dgm:cxnLst>
    <dgm:cxn modelId="{EC048B05-B2C8-44F8-B77A-EFCB4799023A}" srcId="{C583F2F0-BFDB-4B56-BC42-B224ED3B232C}" destId="{4DEF6DE2-48B9-43E0-A1B1-7BA9B69A99EC}" srcOrd="1" destOrd="0" parTransId="{D1AAD542-4157-46F2-B1D2-692E978F8E12}" sibTransId="{223D42CF-EC45-475C-96D8-5A4D0778CD08}"/>
    <dgm:cxn modelId="{FFC78116-9FE1-45C5-A60A-8F3601F98C3D}" srcId="{C583F2F0-BFDB-4B56-BC42-B224ED3B232C}" destId="{831FA097-7358-4802-9E79-398C34D35C57}" srcOrd="2" destOrd="0" parTransId="{80A13385-9DDB-44F6-B239-6A11C5C3D1FD}" sibTransId="{63E707D6-8BAE-4B18-BB5F-A527AA7D570F}"/>
    <dgm:cxn modelId="{1520D816-42D0-41A5-93F0-AAC90F4D9F1D}" type="presOf" srcId="{223D42CF-EC45-475C-96D8-5A4D0778CD08}" destId="{1AA228C5-82F9-4B29-8133-579688264017}" srcOrd="0" destOrd="0" presId="urn:microsoft.com/office/officeart/2005/8/layout/cycle7"/>
    <dgm:cxn modelId="{42763C21-04F5-4C43-ABDE-A687918EBF99}" type="presOf" srcId="{BF7ED7C4-B39A-4D69-970B-E81E9D9643D5}" destId="{9E97AF25-7347-4F18-ACFC-3E6B29CFFCD9}" srcOrd="0" destOrd="0" presId="urn:microsoft.com/office/officeart/2005/8/layout/cycle7"/>
    <dgm:cxn modelId="{60B3A13A-C7F4-4527-A021-152B173BA16C}" type="presOf" srcId="{39DAB10F-BD22-4FF3-99C6-FA0935A957FD}" destId="{EA9178B1-FE59-4261-A217-3741620B4C0A}" srcOrd="0" destOrd="0" presId="urn:microsoft.com/office/officeart/2005/8/layout/cycle7"/>
    <dgm:cxn modelId="{C4F51659-E956-4E08-9239-324937AE9667}" type="presOf" srcId="{4DEF6DE2-48B9-43E0-A1B1-7BA9B69A99EC}" destId="{6CE45F0C-894D-4CD8-AF9D-122BF15E7E5A}" srcOrd="0" destOrd="0" presId="urn:microsoft.com/office/officeart/2005/8/layout/cycle7"/>
    <dgm:cxn modelId="{C9B27489-F9CB-48DD-BB1B-BAE15FDE4321}" type="presOf" srcId="{C583F2F0-BFDB-4B56-BC42-B224ED3B232C}" destId="{44DD0FEA-A545-42D6-9926-92F7C9A7B230}" srcOrd="0" destOrd="0" presId="urn:microsoft.com/office/officeart/2005/8/layout/cycle7"/>
    <dgm:cxn modelId="{68589290-9893-4745-A8AA-5B93C5C719CA}" type="presOf" srcId="{831FA097-7358-4802-9E79-398C34D35C57}" destId="{D58841C5-1379-4418-A5A4-2BB4DE17B513}" srcOrd="0" destOrd="0" presId="urn:microsoft.com/office/officeart/2005/8/layout/cycle7"/>
    <dgm:cxn modelId="{0D788ED7-9F54-4DB1-96CD-CB48E4E71A3F}" type="presOf" srcId="{223D42CF-EC45-475C-96D8-5A4D0778CD08}" destId="{AA1912BB-1F9C-48CC-A496-35087A3464F5}" srcOrd="1" destOrd="0" presId="urn:microsoft.com/office/officeart/2005/8/layout/cycle7"/>
    <dgm:cxn modelId="{4E1AA2E7-DE54-454B-B17C-4730ECA4AFFD}" type="presOf" srcId="{BF7ED7C4-B39A-4D69-970B-E81E9D9643D5}" destId="{5F7FDE10-0FC7-4DBF-B982-73228EB413EC}" srcOrd="1" destOrd="0" presId="urn:microsoft.com/office/officeart/2005/8/layout/cycle7"/>
    <dgm:cxn modelId="{2C969CE8-3D24-4C98-8B26-34A26EDC7777}" srcId="{C583F2F0-BFDB-4B56-BC42-B224ED3B232C}" destId="{39DAB10F-BD22-4FF3-99C6-FA0935A957FD}" srcOrd="0" destOrd="0" parTransId="{A15EEA55-7BBD-416A-A7A8-8DCD650EB9C3}" sibTransId="{BF7ED7C4-B39A-4D69-970B-E81E9D9643D5}"/>
    <dgm:cxn modelId="{31D184EB-0E9C-4122-8481-06C385BCD862}" type="presOf" srcId="{63E707D6-8BAE-4B18-BB5F-A527AA7D570F}" destId="{FFF04D8F-860D-4959-B3C8-8AD42CEB4654}" srcOrd="0" destOrd="0" presId="urn:microsoft.com/office/officeart/2005/8/layout/cycle7"/>
    <dgm:cxn modelId="{A490BCFD-7227-4E3D-A5FC-7D88D1E82CE4}" type="presOf" srcId="{63E707D6-8BAE-4B18-BB5F-A527AA7D570F}" destId="{056790CB-FD4C-451B-A3EB-66BB8840947A}" srcOrd="1" destOrd="0" presId="urn:microsoft.com/office/officeart/2005/8/layout/cycle7"/>
    <dgm:cxn modelId="{DBB141BF-5BF2-473F-9C01-0D9ACD165444}" type="presParOf" srcId="{44DD0FEA-A545-42D6-9926-92F7C9A7B230}" destId="{EA9178B1-FE59-4261-A217-3741620B4C0A}" srcOrd="0" destOrd="0" presId="urn:microsoft.com/office/officeart/2005/8/layout/cycle7"/>
    <dgm:cxn modelId="{85E71701-1356-4475-8A98-81150EC5C7E5}" type="presParOf" srcId="{44DD0FEA-A545-42D6-9926-92F7C9A7B230}" destId="{9E97AF25-7347-4F18-ACFC-3E6B29CFFCD9}" srcOrd="1" destOrd="0" presId="urn:microsoft.com/office/officeart/2005/8/layout/cycle7"/>
    <dgm:cxn modelId="{B42150FB-782E-4C8B-9928-4865C47933B0}" type="presParOf" srcId="{9E97AF25-7347-4F18-ACFC-3E6B29CFFCD9}" destId="{5F7FDE10-0FC7-4DBF-B982-73228EB413EC}" srcOrd="0" destOrd="0" presId="urn:microsoft.com/office/officeart/2005/8/layout/cycle7"/>
    <dgm:cxn modelId="{CEBF2F9E-5B83-473F-8E4A-7CE496F0D93D}" type="presParOf" srcId="{44DD0FEA-A545-42D6-9926-92F7C9A7B230}" destId="{6CE45F0C-894D-4CD8-AF9D-122BF15E7E5A}" srcOrd="2" destOrd="0" presId="urn:microsoft.com/office/officeart/2005/8/layout/cycle7"/>
    <dgm:cxn modelId="{CA11B88D-428F-4C06-BA4E-2C4D36D12E50}" type="presParOf" srcId="{44DD0FEA-A545-42D6-9926-92F7C9A7B230}" destId="{1AA228C5-82F9-4B29-8133-579688264017}" srcOrd="3" destOrd="0" presId="urn:microsoft.com/office/officeart/2005/8/layout/cycle7"/>
    <dgm:cxn modelId="{A21B7AE7-E0B8-494A-80C8-70DD05EE84C1}" type="presParOf" srcId="{1AA228C5-82F9-4B29-8133-579688264017}" destId="{AA1912BB-1F9C-48CC-A496-35087A3464F5}" srcOrd="0" destOrd="0" presId="urn:microsoft.com/office/officeart/2005/8/layout/cycle7"/>
    <dgm:cxn modelId="{319883B1-F14B-44D9-B8EB-7C1125D1D08D}" type="presParOf" srcId="{44DD0FEA-A545-42D6-9926-92F7C9A7B230}" destId="{D58841C5-1379-4418-A5A4-2BB4DE17B513}" srcOrd="4" destOrd="0" presId="urn:microsoft.com/office/officeart/2005/8/layout/cycle7"/>
    <dgm:cxn modelId="{921E245E-F29F-446B-877C-A14F9E3ADC31}" type="presParOf" srcId="{44DD0FEA-A545-42D6-9926-92F7C9A7B230}" destId="{FFF04D8F-860D-4959-B3C8-8AD42CEB4654}" srcOrd="5" destOrd="0" presId="urn:microsoft.com/office/officeart/2005/8/layout/cycle7"/>
    <dgm:cxn modelId="{CDD2FF17-111D-42E5-B409-FF24571ABEC6}" type="presParOf" srcId="{FFF04D8F-860D-4959-B3C8-8AD42CEB4654}" destId="{056790CB-FD4C-451B-A3EB-66BB8840947A}"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178B1-FE59-4261-A217-3741620B4C0A}">
      <dsp:nvSpPr>
        <dsp:cNvPr id="0" name=""/>
        <dsp:cNvSpPr/>
      </dsp:nvSpPr>
      <dsp:spPr>
        <a:xfrm>
          <a:off x="2838970" y="1059"/>
          <a:ext cx="2551658" cy="12758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Auteur</a:t>
          </a:r>
        </a:p>
      </dsp:txBody>
      <dsp:txXfrm>
        <a:off x="2876338" y="38427"/>
        <a:ext cx="2476922" cy="1201093"/>
      </dsp:txXfrm>
    </dsp:sp>
    <dsp:sp modelId="{9E97AF25-7347-4F18-ACFC-3E6B29CFFCD9}">
      <dsp:nvSpPr>
        <dsp:cNvPr id="0" name=""/>
        <dsp:cNvSpPr/>
      </dsp:nvSpPr>
      <dsp:spPr>
        <a:xfrm rot="3010906">
          <a:off x="4581901" y="2118321"/>
          <a:ext cx="1904767" cy="44654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4715863" y="2207629"/>
        <a:ext cx="1636843" cy="267924"/>
      </dsp:txXfrm>
    </dsp:sp>
    <dsp:sp modelId="{6CE45F0C-894D-4CD8-AF9D-122BF15E7E5A}">
      <dsp:nvSpPr>
        <dsp:cNvPr id="0" name=""/>
        <dsp:cNvSpPr/>
      </dsp:nvSpPr>
      <dsp:spPr>
        <a:xfrm>
          <a:off x="5677941" y="3406293"/>
          <a:ext cx="2551658" cy="12758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Exploitant </a:t>
          </a:r>
        </a:p>
      </dsp:txBody>
      <dsp:txXfrm>
        <a:off x="5715309" y="3443661"/>
        <a:ext cx="2476922" cy="1201093"/>
      </dsp:txXfrm>
    </dsp:sp>
    <dsp:sp modelId="{1AA228C5-82F9-4B29-8133-579688264017}">
      <dsp:nvSpPr>
        <dsp:cNvPr id="0" name=""/>
        <dsp:cNvSpPr/>
      </dsp:nvSpPr>
      <dsp:spPr>
        <a:xfrm rot="10827281">
          <a:off x="3084844" y="3020545"/>
          <a:ext cx="2059910" cy="44654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10800000">
        <a:off x="3218806" y="3109853"/>
        <a:ext cx="1791986" cy="267924"/>
      </dsp:txXfrm>
    </dsp:sp>
    <dsp:sp modelId="{D58841C5-1379-4418-A5A4-2BB4DE17B513}">
      <dsp:nvSpPr>
        <dsp:cNvPr id="0" name=""/>
        <dsp:cNvSpPr/>
      </dsp:nvSpPr>
      <dsp:spPr>
        <a:xfrm>
          <a:off x="0" y="3008193"/>
          <a:ext cx="2551658" cy="12758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Société de gestion collective</a:t>
          </a:r>
        </a:p>
        <a:p>
          <a:pPr marL="0" lvl="0" indent="0" algn="ctr" defTabSz="711200">
            <a:lnSpc>
              <a:spcPct val="90000"/>
            </a:lnSpc>
            <a:spcBef>
              <a:spcPct val="0"/>
            </a:spcBef>
            <a:spcAft>
              <a:spcPct val="35000"/>
            </a:spcAft>
            <a:buNone/>
          </a:pPr>
          <a:r>
            <a:rPr lang="fr-FR" sz="1600" kern="1200" dirty="0"/>
            <a:t>ADAGP</a:t>
          </a:r>
        </a:p>
        <a:p>
          <a:pPr marL="0" lvl="0" indent="0" algn="ctr" defTabSz="711200">
            <a:lnSpc>
              <a:spcPct val="90000"/>
            </a:lnSpc>
            <a:spcBef>
              <a:spcPct val="0"/>
            </a:spcBef>
            <a:spcAft>
              <a:spcPct val="35000"/>
            </a:spcAft>
            <a:buNone/>
          </a:pPr>
          <a:r>
            <a:rPr lang="fr-FR" sz="1600" kern="1200" dirty="0"/>
            <a:t>SAIF </a:t>
          </a:r>
        </a:p>
      </dsp:txBody>
      <dsp:txXfrm>
        <a:off x="37368" y="3045561"/>
        <a:ext cx="2476922" cy="1201093"/>
      </dsp:txXfrm>
    </dsp:sp>
    <dsp:sp modelId="{FFF04D8F-860D-4959-B3C8-8AD42CEB4654}">
      <dsp:nvSpPr>
        <dsp:cNvPr id="0" name=""/>
        <dsp:cNvSpPr/>
      </dsp:nvSpPr>
      <dsp:spPr>
        <a:xfrm rot="18801141">
          <a:off x="1742930" y="1919271"/>
          <a:ext cx="1904767" cy="44654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1876892" y="2008579"/>
        <a:ext cx="1636843" cy="26792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4F93C-35FD-4112-B8E8-B8768FDDA83E}"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DA1E5-528A-43BC-A7B1-41CBF98E8E01}" type="slidenum">
              <a:rPr lang="fr-FR" smtClean="0"/>
              <a:t>‹N°›</a:t>
            </a:fld>
            <a:endParaRPr lang="fr-FR"/>
          </a:p>
        </p:txBody>
      </p:sp>
    </p:spTree>
    <p:extLst>
      <p:ext uri="{BB962C8B-B14F-4D97-AF65-F5344CB8AC3E}">
        <p14:creationId xmlns:p14="http://schemas.microsoft.com/office/powerpoint/2010/main" val="120723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AAF799-8B36-4AA1-9F90-FA9517A333FC}" type="slidenum">
              <a:rPr lang="fr-FR" smtClean="0"/>
              <a:pPr/>
              <a:t>17</a:t>
            </a:fld>
            <a:endParaRPr lang="fr-FR"/>
          </a:p>
        </p:txBody>
      </p:sp>
    </p:spTree>
    <p:extLst>
      <p:ext uri="{BB962C8B-B14F-4D97-AF65-F5344CB8AC3E}">
        <p14:creationId xmlns:p14="http://schemas.microsoft.com/office/powerpoint/2010/main" val="355119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AAF799-8B36-4AA1-9F90-FA9517A333FC}" type="slidenum">
              <a:rPr lang="fr-FR" smtClean="0"/>
              <a:pPr/>
              <a:t>20</a:t>
            </a:fld>
            <a:endParaRPr lang="fr-FR"/>
          </a:p>
        </p:txBody>
      </p:sp>
    </p:spTree>
    <p:extLst>
      <p:ext uri="{BB962C8B-B14F-4D97-AF65-F5344CB8AC3E}">
        <p14:creationId xmlns:p14="http://schemas.microsoft.com/office/powerpoint/2010/main" val="394404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AAF799-8B36-4AA1-9F90-FA9517A333FC}" type="slidenum">
              <a:rPr lang="fr-FR" smtClean="0"/>
              <a:pPr/>
              <a:t>24</a:t>
            </a:fld>
            <a:endParaRPr lang="fr-FR"/>
          </a:p>
        </p:txBody>
      </p:sp>
    </p:spTree>
    <p:extLst>
      <p:ext uri="{BB962C8B-B14F-4D97-AF65-F5344CB8AC3E}">
        <p14:creationId xmlns:p14="http://schemas.microsoft.com/office/powerpoint/2010/main" val="2245031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Droit d'auteur versus liberté d'expression : exigence d'un « juste équilibre »</a:t>
            </a:r>
          </a:p>
          <a:p>
            <a:r>
              <a:rPr lang="fr-FR" dirty="0"/>
              <a:t>Commentaire par Christophe CARON</a:t>
            </a:r>
          </a:p>
          <a:p>
            <a:r>
              <a:rPr lang="fr-FR" dirty="0"/>
              <a:t>DROIT D'AUTEUR</a:t>
            </a:r>
          </a:p>
          <a:p>
            <a:r>
              <a:rPr lang="fr-FR" dirty="0"/>
              <a:t>Sommaire</a:t>
            </a:r>
          </a:p>
          <a:p>
            <a:r>
              <a:rPr lang="fr-FR" dirty="0"/>
              <a:t>Le juge doit expliquer de façon concrète en quoi la recherche d'un juste équilibre entre le droit d'auteur et la liberté d'expression commande la condamnation qu'il prononce.</a:t>
            </a:r>
          </a:p>
          <a:p>
            <a:endParaRPr lang="fr-FR" dirty="0"/>
          </a:p>
          <a:p>
            <a:endParaRPr lang="fr-FR" dirty="0"/>
          </a:p>
          <a:p>
            <a:r>
              <a:rPr lang="fr-FR" dirty="0" err="1"/>
              <a:t>Cass</a:t>
            </a:r>
            <a:r>
              <a:rPr lang="fr-FR" dirty="0"/>
              <a:t>. 1re civ., 15 mai 2015, n° 13-27.391, </a:t>
            </a:r>
            <a:r>
              <a:rPr lang="fr-FR" dirty="0" err="1"/>
              <a:t>FS-P+B</a:t>
            </a:r>
            <a:r>
              <a:rPr lang="fr-FR" dirty="0"/>
              <a:t>, P. </a:t>
            </a:r>
            <a:r>
              <a:rPr lang="fr-FR" dirty="0" err="1"/>
              <a:t>Klasen</a:t>
            </a:r>
            <a:r>
              <a:rPr lang="fr-FR" dirty="0"/>
              <a:t> c/ A. Malka : </a:t>
            </a:r>
            <a:r>
              <a:rPr lang="fr-FR" dirty="0" err="1"/>
              <a:t>JurisData</a:t>
            </a:r>
            <a:r>
              <a:rPr lang="fr-FR" dirty="0"/>
              <a:t> n° 2015-011061</a:t>
            </a:r>
          </a:p>
          <a:p>
            <a:endParaRPr lang="fr-FR" dirty="0"/>
          </a:p>
          <a:p>
            <a:r>
              <a:rPr lang="fr-FR" dirty="0"/>
              <a:t>(...)</a:t>
            </a:r>
          </a:p>
          <a:p>
            <a:r>
              <a:rPr lang="fr-FR" dirty="0"/>
              <a:t>Attendu, selon l'arrêt attaqué, que M. X., auteur de trois photographies dont il a découvert que des reproductions avaient été intégrées, sans son autorisation, dans plusieurs </a:t>
            </a:r>
            <a:r>
              <a:rPr lang="fr-FR" dirty="0" err="1"/>
              <a:t>oeuvres</a:t>
            </a:r>
            <a:r>
              <a:rPr lang="fr-FR" dirty="0"/>
              <a:t> de M. Y., artiste peintre, a assigné celui-ci en contrefaçon de ses droits d'auteur ;</a:t>
            </a:r>
          </a:p>
          <a:p>
            <a:r>
              <a:rPr lang="fr-FR" dirty="0"/>
              <a:t>Sur le moyen unique, pris en ses trois premières branches :</a:t>
            </a:r>
          </a:p>
          <a:p>
            <a:r>
              <a:rPr lang="fr-FR" dirty="0"/>
              <a:t>Attendu que M. Y. fait grief à l'arrêt de le condamner à payer à M. X... la somme de 50 000 euros à titre de dommages-intérêts en réparation du préjudice résultant des atteintes portées à ses droits patrimoniaux et à son droit moral d'auteur, alors, selon le moyen :</a:t>
            </a:r>
          </a:p>
          <a:p>
            <a:r>
              <a:rPr lang="fr-FR" dirty="0"/>
              <a:t>1° qu'une </a:t>
            </a:r>
            <a:r>
              <a:rPr lang="fr-FR" dirty="0" err="1"/>
              <a:t>oeuvre</a:t>
            </a:r>
            <a:r>
              <a:rPr lang="fr-FR" dirty="0"/>
              <a:t> n'est originale que lorsqu'elle porte l'empreinte de la personnalité de son auteur, indépendamment de son caractère nouveau ; qu'en déduisant l'originalité des photographies revendiquées par M. X. du fait qu'elles présentaient « une physionomie propre qui les distinguaient des autres photographies du même genre », la cour d'appel, qui a fondé sa décision sur l'aspect nouveau des clichés quand il lui appartenait de caractériser en quoi ils aurait été empreints de la personnalité de leur auteur, a violé les articles L. 111-1 et L. 112-2 du Code de la propriété intellectuelle ;</a:t>
            </a:r>
          </a:p>
          <a:p>
            <a:r>
              <a:rPr lang="fr-FR" dirty="0"/>
              <a:t>2° qu'une </a:t>
            </a:r>
            <a:r>
              <a:rPr lang="fr-FR" dirty="0" err="1"/>
              <a:t>oeuvre</a:t>
            </a:r>
            <a:r>
              <a:rPr lang="fr-FR" dirty="0"/>
              <a:t> n'est originale que lorsqu'elle porte l'empreinte de la personnalité de son auteur, indépendamment de son caractère nouveau ; qu'en l'espèce, pour écarter le moyen soulevé par M. Y. faisant valoir que les clichés litigieux s'inscrivaient dans le genre photographique « glamour » et ne portaient donc pas l'empreinte de la personnalité de leur auteur, la cour d'appel a affirmé que les visuels produits par M. Y. à l'appui de sa démonstration, étaient « postérieurs aux faits reprochés » et s'avéraient ainsi « dénués de pertinence au regard de la date, antérieure, de publication des photographies opposées » ; qu'en statuant ainsi, par des motifs traduisant une recherche d'antériorité, inopérante en matière de droit d'auteur, la cour d'appel a violé les articles L. 111-1 et L. 112-2 du Code de la propriété intellectuelle ;</a:t>
            </a:r>
          </a:p>
          <a:p>
            <a:r>
              <a:rPr lang="fr-FR" dirty="0"/>
              <a:t>3° qu'une </a:t>
            </a:r>
            <a:r>
              <a:rPr lang="fr-FR" dirty="0" err="1"/>
              <a:t>oeuvre</a:t>
            </a:r>
            <a:r>
              <a:rPr lang="fr-FR" dirty="0"/>
              <a:t> n'est originale que lorsqu'elle porte l'empreinte de la personnalité de son auteur ; que l'originalité ne peut être déduite du seul fait que sa réalisation a nécessité des choix, aussi arbitraires soient-ils, de la part de l'auteur ; qu'en affirmant, pour retenir que les photographies litigieuses auraient été protégeables au titre du droit d'auteur, que les « choix » opérés par M. X. traduisaient « un réel parti-pris esthétique », sans expliquer en quoi ces choix, pour arbitraires qu'ils aient pu être, manifesteraient l'empreinte de la personnalité de leur auteur, la cour d'appel a derechef privé sa décision de base légale au regard des articles L. 111-1 et L. 112-2 du Code de la propriété intellectuelle ;</a:t>
            </a:r>
          </a:p>
          <a:p>
            <a:r>
              <a:rPr lang="fr-FR" dirty="0"/>
              <a:t>Mais attendu qu'après avoir constaté que les trois </a:t>
            </a:r>
            <a:r>
              <a:rPr lang="fr-FR" dirty="0" err="1"/>
              <a:t>oeuvres</a:t>
            </a:r>
            <a:r>
              <a:rPr lang="fr-FR" dirty="0"/>
              <a:t> de M. X. étaient caractérisées par la présentation, en oblique, d'un visage féminin, très pâle, émergeant d'une abondante chevelure sombre, bouclée, faisant ressortir des touches de vives couleurs et que l'attention était attirée soit sur les lèvres maquillées du mannequin aux yeux clos évoquant le sommeil soit sur son regard en coin, fixe, s'imposant quoique les yeux soient à peine entrouverts, la cour d'appel en a souverainement déduit que ces choix, librement opérés, traduisaient, au-delà du savoir-faire d'un professionnel de la photographie, une démarche propre à son auteur qui portait l'empreinte de la personnalité de celui-ci ; que le moyen ne peut être accueilli ;</a:t>
            </a:r>
          </a:p>
          <a:p>
            <a:r>
              <a:rPr lang="fr-FR" dirty="0"/>
              <a:t>Mais sur la quatrième branche du moyen :</a:t>
            </a:r>
          </a:p>
          <a:p>
            <a:r>
              <a:rPr lang="fr-FR" dirty="0"/>
              <a:t>Vu l'article 10 § 2 de la Convention de sauvegarde des droits de l'homme et des libertés fondamentales ;</a:t>
            </a:r>
          </a:p>
          <a:p>
            <a:r>
              <a:rPr lang="fr-FR" dirty="0"/>
              <a:t>Attendu que, pour écarter le moyen tiré d'une atteinte à la liberté d'expression artistique de M. Y...et le condamner à réparer le préjudice résultant d'atteintes portées aux droits patrimoniaux et moral de M. X..., l'arrêt retient que les droits sur des </a:t>
            </a:r>
            <a:r>
              <a:rPr lang="fr-FR" dirty="0" err="1"/>
              <a:t>oeuvres</a:t>
            </a:r>
            <a:r>
              <a:rPr lang="fr-FR" dirty="0"/>
              <a:t> arguées de contrefaçon ne sauraient, faute d'intérêt supérieur, l'emporter sur ceux des </a:t>
            </a:r>
            <a:r>
              <a:rPr lang="fr-FR" dirty="0" err="1"/>
              <a:t>oeuvres</a:t>
            </a:r>
            <a:r>
              <a:rPr lang="fr-FR" dirty="0"/>
              <a:t> dont celles-ci sont dérivées, sauf à méconnaître le droit à la protection des droits d'autrui en matière de création artistique ;</a:t>
            </a:r>
          </a:p>
          <a:p>
            <a:r>
              <a:rPr lang="fr-FR" dirty="0"/>
              <a:t>Qu'en se déterminant ainsi, sans expliquer de façon concrète en quoi la recherche d'un juste équilibre entre les droits en présence commandait la condamnation qu'elle prononçait, la cour d'appel a privé sa décision de base légale au regard du texte susvisé ;</a:t>
            </a:r>
          </a:p>
          <a:p>
            <a:r>
              <a:rPr lang="fr-FR" dirty="0"/>
              <a:t>Par ces motifs, et sans qu'il y ait lieu de statuer sur les branches du moyen :</a:t>
            </a:r>
          </a:p>
          <a:p>
            <a:r>
              <a:rPr lang="fr-FR" dirty="0"/>
              <a:t>Casse et annule, dans toutes ses dispositions, l'arrêt rendu le 18 septembre 2013, entre les parties, par la cour d'appel de Paris ; remet, en conséquence, la cause et les parties dans l'état où elles se trouvaient avant ledit arrêt et, pour être fait droit, les renvoie devant la cour d'appel de Versailles (...).</a:t>
            </a:r>
          </a:p>
          <a:p>
            <a:r>
              <a:rPr lang="fr-FR" dirty="0"/>
              <a:t>Note :</a:t>
            </a:r>
          </a:p>
          <a:p>
            <a:r>
              <a:rPr lang="fr-FR" dirty="0"/>
              <a:t>L'arrêt rendu par la première chambre civile de la Cour de cassation le 15 mai 2015 est de grande importance du fait de la solution qu'il édicte : le juge qui entend prononcer une condamnation pour contrefaçon est désormais invité à expliquer concrètement que cette dernière était commandée par un juste équilibre avec la liberté d'expression. Autrement dit, toute sanction de la contrefaçon doit être la conséquence d'un « juste équilibre » avec la liberté d'expression.</a:t>
            </a:r>
          </a:p>
          <a:p>
            <a:r>
              <a:rPr lang="fr-FR" dirty="0"/>
              <a:t>Les faits de l'espèce ne laissaient pas présager une telle solution nouvelle en droit d'auteur. En l'espèce, un peintre avait intégré sans autorisation trois photographies protégées par le droit d'auteur dans une de ses </a:t>
            </a:r>
            <a:r>
              <a:rPr lang="fr-FR" dirty="0" err="1"/>
              <a:t>oeuvres</a:t>
            </a:r>
            <a:r>
              <a:rPr lang="fr-FR" dirty="0"/>
              <a:t>, s'attirant les foudres du photographe tellement mécontent qu'il décida d'intenter une action en contrefaçon. On était donc en présence d'une </a:t>
            </a:r>
            <a:r>
              <a:rPr lang="fr-FR" dirty="0" err="1"/>
              <a:t>oeuvre</a:t>
            </a:r>
            <a:r>
              <a:rPr lang="fr-FR" dirty="0"/>
              <a:t> composite au sens de l'article L. 113-2 du Code de la propriété intellectuelle (« Est dite composite l'</a:t>
            </a:r>
            <a:r>
              <a:rPr lang="fr-FR" dirty="0" err="1"/>
              <a:t>oeuvre</a:t>
            </a:r>
            <a:r>
              <a:rPr lang="fr-FR" dirty="0"/>
              <a:t> nouvelle à laquelle est incorporée une </a:t>
            </a:r>
            <a:r>
              <a:rPr lang="fr-FR" dirty="0" err="1"/>
              <a:t>oeuvre</a:t>
            </a:r>
            <a:r>
              <a:rPr lang="fr-FR" dirty="0"/>
              <a:t> préexistante sans la collaboration de l'auteur de cette dernière »), ce qui implique, comme le précise l'article L. 113-4, de respecter les « droits de l'auteur de l'</a:t>
            </a:r>
            <a:r>
              <a:rPr lang="fr-FR" dirty="0" err="1"/>
              <a:t>oeuvre</a:t>
            </a:r>
            <a:r>
              <a:rPr lang="fr-FR" dirty="0"/>
              <a:t> préexistante » et donc de demander son autorisation. Cela n'avait pas été fait, d'où une condamnation inéluctable pour contrefaçon, d'ailleurs prononcée par les juges du fond. Certes, le contrefacteur était un artiste et pas un professionnel de la contrefaçon. Mais l'on sait que, s'il existe en fait « des contrefaçons » diverses (contrefaçon artistique comme en l'espèce, contrefaçon des particuliers non professionnelle, contrefaçon à échelle commerciale, etc.), le droit français ne connaît officiellement et légalement qu'un seul et unique droit de la contrefaçon uniforme qui ne prend pas en considération la bonne foi du contrefacteur, ni la démarche artistique qui l'a animé. Dura </a:t>
            </a:r>
            <a:r>
              <a:rPr lang="fr-FR" dirty="0" err="1"/>
              <a:t>lex</a:t>
            </a:r>
            <a:r>
              <a:rPr lang="fr-FR" dirty="0"/>
              <a:t>, </a:t>
            </a:r>
            <a:r>
              <a:rPr lang="fr-FR" dirty="0" err="1"/>
              <a:t>sed</a:t>
            </a:r>
            <a:r>
              <a:rPr lang="fr-FR" dirty="0"/>
              <a:t> </a:t>
            </a:r>
            <a:r>
              <a:rPr lang="fr-FR" dirty="0" err="1"/>
              <a:t>lex</a:t>
            </a:r>
            <a:r>
              <a:rPr lang="fr-FR" dirty="0"/>
              <a:t>... Pour atténuer ou atténuer cette dureté de la loi de la contrefaçon, le contrefacteur tentait de se prévaloir d'un usage licite non autorisé de l'</a:t>
            </a:r>
            <a:r>
              <a:rPr lang="fr-FR" dirty="0" err="1"/>
              <a:t>oeuvre</a:t>
            </a:r>
            <a:r>
              <a:rPr lang="fr-FR" dirty="0"/>
              <a:t> d'autrui en dehors de toute exception au monopole en arguant de sa liberté d'expression. Un tel argument, fréquemment avancé, est généralement toujours rejeté. En effet, la Cour de cassation a eu l'occasion de décider que « le monopole légal de l'auteur sur son </a:t>
            </a:r>
            <a:r>
              <a:rPr lang="fr-FR" dirty="0" err="1"/>
              <a:t>oeuvre</a:t>
            </a:r>
            <a:r>
              <a:rPr lang="fr-FR" dirty="0"/>
              <a:t> est une propriété incorporelle, garantie au titre du droit de toute personne physique ou morale au respect de ses biens, et à laquelle le législateur apporte des limites proportionnées, tant par les exceptions inscrites à l'article L. 122-5 du Code de la propriété intellectuelle que par l'abus notoire prévu à l'article L. 122-9 du même code » pour décider que « que le moyen tiré d'une violation de l'article 10 de la Convention européenne des droits de l'homme s'avère, ainsi, inopérant » (</a:t>
            </a:r>
            <a:r>
              <a:rPr lang="fr-FR" dirty="0" err="1"/>
              <a:t>Cass</a:t>
            </a:r>
            <a:r>
              <a:rPr lang="fr-FR" dirty="0"/>
              <a:t>. 1re civ., 13 nov. 2003, n° 01-14.385, Sté Nationale de Télévision France 2 c/ </a:t>
            </a:r>
            <a:r>
              <a:rPr lang="fr-FR" dirty="0" err="1"/>
              <a:t>Fabris</a:t>
            </a:r>
            <a:r>
              <a:rPr lang="fr-FR" dirty="0"/>
              <a:t> : </a:t>
            </a:r>
            <a:r>
              <a:rPr lang="fr-FR" dirty="0" err="1"/>
              <a:t>JurisData</a:t>
            </a:r>
            <a:r>
              <a:rPr lang="fr-FR" dirty="0"/>
              <a:t> n° 2003-020895 ; </a:t>
            </a:r>
            <a:r>
              <a:rPr lang="fr-FR" dirty="0" err="1"/>
              <a:t>Comm</a:t>
            </a:r>
            <a:r>
              <a:rPr lang="fr-FR" dirty="0"/>
              <a:t>. com. </a:t>
            </a:r>
            <a:r>
              <a:rPr lang="fr-FR" dirty="0" err="1"/>
              <a:t>électr</a:t>
            </a:r>
            <a:r>
              <a:rPr lang="fr-FR" dirty="0"/>
              <a:t>. 2004, </a:t>
            </a:r>
            <a:r>
              <a:rPr lang="fr-FR" dirty="0" err="1"/>
              <a:t>comm</a:t>
            </a:r>
            <a:r>
              <a:rPr lang="fr-FR" dirty="0"/>
              <a:t>. 2, note Ch. Caron ; </a:t>
            </a:r>
            <a:r>
              <a:rPr lang="fr-FR" dirty="0" err="1"/>
              <a:t>Propr</a:t>
            </a:r>
            <a:r>
              <a:rPr lang="fr-FR" dirty="0"/>
              <a:t>. </a:t>
            </a:r>
            <a:r>
              <a:rPr lang="fr-FR" dirty="0" err="1"/>
              <a:t>industr</a:t>
            </a:r>
            <a:r>
              <a:rPr lang="fr-FR" dirty="0"/>
              <a:t>. 2004, </a:t>
            </a:r>
            <a:r>
              <a:rPr lang="fr-FR" dirty="0" err="1"/>
              <a:t>comm</a:t>
            </a:r>
            <a:r>
              <a:rPr lang="fr-FR" dirty="0"/>
              <a:t>. 8, obs. P. Kamina ; D. 2004, </a:t>
            </a:r>
            <a:r>
              <a:rPr lang="fr-FR" dirty="0" err="1"/>
              <a:t>jurispr</a:t>
            </a:r>
            <a:r>
              <a:rPr lang="fr-FR" dirty="0"/>
              <a:t>. p. 200, note N. Bouche ; </a:t>
            </a:r>
            <a:r>
              <a:rPr lang="fr-FR" dirty="0" err="1"/>
              <a:t>JCP</a:t>
            </a:r>
            <a:r>
              <a:rPr lang="fr-FR" dirty="0"/>
              <a:t> G 2004, II, 10080, note Ch. Geiger ; </a:t>
            </a:r>
            <a:r>
              <a:rPr lang="fr-FR" dirty="0" err="1"/>
              <a:t>Propr</a:t>
            </a:r>
            <a:r>
              <a:rPr lang="fr-FR" dirty="0"/>
              <a:t>. </a:t>
            </a:r>
            <a:r>
              <a:rPr lang="fr-FR" dirty="0" err="1"/>
              <a:t>intell</a:t>
            </a:r>
            <a:r>
              <a:rPr lang="fr-FR" dirty="0"/>
              <a:t>. 2004, n° 10, p. 549, note A. Lucas ; RIDA avr. 2004, p. 225, note A. </a:t>
            </a:r>
            <a:r>
              <a:rPr lang="fr-FR" dirty="0" err="1"/>
              <a:t>Kéréver</a:t>
            </a:r>
            <a:r>
              <a:rPr lang="fr-FR" dirty="0"/>
              <a:t> ; </a:t>
            </a:r>
            <a:r>
              <a:rPr lang="fr-FR" dirty="0" err="1"/>
              <a:t>Légipresse</a:t>
            </a:r>
            <a:r>
              <a:rPr lang="fr-FR" dirty="0"/>
              <a:t> 2004, n° 209, III, p. 23, note V. </a:t>
            </a:r>
            <a:r>
              <a:rPr lang="fr-FR" dirty="0" err="1"/>
              <a:t>Varet</a:t>
            </a:r>
            <a:r>
              <a:rPr lang="fr-FR" dirty="0"/>
              <a:t>. – V. aussi, </a:t>
            </a:r>
            <a:r>
              <a:rPr lang="fr-FR" dirty="0" err="1"/>
              <a:t>Cass</a:t>
            </a:r>
            <a:r>
              <a:rPr lang="fr-FR" dirty="0"/>
              <a:t>. 1re civ., 25 mai 2004, Sté Conception de presse c/ Sté Playboy entreprises </a:t>
            </a:r>
            <a:r>
              <a:rPr lang="fr-FR" dirty="0" err="1"/>
              <a:t>INC</a:t>
            </a:r>
            <a:r>
              <a:rPr lang="fr-FR" dirty="0"/>
              <a:t>, n° 01-17.805 : </a:t>
            </a:r>
            <a:r>
              <a:rPr lang="fr-FR" dirty="0" err="1"/>
              <a:t>JurisData</a:t>
            </a:r>
            <a:r>
              <a:rPr lang="fr-FR" dirty="0"/>
              <a:t> n° 2004-023791 ; </a:t>
            </a:r>
            <a:r>
              <a:rPr lang="fr-FR" dirty="0" err="1"/>
              <a:t>JCP</a:t>
            </a:r>
            <a:r>
              <a:rPr lang="fr-FR" dirty="0"/>
              <a:t> G 2004, II, 10170, note A. Lucas. – </a:t>
            </a:r>
            <a:r>
              <a:rPr lang="fr-FR" dirty="0" err="1"/>
              <a:t>Cass</a:t>
            </a:r>
            <a:r>
              <a:rPr lang="fr-FR" dirty="0"/>
              <a:t>. 1re civ., 1er mars 2005, n° 02-17.391, </a:t>
            </a:r>
            <a:r>
              <a:rPr lang="fr-FR" dirty="0" err="1"/>
              <a:t>Parly</a:t>
            </a:r>
            <a:r>
              <a:rPr lang="fr-FR" dirty="0"/>
              <a:t> II c/ SACEM et a. : </a:t>
            </a:r>
            <a:r>
              <a:rPr lang="fr-FR" dirty="0" err="1"/>
              <a:t>JurisData</a:t>
            </a:r>
            <a:r>
              <a:rPr lang="fr-FR" dirty="0"/>
              <a:t> n° 2005-027243 ; </a:t>
            </a:r>
            <a:r>
              <a:rPr lang="fr-FR" dirty="0" err="1"/>
              <a:t>Comm</a:t>
            </a:r>
            <a:r>
              <a:rPr lang="fr-FR" dirty="0"/>
              <a:t>. com. </a:t>
            </a:r>
            <a:r>
              <a:rPr lang="fr-FR" dirty="0" err="1"/>
              <a:t>électr</a:t>
            </a:r>
            <a:r>
              <a:rPr lang="fr-FR" dirty="0"/>
              <a:t>. 2005, </a:t>
            </a:r>
            <a:r>
              <a:rPr lang="fr-FR" dirty="0" err="1"/>
              <a:t>comm</a:t>
            </a:r>
            <a:r>
              <a:rPr lang="fr-FR" dirty="0"/>
              <a:t>. 80, note Ch. Caron. – </a:t>
            </a:r>
            <a:r>
              <a:rPr lang="fr-FR" dirty="0" err="1"/>
              <a:t>Cass</a:t>
            </a:r>
            <a:r>
              <a:rPr lang="fr-FR" dirty="0"/>
              <a:t>. 1re civ., 7 mars 2006, n° 03-18.360, Sté Hachette Filipacchi c/ </a:t>
            </a:r>
            <a:r>
              <a:rPr lang="fr-FR" dirty="0" err="1"/>
              <a:t>SOFAM</a:t>
            </a:r>
            <a:r>
              <a:rPr lang="fr-FR" dirty="0"/>
              <a:t> : </a:t>
            </a:r>
            <a:r>
              <a:rPr lang="fr-FR" dirty="0" err="1"/>
              <a:t>JurisData</a:t>
            </a:r>
            <a:r>
              <a:rPr lang="fr-FR" dirty="0"/>
              <a:t> n° 2006-034102 ; </a:t>
            </a:r>
            <a:r>
              <a:rPr lang="fr-FR" dirty="0" err="1"/>
              <a:t>Comm</a:t>
            </a:r>
            <a:r>
              <a:rPr lang="fr-FR" dirty="0"/>
              <a:t>. com. </a:t>
            </a:r>
            <a:r>
              <a:rPr lang="fr-FR" dirty="0" err="1"/>
              <a:t>électr</a:t>
            </a:r>
            <a:r>
              <a:rPr lang="fr-FR" dirty="0"/>
              <a:t>. 2006, </a:t>
            </a:r>
            <a:r>
              <a:rPr lang="fr-FR" dirty="0" err="1"/>
              <a:t>comm</a:t>
            </a:r>
            <a:r>
              <a:rPr lang="fr-FR" dirty="0"/>
              <a:t>. 108, note Ch. Caron. – </a:t>
            </a:r>
            <a:r>
              <a:rPr lang="fr-FR" dirty="0" err="1"/>
              <a:t>Cass</a:t>
            </a:r>
            <a:r>
              <a:rPr lang="fr-FR" dirty="0"/>
              <a:t>. 1re civ., 2 oct. 2007, n° 05-14.928, SNC Hachette Filipacchi associés (</a:t>
            </a:r>
            <a:r>
              <a:rPr lang="fr-FR" dirty="0" err="1"/>
              <a:t>HFA</a:t>
            </a:r>
            <a:r>
              <a:rPr lang="fr-FR" dirty="0"/>
              <a:t>) c/ Fédération internationale de football association (FIFA) : </a:t>
            </a:r>
            <a:r>
              <a:rPr lang="fr-FR" dirty="0" err="1"/>
              <a:t>JurisData</a:t>
            </a:r>
            <a:r>
              <a:rPr lang="fr-FR" dirty="0"/>
              <a:t> n° 2007-040650 ; </a:t>
            </a:r>
            <a:r>
              <a:rPr lang="fr-FR" dirty="0" err="1"/>
              <a:t>Comm</a:t>
            </a:r>
            <a:r>
              <a:rPr lang="fr-FR" dirty="0"/>
              <a:t>. com. </a:t>
            </a:r>
            <a:r>
              <a:rPr lang="fr-FR" dirty="0" err="1"/>
              <a:t>électr</a:t>
            </a:r>
            <a:r>
              <a:rPr lang="fr-FR" dirty="0"/>
              <a:t>. 2008, </a:t>
            </a:r>
            <a:r>
              <a:rPr lang="fr-FR" dirty="0" err="1"/>
              <a:t>comm</a:t>
            </a:r>
            <a:r>
              <a:rPr lang="fr-FR" dirty="0"/>
              <a:t>. 2, note Ch. Caron ; </a:t>
            </a:r>
            <a:r>
              <a:rPr lang="fr-FR" dirty="0" err="1"/>
              <a:t>Comm</a:t>
            </a:r>
            <a:r>
              <a:rPr lang="fr-FR" dirty="0"/>
              <a:t>. com. </a:t>
            </a:r>
            <a:r>
              <a:rPr lang="fr-FR" dirty="0" err="1"/>
              <a:t>électr</a:t>
            </a:r>
            <a:r>
              <a:rPr lang="fr-FR" dirty="0"/>
              <a:t>. 2008, étude 3, par D. </a:t>
            </a:r>
            <a:r>
              <a:rPr lang="fr-FR" dirty="0" err="1"/>
              <a:t>Poracchia</a:t>
            </a:r>
            <a:r>
              <a:rPr lang="fr-FR" dirty="0"/>
              <a:t> ; </a:t>
            </a:r>
            <a:r>
              <a:rPr lang="fr-FR" dirty="0" err="1"/>
              <a:t>Légipresse</a:t>
            </a:r>
            <a:r>
              <a:rPr lang="fr-FR" dirty="0"/>
              <a:t> 2008, n° 249, III, p. 19, note J. Lesueur ; </a:t>
            </a:r>
            <a:r>
              <a:rPr lang="fr-FR" dirty="0" err="1"/>
              <a:t>Propr</a:t>
            </a:r>
            <a:r>
              <a:rPr lang="fr-FR" dirty="0"/>
              <a:t>. </a:t>
            </a:r>
            <a:r>
              <a:rPr lang="fr-FR" dirty="0" err="1"/>
              <a:t>intell</a:t>
            </a:r>
            <a:r>
              <a:rPr lang="fr-FR" dirty="0"/>
              <a:t>. 2008, n° 26, p. 112, obs. J.-M. Bruguière. – </a:t>
            </a:r>
            <a:r>
              <a:rPr lang="fr-FR" dirty="0" err="1"/>
              <a:t>Cass</a:t>
            </a:r>
            <a:r>
              <a:rPr lang="fr-FR" dirty="0"/>
              <a:t>. 1re civ., 14 janv. 2010, n° 08-16.022, Sté Hôtel Franklin Roosevelt c/ SACEM : </a:t>
            </a:r>
            <a:r>
              <a:rPr lang="fr-FR" dirty="0" err="1"/>
              <a:t>JurisData</a:t>
            </a:r>
            <a:r>
              <a:rPr lang="fr-FR" dirty="0"/>
              <a:t> n° 2010-051484 ; </a:t>
            </a:r>
            <a:r>
              <a:rPr lang="fr-FR" dirty="0" err="1"/>
              <a:t>Comm</a:t>
            </a:r>
            <a:r>
              <a:rPr lang="fr-FR" dirty="0"/>
              <a:t>. com. </a:t>
            </a:r>
            <a:r>
              <a:rPr lang="fr-FR" dirty="0" err="1"/>
              <a:t>électr</a:t>
            </a:r>
            <a:r>
              <a:rPr lang="fr-FR" dirty="0"/>
              <a:t>. 2010, </a:t>
            </a:r>
            <a:r>
              <a:rPr lang="fr-FR" dirty="0" err="1"/>
              <a:t>comm</a:t>
            </a:r>
            <a:r>
              <a:rPr lang="fr-FR" dirty="0"/>
              <a:t>. 22, note Ch. Caron). D'ailleurs, en l'espèce, un tel argument avait été classiquement rejeté par les juges du fond au motif que « les droits sur des </a:t>
            </a:r>
            <a:r>
              <a:rPr lang="fr-FR" dirty="0" err="1"/>
              <a:t>oeuvres</a:t>
            </a:r>
            <a:r>
              <a:rPr lang="fr-FR" dirty="0"/>
              <a:t> arguées de contrefaçon ne sauraient, faute d'intérêt supérieur, l'emporter sur ceux des </a:t>
            </a:r>
            <a:r>
              <a:rPr lang="fr-FR" dirty="0" err="1"/>
              <a:t>oeuvres</a:t>
            </a:r>
            <a:r>
              <a:rPr lang="fr-FR" dirty="0"/>
              <a:t> dont celles-ci sont dérivées, sauf à méconnaître le droit à la protection des droits d'autrui en matière création artistique ».</a:t>
            </a:r>
          </a:p>
          <a:p>
            <a:r>
              <a:rPr lang="fr-FR" dirty="0"/>
              <a:t>Mais cette réponse classique n'est pas du goût de la Cour de cassation qui casse l'arrêt au visa de l'article 10, § 2, de la Convention de sauvegarde des droits de l'homme et des libertés fondamentales en reprochant à la cour d'appel d'avoir caractérisé et sanctionné la contrefaçon « sans expliquer de façon concrète en quoi la recherche d'un juste équilibre entre les droits en présence commandait la condamnation qu'elle prononçait ». Si l'article 10, § 1, de la Convention dispose que « toute personne a droit à la liberté d'expression », le paragraphe 2 de ce texte précise, quant à lui, que « l'exercice de ces libertés comportant des devoirs et des responsabilités peut être soumis à certaines formalités, conditions, restrictions ou sanctions prévues par la loi, qui constituent des mesures nécessaires, dans une société démocratique (...) à la protection (...) des droits d'autrui ». En d'autres termes, la liberté d'expression peut être limitée par la protection des droits d'autrui. Et lorsque le droit d'autrui qu'on lui oppose est également un droit fondamental ayant la même valeur juridique dans la hiérarchie des normes, il faut bien résoudre ce conflit cornélien en recherche d' « un juste équilibre » entre deux droits d'égale valeur. Étant donné la prolifération des droits fondamentaux, de tels arbitrages sont fréquents. C'est le cas en l'espèce puisque le droit d'auteur est bien évidemment un droit fondamental au sens de l'article 1er du premier protocole de la Convention européenne de sauvegarde des droits de l'homme (« Toute personne physique ou morale a droit au respect de ses biens »), ce qui a été expressément consacré par la Cour européenne des droits de l'homme elle-même (</a:t>
            </a:r>
            <a:r>
              <a:rPr lang="fr-FR" dirty="0" err="1"/>
              <a:t>CEDH</a:t>
            </a:r>
            <a:r>
              <a:rPr lang="fr-FR" dirty="0"/>
              <a:t>, 29 janv. 2008, n° 19247/03, Balan c/ Mol : </a:t>
            </a:r>
            <a:r>
              <a:rPr lang="fr-FR" dirty="0" err="1"/>
              <a:t>Comm</a:t>
            </a:r>
            <a:r>
              <a:rPr lang="fr-FR" dirty="0"/>
              <a:t>. com. </a:t>
            </a:r>
            <a:r>
              <a:rPr lang="fr-FR" dirty="0" err="1"/>
              <a:t>électr</a:t>
            </a:r>
            <a:r>
              <a:rPr lang="fr-FR" dirty="0"/>
              <a:t>. 2008, </a:t>
            </a:r>
            <a:r>
              <a:rPr lang="fr-FR" dirty="0" err="1"/>
              <a:t>comm</a:t>
            </a:r>
            <a:r>
              <a:rPr lang="fr-FR" dirty="0"/>
              <a:t>. 76, note Ch. Caron ; </a:t>
            </a:r>
            <a:r>
              <a:rPr lang="fr-FR" dirty="0" err="1"/>
              <a:t>Légipresse</a:t>
            </a:r>
            <a:r>
              <a:rPr lang="fr-FR" dirty="0"/>
              <a:t> 2008, n° 250, III, p. 61, note J. Lesueur ; </a:t>
            </a:r>
            <a:r>
              <a:rPr lang="fr-FR" dirty="0" err="1"/>
              <a:t>JCP</a:t>
            </a:r>
            <a:r>
              <a:rPr lang="fr-FR" dirty="0"/>
              <a:t> E 2008, 1934, note A. </a:t>
            </a:r>
            <a:r>
              <a:rPr lang="fr-FR" dirty="0" err="1"/>
              <a:t>Zollinger</a:t>
            </a:r>
            <a:r>
              <a:rPr lang="fr-FR" dirty="0"/>
              <a:t> ; </a:t>
            </a:r>
            <a:r>
              <a:rPr lang="fr-FR" dirty="0" err="1"/>
              <a:t>RTD</a:t>
            </a:r>
            <a:r>
              <a:rPr lang="fr-FR" dirty="0"/>
              <a:t> com. 2008, p. 732, obs. F. </a:t>
            </a:r>
            <a:r>
              <a:rPr lang="fr-FR" dirty="0" err="1"/>
              <a:t>Pollaud-Dulian</a:t>
            </a:r>
            <a:r>
              <a:rPr lang="fr-FR" dirty="0"/>
              <a:t> ; </a:t>
            </a:r>
            <a:r>
              <a:rPr lang="fr-FR" dirty="0" err="1"/>
              <a:t>Propr</a:t>
            </a:r>
            <a:r>
              <a:rPr lang="fr-FR" dirty="0"/>
              <a:t>. </a:t>
            </a:r>
            <a:r>
              <a:rPr lang="fr-FR" dirty="0" err="1"/>
              <a:t>intell</a:t>
            </a:r>
            <a:r>
              <a:rPr lang="fr-FR" dirty="0"/>
              <a:t>. 2008, n° 28, p. 338, obs. J.-M. Bruguière). Par conséquent, la Cour de cassation invite les juges du fond à concilier ces deux droits et libertés fondamentaux qui s'opposent en recherchant un juste équilibre qui, dans certains cas, penchera du côté du droit fondamental de l'auteur et, dans d'autres, vers la liberté fondamentale d'expression. Autrement dit, certaines contrefaçons seront paralysées par la liberté d'expression, alors que d'autres seront sanctionnées, nonobstant cette dernière. Ce faisant, la Cour de cassation fait sienne la conception de la Cour de justice de l'Union européenne qui précise que « la protection du droit de propriété intellectuelle est certes consacrée à l'article 17, paragraphe 2, de la charte des droits fondamentaux de l'Union européenne » pour décider ensuite qu' « il ne ressort nullement de cette disposition, ni de la jurisprudence de la Cour, qu'un tel droit serait intangible et que sa protection devrait donc être assurée de manière absolue », ce qui lui permet d'en déduire au final que « la protection du droit fondamental de propriété, dont font partie les droits liés à la propriété intellectuelle, doit être mise en balance avec celle d'autres droits fondamentaux » (</a:t>
            </a:r>
            <a:r>
              <a:rPr lang="fr-FR" dirty="0" err="1"/>
              <a:t>CJUE</a:t>
            </a:r>
            <a:r>
              <a:rPr lang="fr-FR" dirty="0"/>
              <a:t>, 24 nov. 2011, </a:t>
            </a:r>
            <a:r>
              <a:rPr lang="fr-FR" dirty="0" err="1"/>
              <a:t>aff.</a:t>
            </a:r>
            <a:r>
              <a:rPr lang="fr-FR" dirty="0"/>
              <a:t> C-70/10, </a:t>
            </a:r>
            <a:r>
              <a:rPr lang="fr-FR" dirty="0" err="1"/>
              <a:t>Scarlet</a:t>
            </a:r>
            <a:r>
              <a:rPr lang="fr-FR" dirty="0"/>
              <a:t> Extended SA c/ Sté belge des auteurs, compositeurs et éditeurs (SCRL) : </a:t>
            </a:r>
            <a:r>
              <a:rPr lang="fr-FR" dirty="0" err="1"/>
              <a:t>JurisData</a:t>
            </a:r>
            <a:r>
              <a:rPr lang="fr-FR" dirty="0"/>
              <a:t> n° 2011-032131 ; </a:t>
            </a:r>
            <a:r>
              <a:rPr lang="fr-FR" dirty="0" err="1"/>
              <a:t>Comm</a:t>
            </a:r>
            <a:r>
              <a:rPr lang="fr-FR" dirty="0"/>
              <a:t>. com. </a:t>
            </a:r>
            <a:r>
              <a:rPr lang="fr-FR" dirty="0" err="1"/>
              <a:t>électr</a:t>
            </a:r>
            <a:r>
              <a:rPr lang="fr-FR" dirty="0"/>
              <a:t>. 2012, </a:t>
            </a:r>
            <a:r>
              <a:rPr lang="fr-FR" dirty="0" err="1"/>
              <a:t>comm</a:t>
            </a:r>
            <a:r>
              <a:rPr lang="fr-FR" dirty="0"/>
              <a:t>. 63, note A. </a:t>
            </a:r>
            <a:r>
              <a:rPr lang="fr-FR" dirty="0" err="1"/>
              <a:t>Debet</a:t>
            </a:r>
            <a:r>
              <a:rPr lang="fr-FR" dirty="0"/>
              <a:t> ; </a:t>
            </a:r>
            <a:r>
              <a:rPr lang="fr-FR" dirty="0" err="1"/>
              <a:t>JCP</a:t>
            </a:r>
            <a:r>
              <a:rPr lang="fr-FR" dirty="0"/>
              <a:t> G 2012, 978, n° 11, obs. Ch. Caron ; </a:t>
            </a:r>
            <a:r>
              <a:rPr lang="fr-FR" dirty="0" err="1"/>
              <a:t>Propr</a:t>
            </a:r>
            <a:r>
              <a:rPr lang="fr-FR" dirty="0"/>
              <a:t>. </a:t>
            </a:r>
            <a:r>
              <a:rPr lang="fr-FR" dirty="0" err="1"/>
              <a:t>intell</a:t>
            </a:r>
            <a:r>
              <a:rPr lang="fr-FR" dirty="0"/>
              <a:t>. 2012, n° 45, p. 436, note V.-L. </a:t>
            </a:r>
            <a:r>
              <a:rPr lang="fr-FR" dirty="0" err="1"/>
              <a:t>Bénabou</a:t>
            </a:r>
            <a:r>
              <a:rPr lang="fr-FR" dirty="0"/>
              <a:t>. – </a:t>
            </a:r>
            <a:r>
              <a:rPr lang="fr-FR" dirty="0" err="1"/>
              <a:t>CJUE</a:t>
            </a:r>
            <a:r>
              <a:rPr lang="fr-FR" dirty="0"/>
              <a:t>, 16 févr. 2012, </a:t>
            </a:r>
            <a:r>
              <a:rPr lang="fr-FR" dirty="0" err="1"/>
              <a:t>aff.</a:t>
            </a:r>
            <a:r>
              <a:rPr lang="fr-FR" dirty="0"/>
              <a:t> C-360/10, </a:t>
            </a:r>
            <a:r>
              <a:rPr lang="fr-FR" dirty="0" err="1"/>
              <a:t>SABAM</a:t>
            </a:r>
            <a:r>
              <a:rPr lang="fr-FR" dirty="0"/>
              <a:t> c/ </a:t>
            </a:r>
            <a:r>
              <a:rPr lang="fr-FR" dirty="0" err="1"/>
              <a:t>Netlog</a:t>
            </a:r>
            <a:r>
              <a:rPr lang="fr-FR" dirty="0"/>
              <a:t> : </a:t>
            </a:r>
            <a:r>
              <a:rPr lang="fr-FR" dirty="0" err="1"/>
              <a:t>Comm</a:t>
            </a:r>
            <a:r>
              <a:rPr lang="fr-FR" dirty="0"/>
              <a:t>. com. </a:t>
            </a:r>
            <a:r>
              <a:rPr lang="fr-FR" dirty="0" err="1"/>
              <a:t>électr</a:t>
            </a:r>
            <a:r>
              <a:rPr lang="fr-FR" dirty="0"/>
              <a:t>. 2012, </a:t>
            </a:r>
            <a:r>
              <a:rPr lang="fr-FR" dirty="0" err="1"/>
              <a:t>comm</a:t>
            </a:r>
            <a:r>
              <a:rPr lang="fr-FR" dirty="0"/>
              <a:t>. 63, note A. </a:t>
            </a:r>
            <a:r>
              <a:rPr lang="fr-FR" dirty="0" err="1"/>
              <a:t>Debet</a:t>
            </a:r>
            <a:r>
              <a:rPr lang="fr-FR" dirty="0"/>
              <a:t> ; </a:t>
            </a:r>
            <a:r>
              <a:rPr lang="fr-FR" dirty="0" err="1"/>
              <a:t>JCP</a:t>
            </a:r>
            <a:r>
              <a:rPr lang="fr-FR" dirty="0"/>
              <a:t> G 2012, 978, n° 11, obs. Ch. Caron ; </a:t>
            </a:r>
            <a:r>
              <a:rPr lang="fr-FR" dirty="0" err="1"/>
              <a:t>Propr</a:t>
            </a:r>
            <a:r>
              <a:rPr lang="fr-FR" dirty="0"/>
              <a:t>. </a:t>
            </a:r>
            <a:r>
              <a:rPr lang="fr-FR" dirty="0" err="1"/>
              <a:t>intell</a:t>
            </a:r>
            <a:r>
              <a:rPr lang="fr-FR" dirty="0"/>
              <a:t>. 2012, n° 45, p. 436, note V.-L. </a:t>
            </a:r>
            <a:r>
              <a:rPr lang="fr-FR" dirty="0" err="1"/>
              <a:t>Bénabou</a:t>
            </a:r>
            <a:r>
              <a:rPr lang="fr-FR" dirty="0"/>
              <a:t> ; </a:t>
            </a:r>
            <a:r>
              <a:rPr lang="fr-FR" dirty="0" err="1"/>
              <a:t>RTD</a:t>
            </a:r>
            <a:r>
              <a:rPr lang="fr-FR" dirty="0"/>
              <a:t> </a:t>
            </a:r>
            <a:r>
              <a:rPr lang="fr-FR" dirty="0" err="1"/>
              <a:t>eur</a:t>
            </a:r>
            <a:r>
              <a:rPr lang="fr-FR" dirty="0"/>
              <a:t>. 2012, p. 957, note E. </a:t>
            </a:r>
            <a:r>
              <a:rPr lang="fr-FR" dirty="0" err="1"/>
              <a:t>Treppoz</a:t>
            </a:r>
            <a:r>
              <a:rPr lang="fr-FR" dirty="0"/>
              <a:t>. – </a:t>
            </a:r>
            <a:r>
              <a:rPr lang="fr-FR" dirty="0" err="1"/>
              <a:t>CJUE</a:t>
            </a:r>
            <a:r>
              <a:rPr lang="fr-FR" dirty="0"/>
              <a:t>, 27 mars 2014, </a:t>
            </a:r>
            <a:r>
              <a:rPr lang="fr-FR" dirty="0" err="1"/>
              <a:t>aff.</a:t>
            </a:r>
            <a:r>
              <a:rPr lang="fr-FR" dirty="0"/>
              <a:t> C-314/12, </a:t>
            </a:r>
            <a:r>
              <a:rPr lang="fr-FR" dirty="0" err="1"/>
              <a:t>UPC</a:t>
            </a:r>
            <a:r>
              <a:rPr lang="fr-FR" dirty="0"/>
              <a:t> </a:t>
            </a:r>
            <a:r>
              <a:rPr lang="fr-FR" dirty="0" err="1"/>
              <a:t>Telekabel</a:t>
            </a:r>
            <a:r>
              <a:rPr lang="fr-FR" dirty="0"/>
              <a:t> Wien c/ Constantin Film </a:t>
            </a:r>
            <a:r>
              <a:rPr lang="fr-FR" dirty="0" err="1"/>
              <a:t>Verleih</a:t>
            </a:r>
            <a:r>
              <a:rPr lang="fr-FR" dirty="0"/>
              <a:t> </a:t>
            </a:r>
            <a:r>
              <a:rPr lang="fr-FR" dirty="0" err="1"/>
              <a:t>GmbH</a:t>
            </a:r>
            <a:r>
              <a:rPr lang="fr-FR" dirty="0"/>
              <a:t> : </a:t>
            </a:r>
            <a:r>
              <a:rPr lang="fr-FR" dirty="0" err="1"/>
              <a:t>Comm</a:t>
            </a:r>
            <a:r>
              <a:rPr lang="fr-FR" dirty="0"/>
              <a:t>. com. </a:t>
            </a:r>
            <a:r>
              <a:rPr lang="fr-FR" dirty="0" err="1"/>
              <a:t>électr</a:t>
            </a:r>
            <a:r>
              <a:rPr lang="fr-FR" dirty="0"/>
              <a:t>. 2014, </a:t>
            </a:r>
            <a:r>
              <a:rPr lang="fr-FR" dirty="0" err="1"/>
              <a:t>comm</a:t>
            </a:r>
            <a:r>
              <a:rPr lang="fr-FR" dirty="0"/>
              <a:t>. 43, note Ch. Caron ; Europe 2014, </a:t>
            </a:r>
            <a:r>
              <a:rPr lang="fr-FR" dirty="0" err="1"/>
              <a:t>comm</a:t>
            </a:r>
            <a:r>
              <a:rPr lang="fr-FR" dirty="0"/>
              <a:t>. 229, obs. L. </a:t>
            </a:r>
            <a:r>
              <a:rPr lang="fr-FR" dirty="0" err="1"/>
              <a:t>Idot</a:t>
            </a:r>
            <a:r>
              <a:rPr lang="fr-FR" dirty="0"/>
              <a:t> ; </a:t>
            </a:r>
            <a:r>
              <a:rPr lang="fr-FR" dirty="0" err="1"/>
              <a:t>Propr</a:t>
            </a:r>
            <a:r>
              <a:rPr lang="fr-FR" dirty="0"/>
              <a:t>. </a:t>
            </a:r>
            <a:r>
              <a:rPr lang="fr-FR" dirty="0" err="1"/>
              <a:t>intell</a:t>
            </a:r>
            <a:r>
              <a:rPr lang="fr-FR" dirty="0"/>
              <a:t>. 2014, n° 52, p. 288, note J.-M. Bruguière ; D. 2014, p. 1246, note C. Castets-Renard ; </a:t>
            </a:r>
            <a:r>
              <a:rPr lang="fr-FR" dirty="0" err="1"/>
              <a:t>Légipresse</a:t>
            </a:r>
            <a:r>
              <a:rPr lang="fr-FR" dirty="0"/>
              <a:t> 2014, n° 317, p. 345, note L. Marino ; </a:t>
            </a:r>
            <a:r>
              <a:rPr lang="fr-FR" dirty="0" err="1"/>
              <a:t>RLDI</a:t>
            </a:r>
            <a:r>
              <a:rPr lang="fr-FR" dirty="0"/>
              <a:t> mai 2014, n° 3450, note E. Derieux et n° 3507, note O. </a:t>
            </a:r>
            <a:r>
              <a:rPr lang="fr-FR" dirty="0" err="1"/>
              <a:t>Pignatari</a:t>
            </a:r>
            <a:r>
              <a:rPr lang="fr-FR" dirty="0"/>
              <a:t>. – </a:t>
            </a:r>
            <a:r>
              <a:rPr lang="fr-FR" dirty="0" err="1"/>
              <a:t>CJUE</a:t>
            </a:r>
            <a:r>
              <a:rPr lang="fr-FR" dirty="0"/>
              <a:t>, 29 janv. 2008, </a:t>
            </a:r>
            <a:r>
              <a:rPr lang="fr-FR" dirty="0" err="1"/>
              <a:t>aff.</a:t>
            </a:r>
            <a:r>
              <a:rPr lang="fr-FR" dirty="0"/>
              <a:t> C-275/06, </a:t>
            </a:r>
            <a:r>
              <a:rPr lang="fr-FR" dirty="0" err="1"/>
              <a:t>Promusicae</a:t>
            </a:r>
            <a:r>
              <a:rPr lang="fr-FR" dirty="0"/>
              <a:t> c/ </a:t>
            </a:r>
            <a:r>
              <a:rPr lang="fr-FR" dirty="0" err="1"/>
              <a:t>Telefonica</a:t>
            </a:r>
            <a:r>
              <a:rPr lang="fr-FR" dirty="0"/>
              <a:t> de </a:t>
            </a:r>
            <a:r>
              <a:rPr lang="fr-FR" dirty="0" err="1"/>
              <a:t>Espana</a:t>
            </a:r>
            <a:r>
              <a:rPr lang="fr-FR" dirty="0"/>
              <a:t> </a:t>
            </a:r>
            <a:r>
              <a:rPr lang="fr-FR" dirty="0" err="1"/>
              <a:t>SAU</a:t>
            </a:r>
            <a:r>
              <a:rPr lang="fr-FR" dirty="0"/>
              <a:t> : </a:t>
            </a:r>
            <a:r>
              <a:rPr lang="fr-FR" dirty="0" err="1"/>
              <a:t>Comm</a:t>
            </a:r>
            <a:r>
              <a:rPr lang="fr-FR" dirty="0"/>
              <a:t>. com. </a:t>
            </a:r>
            <a:r>
              <a:rPr lang="fr-FR" dirty="0" err="1"/>
              <a:t>électr</a:t>
            </a:r>
            <a:r>
              <a:rPr lang="fr-FR" dirty="0"/>
              <a:t>. 2008, </a:t>
            </a:r>
            <a:r>
              <a:rPr lang="fr-FR" dirty="0" err="1"/>
              <a:t>comm</a:t>
            </a:r>
            <a:r>
              <a:rPr lang="fr-FR" dirty="0"/>
              <a:t>. 32, Ch. Caron). Le « juste équilibre » de la Cour de cassation semble bien être la version française de la « balance » des droits fondamentaux de la Cour de justice de l'Union européenne. En recherchant un juste équilibre entre les droits en présence, la Cour européenne des droits de l'homme a, jusqu'à présent et sur le fondement du texte qui sert de visa à la Cour de cassation, refusé de consacrer la liberté d'expression du contrefacteur pour paralyser l'action en contrefaçon que ce soit à l'encontre d'un contrefacteur professionnel pur et dur (</a:t>
            </a:r>
            <a:r>
              <a:rPr lang="fr-FR" dirty="0" err="1"/>
              <a:t>CEDH</a:t>
            </a:r>
            <a:r>
              <a:rPr lang="fr-FR" dirty="0"/>
              <a:t>, 19 févr. 2013, n° 40397/12, </a:t>
            </a:r>
            <a:r>
              <a:rPr lang="fr-FR" dirty="0" err="1"/>
              <a:t>Neij</a:t>
            </a:r>
            <a:r>
              <a:rPr lang="fr-FR" dirty="0"/>
              <a:t> et </a:t>
            </a:r>
            <a:r>
              <a:rPr lang="fr-FR" dirty="0" err="1"/>
              <a:t>Kolmisoppi</a:t>
            </a:r>
            <a:r>
              <a:rPr lang="fr-FR" dirty="0"/>
              <a:t> c/ Suède : </a:t>
            </a:r>
            <a:r>
              <a:rPr lang="fr-FR" dirty="0" err="1"/>
              <a:t>Comm</a:t>
            </a:r>
            <a:r>
              <a:rPr lang="fr-FR" dirty="0"/>
              <a:t>. com. </a:t>
            </a:r>
            <a:r>
              <a:rPr lang="fr-FR" dirty="0" err="1"/>
              <a:t>électr</a:t>
            </a:r>
            <a:r>
              <a:rPr lang="fr-FR" dirty="0"/>
              <a:t>. 2013, </a:t>
            </a:r>
            <a:r>
              <a:rPr lang="fr-FR" dirty="0" err="1"/>
              <a:t>comm</a:t>
            </a:r>
            <a:r>
              <a:rPr lang="fr-FR" dirty="0"/>
              <a:t>. 63, note Ch. Caron ; </a:t>
            </a:r>
            <a:r>
              <a:rPr lang="fr-FR" dirty="0" err="1"/>
              <a:t>Propr</a:t>
            </a:r>
            <a:r>
              <a:rPr lang="fr-FR" dirty="0"/>
              <a:t>. </a:t>
            </a:r>
            <a:r>
              <a:rPr lang="fr-FR" dirty="0" err="1"/>
              <a:t>intell</a:t>
            </a:r>
            <a:r>
              <a:rPr lang="fr-FR" dirty="0"/>
              <a:t>. 2013, n° 47, p. 216, note J.-M. Bruguière) ou d'un contrefacteur moins chevronné (</a:t>
            </a:r>
            <a:r>
              <a:rPr lang="fr-FR" dirty="0" err="1"/>
              <a:t>CEDH</a:t>
            </a:r>
            <a:r>
              <a:rPr lang="fr-FR" dirty="0"/>
              <a:t>, 10 janv. 2013, n° 36769/08, </a:t>
            </a:r>
            <a:r>
              <a:rPr lang="fr-FR" dirty="0" err="1"/>
              <a:t>Ashby</a:t>
            </a:r>
            <a:r>
              <a:rPr lang="fr-FR" dirty="0"/>
              <a:t> Donald et a. c/ France : </a:t>
            </a:r>
            <a:r>
              <a:rPr lang="fr-FR" dirty="0" err="1"/>
              <a:t>Comm</a:t>
            </a:r>
            <a:r>
              <a:rPr lang="fr-FR" dirty="0"/>
              <a:t>. com. </a:t>
            </a:r>
            <a:r>
              <a:rPr lang="fr-FR" dirty="0" err="1"/>
              <a:t>électr</a:t>
            </a:r>
            <a:r>
              <a:rPr lang="fr-FR" dirty="0"/>
              <a:t>. 2013, </a:t>
            </a:r>
            <a:r>
              <a:rPr lang="fr-FR" dirty="0" err="1"/>
              <a:t>comm</a:t>
            </a:r>
            <a:r>
              <a:rPr lang="fr-FR" dirty="0"/>
              <a:t>. 39, note Ch. Caron ; </a:t>
            </a:r>
            <a:r>
              <a:rPr lang="fr-FR" dirty="0" err="1"/>
              <a:t>JCP</a:t>
            </a:r>
            <a:r>
              <a:rPr lang="fr-FR" dirty="0"/>
              <a:t> G 2013, 397, note M. </a:t>
            </a:r>
            <a:r>
              <a:rPr lang="fr-FR" dirty="0" err="1"/>
              <a:t>Afroukh</a:t>
            </a:r>
            <a:r>
              <a:rPr lang="fr-FR" dirty="0"/>
              <a:t> ; </a:t>
            </a:r>
            <a:r>
              <a:rPr lang="fr-FR" dirty="0" err="1"/>
              <a:t>Légipresse</a:t>
            </a:r>
            <a:r>
              <a:rPr lang="fr-FR" dirty="0"/>
              <a:t> 2013, n° 304, p. 221, note F. </a:t>
            </a:r>
            <a:r>
              <a:rPr lang="fr-FR" dirty="0" err="1"/>
              <a:t>Marchadier</a:t>
            </a:r>
            <a:r>
              <a:rPr lang="fr-FR" dirty="0"/>
              <a:t> ; </a:t>
            </a:r>
            <a:r>
              <a:rPr lang="fr-FR" dirty="0" err="1"/>
              <a:t>Propr</a:t>
            </a:r>
            <a:r>
              <a:rPr lang="fr-FR" dirty="0"/>
              <a:t>. </a:t>
            </a:r>
            <a:r>
              <a:rPr lang="fr-FR" dirty="0" err="1"/>
              <a:t>intell</a:t>
            </a:r>
            <a:r>
              <a:rPr lang="fr-FR" dirty="0"/>
              <a:t>. 2013, n° 47, p. 216, note J.-M. Bruguière. – V. aussi sur ces décisions, A. </a:t>
            </a:r>
            <a:r>
              <a:rPr lang="fr-FR" dirty="0" err="1"/>
              <a:t>Zollinger</a:t>
            </a:r>
            <a:r>
              <a:rPr lang="fr-FR" dirty="0"/>
              <a:t>, Droit d'auteur et liberté d'expression : </a:t>
            </a:r>
            <a:r>
              <a:rPr lang="fr-FR" dirty="0" err="1"/>
              <a:t>Comm</a:t>
            </a:r>
            <a:r>
              <a:rPr lang="fr-FR" dirty="0"/>
              <a:t>. com. </a:t>
            </a:r>
            <a:r>
              <a:rPr lang="fr-FR" dirty="0" err="1"/>
              <a:t>électr</a:t>
            </a:r>
            <a:r>
              <a:rPr lang="fr-FR" dirty="0"/>
              <a:t>. 2013, étude 8).</a:t>
            </a:r>
          </a:p>
          <a:p>
            <a:r>
              <a:rPr lang="fr-FR" dirty="0"/>
              <a:t>Cette décision est importante car il semble bien que, désormais, la réunion des conditions légales de l'action en contrefaçon ne commande plus forcément une condamnation. En effet, sans même se prévaloir d'une exception au monopole (qui, bien souvent, exprime la liberté d'expression en droit d'auteur, à l'instar de la parodie ou de la citation), le contrefacteur pourrait échapper à toute incrimination s'il parvient à convaincre le juge qu'un « juste équilibre » entre le droit d'auteur d'autrui et sa liberté d'expression ne commande pas sa condamnation. Il bénéficie, en quelque sorte, d'un </a:t>
            </a:r>
            <a:r>
              <a:rPr lang="fr-FR" dirty="0" err="1"/>
              <a:t>fair</a:t>
            </a:r>
            <a:r>
              <a:rPr lang="fr-FR" dirty="0"/>
              <a:t> use à la française qui, en fonction des circonstances, pourra lui permettre d'utiliser licitement le bien d'autrui sans pour autant avoir requis une autorisation de son propriétaire, ni avoir versé une rémunération à ce dernier. Le droit d'auteur s'imprègne, certes, d'une grande souplesse, mais qui risque bien d'être au service d'une importante imprévisibilité et, partant, d'une insécurité juridique. En effet, il sera bien difficile de prévoir à l'avance si un « juste équilibre » entre le droit d'auteur et la liberté d'expression « commande » ou non une condamnation pour contrefaçon. Pour en avoir le </a:t>
            </a:r>
            <a:r>
              <a:rPr lang="fr-FR" dirty="0" err="1"/>
              <a:t>coeur</a:t>
            </a:r>
            <a:r>
              <a:rPr lang="fr-FR" dirty="0"/>
              <a:t> net, il faudra attendre qu'une juridiction se penche sur ce « juste équilibre » qui risque bien de prendre les traits d'une équité (d'où le terme « juste ») qui, sous l'ancien régime, avait forgé le célèbre adage « Dieu nous garde de l'équité des parlements ». En fonction de la réponse apportée, certains utilisateurs de l'</a:t>
            </a:r>
            <a:r>
              <a:rPr lang="fr-FR" dirty="0" err="1"/>
              <a:t>oeuvre</a:t>
            </a:r>
            <a:r>
              <a:rPr lang="fr-FR" dirty="0"/>
              <a:t> d'autrui s'exprimeront, selon les cas et les « justes équilibres », licitement ou illicitement... Nul doute que l'argument deviendra rapidement un moyen de défense fréquemment, voire systématiquement, opposé au titulaire du droit dans les actions en contrefaçon !</a:t>
            </a:r>
          </a:p>
          <a:p>
            <a:r>
              <a:rPr lang="fr-FR" dirty="0"/>
              <a:t>Reste à savoir quel sera l'avenir de cette nouvelle solution jurisprudentielle ! S'agit-il d'une décision isolée ou, au contraire, du premier maillon d'une chaîne jurisprudentielle qui s'ingéniera à distinguer le bon grain de l'ivraie parmi les utilisations non autorisées de l'</a:t>
            </a:r>
            <a:r>
              <a:rPr lang="fr-FR" dirty="0" err="1"/>
              <a:t>oeuvre</a:t>
            </a:r>
            <a:r>
              <a:rPr lang="fr-FR" dirty="0"/>
              <a:t> d'autrui ? Comment vivra cette notion de « juste équilibre » dans la pratique jurisprudentielle ? Permettra-t-elle de facto de distinguer les bonnes contrefaçons au service de la liberté d'expression des mauvaises qui font pencher la balance du côté du droit d'auteur ? Sera-t-il possible de paralyser la contrefaçon en arguant du droit à l'information du public qui, rappelons-le, est une composante de la liberté d'expression puisque l'article 10, § 1, de la Convention européenne de sauvegarde des droits de l'homme précise que la liberté d'expression comprend aussi « la liberté de recevoir » des informations qui figurent bien souvent au sein des </a:t>
            </a:r>
            <a:r>
              <a:rPr lang="fr-FR" dirty="0" err="1"/>
              <a:t>oeuvres</a:t>
            </a:r>
            <a:r>
              <a:rPr lang="fr-FR" dirty="0"/>
              <a:t> ? La solution sera-t-elle cantonnée au seul droit d'auteur ou contaminera-t-elle les autres droits de propriété intellectuelle ? D'autres droits et libertés fondamentaux (liberté d'entreprendre, droit au respect de la vie privée, etc.) pourront-ils aussi faire l'objet d'un arbitrage de « juste équilibre » avec le droit d'auteur ?</a:t>
            </a:r>
          </a:p>
          <a:p>
            <a:r>
              <a:rPr lang="fr-FR" dirty="0"/>
              <a:t>Autant de questions qui sont, pour l'instant et parmi d'autres, sans réponses. L'avenir nous dira si, par son arrêt rendu le 15 mai 2015, la première chambre civile de la Cour de cassation a ouvert la boîte de Pandore des libertés fondamentales en droit d'auteur, voire en droit de la propriété intellectuelle en général. Si tel est le cas, la date du 15 mai 2015 pourrait bien figurer parmi les « heures étoilées du droit d'auteur » pour paraphraser le beau titre d'un ouvrage de Stefan Zweig (S. Zweig, Les Heures étoilées de l'humanité : éd. Grasset Paris, 1939) qui se propose d'étudier des événements positifs ou négatifs « d'une grande concentration dramatique, porteurs de destin, où une décision capitale se condense en un seul jour, une seule heure et souvent une seule minute » à travers des récits aussi divers que la prise de Byzance, la quête de l'Eldorado, la bataille de Waterloo, la genèse du Messie de Haendel ou la composition de La Marseillaise par Rouget de </a:t>
            </a:r>
            <a:r>
              <a:rPr lang="fr-FR" dirty="0" err="1"/>
              <a:t>Lisle</a:t>
            </a:r>
            <a:r>
              <a:rPr lang="fr-FR"/>
              <a:t>.</a:t>
            </a:r>
          </a:p>
          <a:p>
            <a:endParaRPr lang="fr-FR"/>
          </a:p>
        </p:txBody>
      </p:sp>
      <p:sp>
        <p:nvSpPr>
          <p:cNvPr id="4" name="Espace réservé du numéro de diapositive 3"/>
          <p:cNvSpPr>
            <a:spLocks noGrp="1"/>
          </p:cNvSpPr>
          <p:nvPr>
            <p:ph type="sldNum" sz="quarter" idx="10"/>
          </p:nvPr>
        </p:nvSpPr>
        <p:spPr/>
        <p:txBody>
          <a:bodyPr/>
          <a:lstStyle/>
          <a:p>
            <a:fld id="{8EAAF799-8B36-4AA1-9F90-FA9517A333FC}" type="slidenum">
              <a:rPr lang="fr-FR" smtClean="0"/>
              <a:pPr/>
              <a:t>53</a:t>
            </a:fld>
            <a:endParaRPr lang="fr-FR"/>
          </a:p>
        </p:txBody>
      </p:sp>
    </p:spTree>
    <p:extLst>
      <p:ext uri="{BB962C8B-B14F-4D97-AF65-F5344CB8AC3E}">
        <p14:creationId xmlns:p14="http://schemas.microsoft.com/office/powerpoint/2010/main" val="143379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AAF799-8B36-4AA1-9F90-FA9517A333FC}" type="slidenum">
              <a:rPr lang="fr-FR" smtClean="0"/>
              <a:pPr/>
              <a:t>56</a:t>
            </a:fld>
            <a:endParaRPr lang="fr-FR"/>
          </a:p>
        </p:txBody>
      </p:sp>
    </p:spTree>
    <p:extLst>
      <p:ext uri="{BB962C8B-B14F-4D97-AF65-F5344CB8AC3E}">
        <p14:creationId xmlns:p14="http://schemas.microsoft.com/office/powerpoint/2010/main" val="308374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solidFill>
                  <a:prstClr val="black"/>
                </a:solidFill>
              </a:rPr>
              <a:t>[Title of the course]</a:t>
            </a:r>
          </a:p>
        </p:txBody>
      </p:sp>
      <p:sp>
        <p:nvSpPr>
          <p:cNvPr id="31747"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D80F8C5-7DA8-4935-ADD2-B06645149099}" type="datetime5">
              <a:rPr lang="en-US" smtClean="0">
                <a:solidFill>
                  <a:prstClr val="black"/>
                </a:solidFill>
              </a:rPr>
              <a:pPr fontAlgn="base">
                <a:spcBef>
                  <a:spcPct val="0"/>
                </a:spcBef>
                <a:spcAft>
                  <a:spcPct val="0"/>
                </a:spcAft>
                <a:defRPr/>
              </a:pPr>
              <a:t>21-Sep-23</a:t>
            </a:fld>
            <a:endParaRPr lang="en-US">
              <a:solidFill>
                <a:prstClr val="black"/>
              </a:solidFill>
            </a:endParaRPr>
          </a:p>
        </p:txBody>
      </p:sp>
      <p:sp>
        <p:nvSpPr>
          <p:cNvPr id="3174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solidFill>
                  <a:prstClr val="black"/>
                </a:solidFill>
              </a:rPr>
              <a:t>Copyright © 2004-2005 NameOfTheOrganization. All rights reserved.</a:t>
            </a:r>
          </a:p>
        </p:txBody>
      </p:sp>
      <p:sp>
        <p:nvSpPr>
          <p:cNvPr id="61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F6BA58-7741-48D4-B5B5-CDA06A7ACB10}" type="slidenum">
              <a:rPr lang="en-US" altLang="fr-FR" smtClean="0">
                <a:solidFill>
                  <a:prstClr val="black"/>
                </a:solidFill>
              </a:rPr>
              <a:pPr>
                <a:spcBef>
                  <a:spcPct val="0"/>
                </a:spcBef>
              </a:pPr>
              <a:t>66</a:t>
            </a:fld>
            <a:endParaRPr lang="en-US" altLang="fr-FR">
              <a:solidFill>
                <a:prstClr val="black"/>
              </a:solidFill>
            </a:endParaRPr>
          </a:p>
        </p:txBody>
      </p:sp>
      <p:sp>
        <p:nvSpPr>
          <p:cNvPr id="61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1208772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a:solidFill>
                  <a:prstClr val="black"/>
                </a:solidFill>
              </a:rPr>
              <a:t>[Title of the course]</a:t>
            </a:r>
          </a:p>
        </p:txBody>
      </p:sp>
      <p:sp>
        <p:nvSpPr>
          <p:cNvPr id="3481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E5691EE8-DDCC-4EA5-8940-DE0A4E44707F}" type="datetime5">
              <a:rPr lang="en-US">
                <a:solidFill>
                  <a:prstClr val="black"/>
                </a:solidFill>
              </a:rPr>
              <a:pPr>
                <a:defRPr/>
              </a:pPr>
              <a:t>21-Sep-23</a:t>
            </a:fld>
            <a:endParaRPr lang="en-US">
              <a:solidFill>
                <a:prstClr val="black"/>
              </a:solidFill>
            </a:endParaRPr>
          </a:p>
        </p:txBody>
      </p:sp>
      <p:sp>
        <p:nvSpPr>
          <p:cNvPr id="3482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a:solidFill>
                  <a:prstClr val="black"/>
                </a:solidFill>
              </a:rPr>
              <a:t>Copyright © 2004-2005 NameOfTheOrganization. All rights reserved.</a:t>
            </a:r>
          </a:p>
        </p:txBody>
      </p:sp>
      <p:sp>
        <p:nvSpPr>
          <p:cNvPr id="215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C09986-5DDC-413E-8822-A964BEA3F871}" type="slidenum">
              <a:rPr lang="en-US" altLang="fr-FR" smtClean="0">
                <a:solidFill>
                  <a:srgbClr val="000000"/>
                </a:solidFill>
              </a:rPr>
              <a:pPr>
                <a:spcBef>
                  <a:spcPct val="0"/>
                </a:spcBef>
              </a:pPr>
              <a:t>79</a:t>
            </a:fld>
            <a:endParaRPr lang="en-US" altLang="fr-FR">
              <a:solidFill>
                <a:srgbClr val="000000"/>
              </a:solidFill>
            </a:endParaRPr>
          </a:p>
        </p:txBody>
      </p:sp>
      <p:sp>
        <p:nvSpPr>
          <p:cNvPr id="215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34903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21-09-23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641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21-09-23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67290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21-09-23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901852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1377952" y="19050"/>
            <a:ext cx="10306049" cy="838200"/>
          </a:xfrm>
        </p:spPr>
        <p:txBody>
          <a:bodyPr/>
          <a:lstStyle/>
          <a:p>
            <a:r>
              <a:rPr lang="fr-FR"/>
              <a:t>Cliquez pour modifier le style du titre</a:t>
            </a:r>
          </a:p>
        </p:txBody>
      </p:sp>
      <p:sp>
        <p:nvSpPr>
          <p:cNvPr id="3" name="Espace réservé du contenu 2"/>
          <p:cNvSpPr>
            <a:spLocks noGrp="1"/>
          </p:cNvSpPr>
          <p:nvPr>
            <p:ph sz="half" idx="1"/>
          </p:nvPr>
        </p:nvSpPr>
        <p:spPr>
          <a:xfrm>
            <a:off x="1392768" y="1524000"/>
            <a:ext cx="5044017" cy="464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639984" y="1524000"/>
            <a:ext cx="5044016" cy="464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ftr" sz="quarter" idx="10"/>
          </p:nvPr>
        </p:nvSpPr>
        <p:spPr>
          <a:xfrm rot="16200000">
            <a:off x="-2463800" y="3987800"/>
            <a:ext cx="5334000" cy="406400"/>
          </a:xfrm>
          <a:prstGeom prst="rect">
            <a:avLst/>
          </a:prstGeom>
          <a:ln/>
        </p:spPr>
        <p:txBody>
          <a:bodyPr/>
          <a:lstStyle>
            <a:lvl1pPr>
              <a:defRPr/>
            </a:lvl1pPr>
          </a:lstStyle>
          <a:p>
            <a:pPr>
              <a:defRPr/>
            </a:pPr>
            <a:r>
              <a:rPr lang="en-US">
                <a:solidFill>
                  <a:prstClr val="black">
                    <a:tint val="75000"/>
                  </a:prstClr>
                </a:solidFill>
              </a:rPr>
              <a:t>Copyright © 2004-2005 NameOfTheOrganization.  All rights reserved.</a:t>
            </a:r>
          </a:p>
        </p:txBody>
      </p:sp>
    </p:spTree>
    <p:extLst>
      <p:ext uri="{BB962C8B-B14F-4D97-AF65-F5344CB8AC3E}">
        <p14:creationId xmlns:p14="http://schemas.microsoft.com/office/powerpoint/2010/main" val="1560256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fld id="{FD717964-DD0A-4700-B14C-31C78F785C87}" type="datetimeFigureOut">
              <a:rPr lang="fr-BE">
                <a:solidFill>
                  <a:prstClr val="black">
                    <a:tint val="75000"/>
                  </a:prstClr>
                </a:solidFill>
              </a:rPr>
              <a:pPr>
                <a:defRPr/>
              </a:pPr>
              <a:t>21-09-23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42249C-6458-4DF0-B40D-C3BFB9A71860}" type="slidenum">
              <a:rPr lang="fr-BE" altLang="fr-FR"/>
              <a:pPr>
                <a:defRPr/>
              </a:pPr>
              <a:t>‹N°›</a:t>
            </a:fld>
            <a:endParaRPr lang="fr-BE" altLang="fr-FR"/>
          </a:p>
        </p:txBody>
      </p:sp>
    </p:spTree>
    <p:extLst>
      <p:ext uri="{BB962C8B-B14F-4D97-AF65-F5344CB8AC3E}">
        <p14:creationId xmlns:p14="http://schemas.microsoft.com/office/powerpoint/2010/main" val="857498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D799391B-7317-408F-9CED-6053D6CDB78F}" type="datetimeFigureOut">
              <a:rPr lang="fr-BE">
                <a:solidFill>
                  <a:prstClr val="black">
                    <a:tint val="75000"/>
                  </a:prstClr>
                </a:solidFill>
              </a:rPr>
              <a:pPr>
                <a:defRPr/>
              </a:pPr>
              <a:t>21-09-23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2AFB65-957B-4D68-818E-1AE7E96232E3}" type="slidenum">
              <a:rPr lang="fr-BE" altLang="fr-FR"/>
              <a:pPr>
                <a:defRPr/>
              </a:pPr>
              <a:t>‹N°›</a:t>
            </a:fld>
            <a:endParaRPr lang="fr-BE" altLang="fr-FR"/>
          </a:p>
        </p:txBody>
      </p:sp>
    </p:spTree>
    <p:extLst>
      <p:ext uri="{BB962C8B-B14F-4D97-AF65-F5344CB8AC3E}">
        <p14:creationId xmlns:p14="http://schemas.microsoft.com/office/powerpoint/2010/main" val="2232536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3E2A9D-E5B8-4180-BDEA-CE916E55AB27}" type="datetimeFigureOut">
              <a:rPr lang="fr-BE">
                <a:solidFill>
                  <a:prstClr val="black">
                    <a:tint val="75000"/>
                  </a:prstClr>
                </a:solidFill>
              </a:rPr>
              <a:pPr>
                <a:defRPr/>
              </a:pPr>
              <a:t>21-09-23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6E91AF-28C4-4D62-8714-93488773C92F}" type="slidenum">
              <a:rPr lang="fr-BE" altLang="fr-FR"/>
              <a:pPr>
                <a:defRPr/>
              </a:pPr>
              <a:t>‹N°›</a:t>
            </a:fld>
            <a:endParaRPr lang="fr-BE" altLang="fr-FR"/>
          </a:p>
        </p:txBody>
      </p:sp>
    </p:spTree>
    <p:extLst>
      <p:ext uri="{BB962C8B-B14F-4D97-AF65-F5344CB8AC3E}">
        <p14:creationId xmlns:p14="http://schemas.microsoft.com/office/powerpoint/2010/main" val="9955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p:cNvSpPr>
            <a:spLocks noGrp="1"/>
          </p:cNvSpPr>
          <p:nvPr>
            <p:ph type="dt" sz="half" idx="10"/>
          </p:nvPr>
        </p:nvSpPr>
        <p:spPr/>
        <p:txBody>
          <a:bodyPr/>
          <a:lstStyle>
            <a:lvl1pPr>
              <a:defRPr/>
            </a:lvl1pPr>
          </a:lstStyle>
          <a:p>
            <a:pPr>
              <a:defRPr/>
            </a:pPr>
            <a:fld id="{39602FFC-3DD9-4EEE-A981-B0A79A56BE25}" type="datetimeFigureOut">
              <a:rPr lang="fr-BE">
                <a:solidFill>
                  <a:prstClr val="black">
                    <a:tint val="75000"/>
                  </a:prstClr>
                </a:solidFill>
              </a:rPr>
              <a:pPr>
                <a:defRPr/>
              </a:pPr>
              <a:t>21-09-23</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4A38CE-2FFF-45DB-838D-2B1C8446CA56}" type="slidenum">
              <a:rPr lang="fr-BE" altLang="fr-FR"/>
              <a:pPr>
                <a:defRPr/>
              </a:pPr>
              <a:t>‹N°›</a:t>
            </a:fld>
            <a:endParaRPr lang="fr-BE" altLang="fr-FR"/>
          </a:p>
        </p:txBody>
      </p:sp>
    </p:spTree>
    <p:extLst>
      <p:ext uri="{BB962C8B-B14F-4D97-AF65-F5344CB8AC3E}">
        <p14:creationId xmlns:p14="http://schemas.microsoft.com/office/powerpoint/2010/main" val="268200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p:cNvSpPr>
            <a:spLocks noGrp="1"/>
          </p:cNvSpPr>
          <p:nvPr>
            <p:ph type="dt" sz="half" idx="10"/>
          </p:nvPr>
        </p:nvSpPr>
        <p:spPr/>
        <p:txBody>
          <a:bodyPr/>
          <a:lstStyle>
            <a:lvl1pPr>
              <a:defRPr/>
            </a:lvl1pPr>
          </a:lstStyle>
          <a:p>
            <a:pPr>
              <a:defRPr/>
            </a:pPr>
            <a:fld id="{A9208333-225F-4ACF-87F1-0CB84F6EFC5C}" type="datetimeFigureOut">
              <a:rPr lang="fr-BE">
                <a:solidFill>
                  <a:prstClr val="black">
                    <a:tint val="75000"/>
                  </a:prstClr>
                </a:solidFill>
              </a:rPr>
              <a:pPr>
                <a:defRPr/>
              </a:pPr>
              <a:t>21-09-23</a:t>
            </a:fld>
            <a:endParaRPr lang="fr-BE">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5742FC1-FCA9-43C4-AB9F-E9CFD38F173D}" type="slidenum">
              <a:rPr lang="fr-BE" altLang="fr-FR"/>
              <a:pPr>
                <a:defRPr/>
              </a:pPr>
              <a:t>‹N°›</a:t>
            </a:fld>
            <a:endParaRPr lang="fr-BE" altLang="fr-FR"/>
          </a:p>
        </p:txBody>
      </p:sp>
    </p:spTree>
    <p:extLst>
      <p:ext uri="{BB962C8B-B14F-4D97-AF65-F5344CB8AC3E}">
        <p14:creationId xmlns:p14="http://schemas.microsoft.com/office/powerpoint/2010/main" val="42675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fld id="{58B0210D-9AE0-4DDF-8FC8-CE9586235A2E}" type="datetimeFigureOut">
              <a:rPr lang="fr-BE">
                <a:solidFill>
                  <a:prstClr val="black">
                    <a:tint val="75000"/>
                  </a:prstClr>
                </a:solidFill>
              </a:rPr>
              <a:pPr>
                <a:defRPr/>
              </a:pPr>
              <a:t>21-09-23</a:t>
            </a:fld>
            <a:endParaRPr lang="fr-BE">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99253C6-E257-4C52-B7C9-98427FC57D2F}" type="slidenum">
              <a:rPr lang="fr-BE" altLang="fr-FR"/>
              <a:pPr>
                <a:defRPr/>
              </a:pPr>
              <a:t>‹N°›</a:t>
            </a:fld>
            <a:endParaRPr lang="fr-BE" altLang="fr-FR"/>
          </a:p>
        </p:txBody>
      </p:sp>
    </p:spTree>
    <p:extLst>
      <p:ext uri="{BB962C8B-B14F-4D97-AF65-F5344CB8AC3E}">
        <p14:creationId xmlns:p14="http://schemas.microsoft.com/office/powerpoint/2010/main" val="3936910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276D96-5478-48C8-A0E3-5D8A1CBAC6C7}" type="datetimeFigureOut">
              <a:rPr lang="fr-BE">
                <a:solidFill>
                  <a:prstClr val="black">
                    <a:tint val="75000"/>
                  </a:prstClr>
                </a:solidFill>
              </a:rPr>
              <a:pPr>
                <a:defRPr/>
              </a:pPr>
              <a:t>21-09-23</a:t>
            </a:fld>
            <a:endParaRPr lang="fr-BE">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A041C74-D1A3-4C32-A5A7-C7CFA12C6000}" type="slidenum">
              <a:rPr lang="fr-BE" altLang="fr-FR"/>
              <a:pPr>
                <a:defRPr/>
              </a:pPr>
              <a:t>‹N°›</a:t>
            </a:fld>
            <a:endParaRPr lang="fr-BE" altLang="fr-FR"/>
          </a:p>
        </p:txBody>
      </p:sp>
    </p:spTree>
    <p:extLst>
      <p:ext uri="{BB962C8B-B14F-4D97-AF65-F5344CB8AC3E}">
        <p14:creationId xmlns:p14="http://schemas.microsoft.com/office/powerpoint/2010/main" val="111417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21-09-23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485467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18E622-3CAA-48D7-B679-064B3F1B42F3}" type="datetimeFigureOut">
              <a:rPr lang="fr-BE">
                <a:solidFill>
                  <a:prstClr val="black">
                    <a:tint val="75000"/>
                  </a:prstClr>
                </a:solidFill>
              </a:rPr>
              <a:pPr>
                <a:defRPr/>
              </a:pPr>
              <a:t>21-09-23</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DE43C9-176B-42E9-823B-AC901FA2EE73}" type="slidenum">
              <a:rPr lang="fr-BE" altLang="fr-FR"/>
              <a:pPr>
                <a:defRPr/>
              </a:pPr>
              <a:t>‹N°›</a:t>
            </a:fld>
            <a:endParaRPr lang="fr-BE" altLang="fr-FR"/>
          </a:p>
        </p:txBody>
      </p:sp>
    </p:spTree>
    <p:extLst>
      <p:ext uri="{BB962C8B-B14F-4D97-AF65-F5344CB8AC3E}">
        <p14:creationId xmlns:p14="http://schemas.microsoft.com/office/powerpoint/2010/main" val="3704064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81809E1-5BEA-4472-A1C6-D137E5CDC702}" type="datetimeFigureOut">
              <a:rPr lang="fr-BE">
                <a:solidFill>
                  <a:prstClr val="black">
                    <a:tint val="75000"/>
                  </a:prstClr>
                </a:solidFill>
              </a:rPr>
              <a:pPr>
                <a:defRPr/>
              </a:pPr>
              <a:t>21-09-23</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E9E111-71B2-4470-8E48-F901F69C9572}" type="slidenum">
              <a:rPr lang="fr-BE" altLang="fr-FR"/>
              <a:pPr>
                <a:defRPr/>
              </a:pPr>
              <a:t>‹N°›</a:t>
            </a:fld>
            <a:endParaRPr lang="fr-BE" altLang="fr-FR"/>
          </a:p>
        </p:txBody>
      </p:sp>
    </p:spTree>
    <p:extLst>
      <p:ext uri="{BB962C8B-B14F-4D97-AF65-F5344CB8AC3E}">
        <p14:creationId xmlns:p14="http://schemas.microsoft.com/office/powerpoint/2010/main" val="148676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9AFC2212-0C52-4C6A-877A-4DBAEEE92733}" type="datetimeFigureOut">
              <a:rPr lang="fr-BE">
                <a:solidFill>
                  <a:prstClr val="black">
                    <a:tint val="75000"/>
                  </a:prstClr>
                </a:solidFill>
              </a:rPr>
              <a:pPr>
                <a:defRPr/>
              </a:pPr>
              <a:t>21-09-23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74CAE7-9BDE-41DC-B24A-170B1223AFD4}" type="slidenum">
              <a:rPr lang="fr-BE" altLang="fr-FR"/>
              <a:pPr>
                <a:defRPr/>
              </a:pPr>
              <a:t>‹N°›</a:t>
            </a:fld>
            <a:endParaRPr lang="fr-BE" altLang="fr-FR"/>
          </a:p>
        </p:txBody>
      </p:sp>
    </p:spTree>
    <p:extLst>
      <p:ext uri="{BB962C8B-B14F-4D97-AF65-F5344CB8AC3E}">
        <p14:creationId xmlns:p14="http://schemas.microsoft.com/office/powerpoint/2010/main" val="1114108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2C6EC44A-68CD-41E2-9C1F-A55A882BFA54}" type="datetimeFigureOut">
              <a:rPr lang="fr-BE">
                <a:solidFill>
                  <a:prstClr val="black">
                    <a:tint val="75000"/>
                  </a:prstClr>
                </a:solidFill>
              </a:rPr>
              <a:pPr>
                <a:defRPr/>
              </a:pPr>
              <a:t>21-09-23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C2AFC3-2B32-468E-9A9E-B18B05111AD0}" type="slidenum">
              <a:rPr lang="fr-BE" altLang="fr-FR"/>
              <a:pPr>
                <a:defRPr/>
              </a:pPr>
              <a:t>‹N°›</a:t>
            </a:fld>
            <a:endParaRPr lang="fr-BE" altLang="fr-FR"/>
          </a:p>
        </p:txBody>
      </p:sp>
    </p:spTree>
    <p:extLst>
      <p:ext uri="{BB962C8B-B14F-4D97-AF65-F5344CB8AC3E}">
        <p14:creationId xmlns:p14="http://schemas.microsoft.com/office/powerpoint/2010/main" val="1545666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fld id="{883E5838-72FD-414F-B0F1-858A82BC53D3}" type="datetimeFigureOut">
              <a:rPr lang="fr-BE"/>
              <a:pPr>
                <a:defRPr/>
              </a:pPr>
              <a:t>21-09-23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56C09E75-1A12-46A5-8E05-39C9FB4775A1}" type="slidenum">
              <a:rPr lang="fr-BE"/>
              <a:pPr>
                <a:defRPr/>
              </a:pPr>
              <a:t>‹N°›</a:t>
            </a:fld>
            <a:endParaRPr lang="fr-BE"/>
          </a:p>
        </p:txBody>
      </p:sp>
    </p:spTree>
    <p:extLst>
      <p:ext uri="{BB962C8B-B14F-4D97-AF65-F5344CB8AC3E}">
        <p14:creationId xmlns:p14="http://schemas.microsoft.com/office/powerpoint/2010/main" val="2150198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09821BD8-B01E-4E89-9D10-7CD780EE50DE}" type="datetimeFigureOut">
              <a:rPr lang="fr-BE"/>
              <a:pPr>
                <a:defRPr/>
              </a:pPr>
              <a:t>21-09-23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662B3C38-6707-4ED9-9A99-4D5E2965723D}" type="slidenum">
              <a:rPr lang="fr-BE"/>
              <a:pPr>
                <a:defRPr/>
              </a:pPr>
              <a:t>‹N°›</a:t>
            </a:fld>
            <a:endParaRPr lang="fr-BE"/>
          </a:p>
        </p:txBody>
      </p:sp>
    </p:spTree>
    <p:extLst>
      <p:ext uri="{BB962C8B-B14F-4D97-AF65-F5344CB8AC3E}">
        <p14:creationId xmlns:p14="http://schemas.microsoft.com/office/powerpoint/2010/main" val="4103155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83A0592-7964-4710-8F64-DAE2BFF31FA3}" type="datetimeFigureOut">
              <a:rPr lang="fr-BE"/>
              <a:pPr>
                <a:defRPr/>
              </a:pPr>
              <a:t>21-09-23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99A322EC-CEB8-4C61-B582-BCA98DC9E59A}" type="slidenum">
              <a:rPr lang="fr-BE"/>
              <a:pPr>
                <a:defRPr/>
              </a:pPr>
              <a:t>‹N°›</a:t>
            </a:fld>
            <a:endParaRPr lang="fr-BE"/>
          </a:p>
        </p:txBody>
      </p:sp>
    </p:spTree>
    <p:extLst>
      <p:ext uri="{BB962C8B-B14F-4D97-AF65-F5344CB8AC3E}">
        <p14:creationId xmlns:p14="http://schemas.microsoft.com/office/powerpoint/2010/main" val="2998159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p:cNvSpPr>
            <a:spLocks noGrp="1"/>
          </p:cNvSpPr>
          <p:nvPr>
            <p:ph type="dt" sz="half" idx="10"/>
          </p:nvPr>
        </p:nvSpPr>
        <p:spPr/>
        <p:txBody>
          <a:bodyPr/>
          <a:lstStyle>
            <a:lvl1pPr>
              <a:defRPr/>
            </a:lvl1pPr>
          </a:lstStyle>
          <a:p>
            <a:pPr>
              <a:defRPr/>
            </a:pPr>
            <a:fld id="{A862BB22-FE5A-42EE-BD2C-ECF3F081ED0A}" type="datetimeFigureOut">
              <a:rPr lang="fr-BE"/>
              <a:pPr>
                <a:defRPr/>
              </a:pPr>
              <a:t>21-09-23</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5F112C29-FB35-4651-A825-302D130A3898}" type="slidenum">
              <a:rPr lang="fr-BE"/>
              <a:pPr>
                <a:defRPr/>
              </a:pPr>
              <a:t>‹N°›</a:t>
            </a:fld>
            <a:endParaRPr lang="fr-BE"/>
          </a:p>
        </p:txBody>
      </p:sp>
    </p:spTree>
    <p:extLst>
      <p:ext uri="{BB962C8B-B14F-4D97-AF65-F5344CB8AC3E}">
        <p14:creationId xmlns:p14="http://schemas.microsoft.com/office/powerpoint/2010/main" val="3135896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p:cNvSpPr>
            <a:spLocks noGrp="1"/>
          </p:cNvSpPr>
          <p:nvPr>
            <p:ph type="dt" sz="half" idx="10"/>
          </p:nvPr>
        </p:nvSpPr>
        <p:spPr/>
        <p:txBody>
          <a:bodyPr/>
          <a:lstStyle>
            <a:lvl1pPr>
              <a:defRPr/>
            </a:lvl1pPr>
          </a:lstStyle>
          <a:p>
            <a:pPr>
              <a:defRPr/>
            </a:pPr>
            <a:fld id="{403B8DD0-3626-442E-A036-5EAFFB39353E}" type="datetimeFigureOut">
              <a:rPr lang="fr-BE"/>
              <a:pPr>
                <a:defRPr/>
              </a:pPr>
              <a:t>21-09-23</a:t>
            </a:fld>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F6155A65-6887-4EEC-B3E8-4B4A3736CBC3}" type="slidenum">
              <a:rPr lang="fr-BE"/>
              <a:pPr>
                <a:defRPr/>
              </a:pPr>
              <a:t>‹N°›</a:t>
            </a:fld>
            <a:endParaRPr lang="fr-BE"/>
          </a:p>
        </p:txBody>
      </p:sp>
    </p:spTree>
    <p:extLst>
      <p:ext uri="{BB962C8B-B14F-4D97-AF65-F5344CB8AC3E}">
        <p14:creationId xmlns:p14="http://schemas.microsoft.com/office/powerpoint/2010/main" val="1386259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fld id="{FFED184A-0436-41B4-A803-6BF0F562B378}" type="datetimeFigureOut">
              <a:rPr lang="fr-BE"/>
              <a:pPr>
                <a:defRPr/>
              </a:pPr>
              <a:t>21-09-23</a:t>
            </a:fld>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E39A085A-2F37-4909-9ABF-A616E61C2EB4}" type="slidenum">
              <a:rPr lang="fr-BE"/>
              <a:pPr>
                <a:defRPr/>
              </a:pPr>
              <a:t>‹N°›</a:t>
            </a:fld>
            <a:endParaRPr lang="fr-BE"/>
          </a:p>
        </p:txBody>
      </p:sp>
    </p:spTree>
    <p:extLst>
      <p:ext uri="{BB962C8B-B14F-4D97-AF65-F5344CB8AC3E}">
        <p14:creationId xmlns:p14="http://schemas.microsoft.com/office/powerpoint/2010/main" val="355859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578A2E-01AB-4EBC-B1CB-FFC6EF9FA8A1}" type="datetimeFigureOut">
              <a:rPr lang="fr-BE" smtClean="0">
                <a:solidFill>
                  <a:prstClr val="black">
                    <a:tint val="75000"/>
                  </a:prstClr>
                </a:solidFill>
              </a:rPr>
              <a:pPr/>
              <a:t>21-09-23</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41917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BC6758-919A-40DD-ABFA-3EB56BE38021}" type="datetimeFigureOut">
              <a:rPr lang="fr-BE"/>
              <a:pPr>
                <a:defRPr/>
              </a:pPr>
              <a:t>21-09-23</a:t>
            </a:fld>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6EAFAA65-E146-4412-9038-04B9F5CCC33C}" type="slidenum">
              <a:rPr lang="fr-BE"/>
              <a:pPr>
                <a:defRPr/>
              </a:pPr>
              <a:t>‹N°›</a:t>
            </a:fld>
            <a:endParaRPr lang="fr-BE"/>
          </a:p>
        </p:txBody>
      </p:sp>
    </p:spTree>
    <p:extLst>
      <p:ext uri="{BB962C8B-B14F-4D97-AF65-F5344CB8AC3E}">
        <p14:creationId xmlns:p14="http://schemas.microsoft.com/office/powerpoint/2010/main" val="3012708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CCE03E-FCBD-4322-AEB7-DC14AEC455AE}" type="datetimeFigureOut">
              <a:rPr lang="fr-BE"/>
              <a:pPr>
                <a:defRPr/>
              </a:pPr>
              <a:t>21-09-23</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AA0CC737-DF24-4791-BF9C-7508EC2022D4}" type="slidenum">
              <a:rPr lang="fr-BE"/>
              <a:pPr>
                <a:defRPr/>
              </a:pPr>
              <a:t>‹N°›</a:t>
            </a:fld>
            <a:endParaRPr lang="fr-BE"/>
          </a:p>
        </p:txBody>
      </p:sp>
    </p:spTree>
    <p:extLst>
      <p:ext uri="{BB962C8B-B14F-4D97-AF65-F5344CB8AC3E}">
        <p14:creationId xmlns:p14="http://schemas.microsoft.com/office/powerpoint/2010/main" val="3321695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90FE5D-F2B0-49E5-AAE7-E6291FA67E3F}" type="datetimeFigureOut">
              <a:rPr lang="fr-BE"/>
              <a:pPr>
                <a:defRPr/>
              </a:pPr>
              <a:t>21-09-23</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62B6BFE2-232E-4F0D-BEB1-CA281B6222D2}" type="slidenum">
              <a:rPr lang="fr-BE"/>
              <a:pPr>
                <a:defRPr/>
              </a:pPr>
              <a:t>‹N°›</a:t>
            </a:fld>
            <a:endParaRPr lang="fr-BE"/>
          </a:p>
        </p:txBody>
      </p:sp>
    </p:spTree>
    <p:extLst>
      <p:ext uri="{BB962C8B-B14F-4D97-AF65-F5344CB8AC3E}">
        <p14:creationId xmlns:p14="http://schemas.microsoft.com/office/powerpoint/2010/main" val="3736773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CE70376D-C237-43CE-BF86-65F9542B13E3}" type="datetimeFigureOut">
              <a:rPr lang="fr-BE"/>
              <a:pPr>
                <a:defRPr/>
              </a:pPr>
              <a:t>21-09-23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F288A3CC-431D-48C5-B1CA-DF703E70DDF3}" type="slidenum">
              <a:rPr lang="fr-BE"/>
              <a:pPr>
                <a:defRPr/>
              </a:pPr>
              <a:t>‹N°›</a:t>
            </a:fld>
            <a:endParaRPr lang="fr-BE"/>
          </a:p>
        </p:txBody>
      </p:sp>
    </p:spTree>
    <p:extLst>
      <p:ext uri="{BB962C8B-B14F-4D97-AF65-F5344CB8AC3E}">
        <p14:creationId xmlns:p14="http://schemas.microsoft.com/office/powerpoint/2010/main" val="3156808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397FD025-EC3B-44E9-95A4-05CCD64C1784}" type="datetimeFigureOut">
              <a:rPr lang="fr-BE"/>
              <a:pPr>
                <a:defRPr/>
              </a:pPr>
              <a:t>21-09-23</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53F64505-580C-49E4-AD15-56CBF9B61371}" type="slidenum">
              <a:rPr lang="fr-BE"/>
              <a:pPr>
                <a:defRPr/>
              </a:pPr>
              <a:t>‹N°›</a:t>
            </a:fld>
            <a:endParaRPr lang="fr-BE"/>
          </a:p>
        </p:txBody>
      </p:sp>
    </p:spTree>
    <p:extLst>
      <p:ext uri="{BB962C8B-B14F-4D97-AF65-F5344CB8AC3E}">
        <p14:creationId xmlns:p14="http://schemas.microsoft.com/office/powerpoint/2010/main" val="368353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5D578A2E-01AB-4EBC-B1CB-FFC6EF9FA8A1}" type="datetimeFigureOut">
              <a:rPr lang="fr-BE" smtClean="0">
                <a:solidFill>
                  <a:prstClr val="black">
                    <a:tint val="75000"/>
                  </a:prstClr>
                </a:solidFill>
              </a:rPr>
              <a:pPr/>
              <a:t>21-09-23</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29121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5D578A2E-01AB-4EBC-B1CB-FFC6EF9FA8A1}" type="datetimeFigureOut">
              <a:rPr lang="fr-BE" smtClean="0">
                <a:solidFill>
                  <a:prstClr val="black">
                    <a:tint val="75000"/>
                  </a:prstClr>
                </a:solidFill>
              </a:rPr>
              <a:pPr/>
              <a:t>21-09-23</a:t>
            </a:fld>
            <a:endParaRPr lang="fr-BE">
              <a:solidFill>
                <a:prstClr val="black">
                  <a:tint val="75000"/>
                </a:prstClr>
              </a:solidFill>
            </a:endParaRPr>
          </a:p>
        </p:txBody>
      </p:sp>
      <p:sp>
        <p:nvSpPr>
          <p:cNvPr id="8" name="Footer Placeholder 7"/>
          <p:cNvSpPr>
            <a:spLocks noGrp="1"/>
          </p:cNvSpPr>
          <p:nvPr>
            <p:ph type="ftr" sz="quarter" idx="11"/>
          </p:nvPr>
        </p:nvSpPr>
        <p:spPr/>
        <p:txBody>
          <a:bodyPr/>
          <a:lstStyle/>
          <a:p>
            <a:endParaRPr lang="fr-BE">
              <a:solidFill>
                <a:prstClr val="black">
                  <a:tint val="75000"/>
                </a:prstClr>
              </a:solidFill>
            </a:endParaRPr>
          </a:p>
        </p:txBody>
      </p:sp>
      <p:sp>
        <p:nvSpPr>
          <p:cNvPr id="9" name="Slide Number Placeholder 8"/>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88596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5D578A2E-01AB-4EBC-B1CB-FFC6EF9FA8A1}" type="datetimeFigureOut">
              <a:rPr lang="fr-BE" smtClean="0">
                <a:solidFill>
                  <a:prstClr val="black">
                    <a:tint val="75000"/>
                  </a:prstClr>
                </a:solidFill>
              </a:rPr>
              <a:pPr/>
              <a:t>21-09-23</a:t>
            </a:fld>
            <a:endParaRPr lang="fr-BE">
              <a:solidFill>
                <a:prstClr val="black">
                  <a:tint val="75000"/>
                </a:prstClr>
              </a:solidFill>
            </a:endParaRPr>
          </a:p>
        </p:txBody>
      </p:sp>
      <p:sp>
        <p:nvSpPr>
          <p:cNvPr id="4" name="Footer Placeholder 3"/>
          <p:cNvSpPr>
            <a:spLocks noGrp="1"/>
          </p:cNvSpPr>
          <p:nvPr>
            <p:ph type="ftr" sz="quarter" idx="11"/>
          </p:nvPr>
        </p:nvSpPr>
        <p:spPr/>
        <p:txBody>
          <a:bodyPr/>
          <a:lstStyle/>
          <a:p>
            <a:endParaRPr lang="fr-BE">
              <a:solidFill>
                <a:prstClr val="black">
                  <a:tint val="75000"/>
                </a:prstClr>
              </a:solidFill>
            </a:endParaRPr>
          </a:p>
        </p:txBody>
      </p:sp>
      <p:sp>
        <p:nvSpPr>
          <p:cNvPr id="5" name="Slide Number Placeholder 4"/>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99321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78A2E-01AB-4EBC-B1CB-FFC6EF9FA8A1}" type="datetimeFigureOut">
              <a:rPr lang="fr-BE" smtClean="0">
                <a:solidFill>
                  <a:prstClr val="black">
                    <a:tint val="75000"/>
                  </a:prstClr>
                </a:solidFill>
              </a:rPr>
              <a:pPr/>
              <a:t>21-09-23</a:t>
            </a:fld>
            <a:endParaRPr lang="fr-BE">
              <a:solidFill>
                <a:prstClr val="black">
                  <a:tint val="75000"/>
                </a:prstClr>
              </a:solidFill>
            </a:endParaRPr>
          </a:p>
        </p:txBody>
      </p:sp>
      <p:sp>
        <p:nvSpPr>
          <p:cNvPr id="3" name="Footer Placeholder 2"/>
          <p:cNvSpPr>
            <a:spLocks noGrp="1"/>
          </p:cNvSpPr>
          <p:nvPr>
            <p:ph type="ftr" sz="quarter" idx="11"/>
          </p:nvPr>
        </p:nvSpPr>
        <p:spPr/>
        <p:txBody>
          <a:bodyPr/>
          <a:lstStyle/>
          <a:p>
            <a:endParaRPr lang="fr-BE">
              <a:solidFill>
                <a:prstClr val="black">
                  <a:tint val="75000"/>
                </a:prstClr>
              </a:solidFill>
            </a:endParaRPr>
          </a:p>
        </p:txBody>
      </p:sp>
      <p:sp>
        <p:nvSpPr>
          <p:cNvPr id="4" name="Slide Number Placeholder 3"/>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0178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578A2E-01AB-4EBC-B1CB-FFC6EF9FA8A1}" type="datetimeFigureOut">
              <a:rPr lang="fr-BE" smtClean="0">
                <a:solidFill>
                  <a:prstClr val="black">
                    <a:tint val="75000"/>
                  </a:prstClr>
                </a:solidFill>
              </a:rPr>
              <a:pPr/>
              <a:t>21-09-23</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963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578A2E-01AB-4EBC-B1CB-FFC6EF9FA8A1}" type="datetimeFigureOut">
              <a:rPr lang="fr-BE" smtClean="0">
                <a:solidFill>
                  <a:prstClr val="black">
                    <a:tint val="75000"/>
                  </a:prstClr>
                </a:solidFill>
              </a:rPr>
              <a:pPr/>
              <a:t>21-09-23</a:t>
            </a:fld>
            <a:endParaRPr lang="fr-BE">
              <a:solidFill>
                <a:prstClr val="black">
                  <a:tint val="75000"/>
                </a:prstClr>
              </a:solidFill>
            </a:endParaRPr>
          </a:p>
        </p:txBody>
      </p:sp>
      <p:sp>
        <p:nvSpPr>
          <p:cNvPr id="6" name="Footer Placeholder 5"/>
          <p:cNvSpPr>
            <a:spLocks noGrp="1"/>
          </p:cNvSpPr>
          <p:nvPr>
            <p:ph type="ftr" sz="quarter" idx="11"/>
          </p:nvPr>
        </p:nvSpPr>
        <p:spPr/>
        <p:txBody>
          <a:bodyPr/>
          <a:lstStyle/>
          <a:p>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fld id="{CB6DFBCE-773F-4AC4-BBA8-7FDCFFDB3F9B}"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68934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5D578A2E-01AB-4EBC-B1CB-FFC6EF9FA8A1}" type="datetimeFigureOut">
              <a:rPr lang="fr-BE" smtClean="0">
                <a:solidFill>
                  <a:prstClr val="black">
                    <a:tint val="75000"/>
                  </a:prstClr>
                </a:solidFill>
                <a:latin typeface="Arial" charset="0"/>
              </a:rPr>
              <a:pPr fontAlgn="base">
                <a:spcBef>
                  <a:spcPct val="0"/>
                </a:spcBef>
                <a:spcAft>
                  <a:spcPct val="0"/>
                </a:spcAft>
              </a:pPr>
              <a:t>21-09-23</a:t>
            </a:fld>
            <a:endParaRPr lang="fr-BE">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fr-BE">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B6DFBCE-773F-4AC4-BBA8-7FDCFFDB3F9B}" type="slidenum">
              <a:rPr lang="fr-BE" smtClean="0">
                <a:solidFill>
                  <a:prstClr val="black">
                    <a:tint val="75000"/>
                  </a:prstClr>
                </a:solidFill>
                <a:latin typeface="Arial" charset="0"/>
              </a:rPr>
              <a:pPr fontAlgn="base">
                <a:spcBef>
                  <a:spcPct val="0"/>
                </a:spcBef>
                <a:spcAft>
                  <a:spcPct val="0"/>
                </a:spcAft>
              </a:pPr>
              <a:t>‹N°›</a:t>
            </a:fld>
            <a:endParaRPr lang="fr-BE">
              <a:solidFill>
                <a:prstClr val="black">
                  <a:tint val="75000"/>
                </a:prstClr>
              </a:solidFill>
              <a:latin typeface="Arial" charset="0"/>
            </a:endParaRPr>
          </a:p>
        </p:txBody>
      </p:sp>
    </p:spTree>
    <p:extLst>
      <p:ext uri="{BB962C8B-B14F-4D97-AF65-F5344CB8AC3E}">
        <p14:creationId xmlns:p14="http://schemas.microsoft.com/office/powerpoint/2010/main" val="1739556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BE" altLang="fr-F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BE" altLang="fr-F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FEC5B71-8FE7-4D06-BB51-56E75F9BB744}" type="datetimeFigureOut">
              <a:rPr lang="fr-BE">
                <a:solidFill>
                  <a:prstClr val="black">
                    <a:tint val="75000"/>
                  </a:prstClr>
                </a:solidFill>
              </a:rPr>
              <a:pPr>
                <a:defRPr/>
              </a:pPr>
              <a:t>21-09-23</a:t>
            </a:fld>
            <a:endParaRPr lang="fr-BE">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2E4E784C-50D6-4F8B-9F35-D31FFF6B1734}" type="slidenum">
              <a:rPr lang="fr-BE" altLang="fr-FR">
                <a:cs typeface="Arial" panose="020B0604020202020204" pitchFamily="34" charset="0"/>
              </a:rPr>
              <a:pPr fontAlgn="base">
                <a:spcBef>
                  <a:spcPct val="0"/>
                </a:spcBef>
                <a:spcAft>
                  <a:spcPct val="0"/>
                </a:spcAft>
                <a:defRPr/>
              </a:pPr>
              <a:t>‹N°›</a:t>
            </a:fld>
            <a:endParaRPr lang="fr-BE" altLang="fr-FR">
              <a:cs typeface="Arial" panose="020B0604020202020204" pitchFamily="34" charset="0"/>
            </a:endParaRPr>
          </a:p>
        </p:txBody>
      </p:sp>
    </p:spTree>
    <p:extLst>
      <p:ext uri="{BB962C8B-B14F-4D97-AF65-F5344CB8AC3E}">
        <p14:creationId xmlns:p14="http://schemas.microsoft.com/office/powerpoint/2010/main" val="4140695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BE" altLang="fr-F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BE" altLang="fr-F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659BE7A-B1F6-4C9D-A275-BB7904102AB3}" type="datetimeFigureOut">
              <a:rPr lang="fr-BE"/>
              <a:pPr>
                <a:defRPr/>
              </a:pPr>
              <a:t>21-09-23</a:t>
            </a:fld>
            <a:endParaRPr lang="fr-B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F32D35E-0E96-45DB-91E3-32EFC94144F7}" type="slidenum">
              <a:rPr lang="fr-BE"/>
              <a:pPr>
                <a:defRPr/>
              </a:pPr>
              <a:t>‹N°›</a:t>
            </a:fld>
            <a:endParaRPr lang="fr-BE"/>
          </a:p>
        </p:txBody>
      </p:sp>
    </p:spTree>
    <p:extLst>
      <p:ext uri="{BB962C8B-B14F-4D97-AF65-F5344CB8AC3E}">
        <p14:creationId xmlns:p14="http://schemas.microsoft.com/office/powerpoint/2010/main" val="35028101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25.xml"/><Relationship Id="rId1" Type="http://schemas.openxmlformats.org/officeDocument/2006/relationships/tags" Target="../tags/tag22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hyperlink" Target="https://www.zdnet.fr/actualites/la-justice-americaine-rouvre-l-epineux-contentieux-entre-google-et-oracle-39910903.htm?utm_campaign=quotidienne_08/10/2020&amp;utm_source=email&amp;utm_medium=newsletter" TargetMode="Externa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2.xml"/><Relationship Id="rId7" Type="http://schemas.openxmlformats.org/officeDocument/2006/relationships/image" Target="../media/image6.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5.xml"/><Relationship Id="rId5" Type="http://schemas.openxmlformats.org/officeDocument/2006/relationships/tags" Target="../tags/tag34.xml"/><Relationship Id="rId4" Type="http://schemas.openxmlformats.org/officeDocument/2006/relationships/tags" Target="../tags/tag3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1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6.xml"/><Relationship Id="rId7" Type="http://schemas.openxmlformats.org/officeDocument/2006/relationships/image" Target="../media/image9.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hyperlink" Target="https://www.efl.fr/actualite/actu_fde06764b-2b50-490c-bcb2-5f443a8dd6a2?utm_source=La-quotidienne&amp;utm_medium=email&amp;utm_campaign=QUOT20211001&amp;id_tlm=FKbRcYElbHFEknUB9lElnHXBNMFpXlp7ai0XOpxwPlI%3D" TargetMode="External"/><Relationship Id="rId5" Type="http://schemas.openxmlformats.org/officeDocument/2006/relationships/slideLayout" Target="../slideLayouts/slideLayout4.xml"/><Relationship Id="rId4" Type="http://schemas.openxmlformats.org/officeDocument/2006/relationships/tags" Target="../tags/tag4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1.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hyperlink" Target="https://www.ieepi.org/sculpteur-jeff-koons-condamne-contrefacon/?utm_source=lettre-pi" TargetMode="Externa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2.png"/><Relationship Id="rId5" Type="http://schemas.openxmlformats.org/officeDocument/2006/relationships/slideLayout" Target="../slideLayouts/slideLayout4.xml"/><Relationship Id="rId4" Type="http://schemas.openxmlformats.org/officeDocument/2006/relationships/tags" Target="../tags/tag54.xml"/></Relationships>
</file>

<file path=ppt/slides/_rels/slide2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24.xml.rels><?xml version="1.0" encoding="UTF-8" standalone="yes"?>
<Relationships xmlns="http://schemas.openxmlformats.org/package/2006/relationships"><Relationship Id="rId8" Type="http://schemas.openxmlformats.org/officeDocument/2006/relationships/hyperlink" Target="http://www.saif.fr/" TargetMode="External"/><Relationship Id="rId3" Type="http://schemas.openxmlformats.org/officeDocument/2006/relationships/slideLayout" Target="../slideLayouts/slideLayout2.xml"/><Relationship Id="rId7" Type="http://schemas.openxmlformats.org/officeDocument/2006/relationships/hyperlink" Target="http://www.culture.gouv.fr/culture/infos-pratiques/droits/liste-auteur.htm" TargetMode="Externa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hyperlink" Target="https://www.inpi.fr/fr/services-et-prestations/e-soleau" TargetMode="External"/><Relationship Id="rId5" Type="http://schemas.openxmlformats.org/officeDocument/2006/relationships/hyperlink" Target="http://www.inpi.fr/fr/services-et-prestations/enveloppe-soleau.html" TargetMode="External"/><Relationship Id="rId4" Type="http://schemas.openxmlformats.org/officeDocument/2006/relationships/notesSlide" Target="../notesSlides/notesSlide3.xml"/><Relationship Id="rId9" Type="http://schemas.openxmlformats.org/officeDocument/2006/relationships/hyperlink" Target="http://www.adagp.fr/"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hyperlink" Target="https://www.legalis.net/jurisprudences/cour-dappel-de-versailles-12eme-chambre-arret-du-2-juillet-2013/"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77.xml"/><Relationship Id="rId1" Type="http://schemas.openxmlformats.org/officeDocument/2006/relationships/tags" Target="../tags/tag7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79.xml"/><Relationship Id="rId1" Type="http://schemas.openxmlformats.org/officeDocument/2006/relationships/tags" Target="../tags/tag7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81.xml"/><Relationship Id="rId1" Type="http://schemas.openxmlformats.org/officeDocument/2006/relationships/tags" Target="../tags/tag8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83.xml"/><Relationship Id="rId1" Type="http://schemas.openxmlformats.org/officeDocument/2006/relationships/tags" Target="../tags/tag8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85.xml"/><Relationship Id="rId1" Type="http://schemas.openxmlformats.org/officeDocument/2006/relationships/tags" Target="../tags/tag8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3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hyperlink" Target="https://www.legifrance.gouv.fr/juri/id/JURITEXT000030081505/" TargetMode="External"/><Relationship Id="rId4" Type="http://schemas.openxmlformats.org/officeDocument/2006/relationships/hyperlink" Target="https://www.legifrance.gouv.fr/juri/id/JURITEXT000031233731/"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hyperlink" Target="http://www.legalis.net/spip.php?page=breves-article&amp;id_article=4980" TargetMode="Externa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hyperlink" Target="https://www.app.asso.fr/centre-information/base-de-connaissances/modeles-de-contrats/logiciel-progiciel/contrat-dedition-de-logiciels" TargetMode="Externa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03.xml"/><Relationship Id="rId7" Type="http://schemas.openxmlformats.org/officeDocument/2006/relationships/diagramData" Target="../diagrams/data1.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2.xml"/><Relationship Id="rId11" Type="http://schemas.microsoft.com/office/2007/relationships/diagramDrawing" Target="../diagrams/drawing1.xml"/><Relationship Id="rId5" Type="http://schemas.openxmlformats.org/officeDocument/2006/relationships/tags" Target="../tags/tag105.xml"/><Relationship Id="rId10" Type="http://schemas.openxmlformats.org/officeDocument/2006/relationships/diagramColors" Target="../diagrams/colors1.xml"/><Relationship Id="rId4" Type="http://schemas.openxmlformats.org/officeDocument/2006/relationships/tags" Target="../tags/tag104.xml"/><Relationship Id="rId9"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4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18.xml"/><Relationship Id="rId7" Type="http://schemas.openxmlformats.org/officeDocument/2006/relationships/slideLayout" Target="../slideLayouts/slideLayout4.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7.xml"/><Relationship Id="rId1" Type="http://schemas.openxmlformats.org/officeDocument/2006/relationships/tags" Target="../tags/tag12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notesSlide" Target="../notesSlides/notesSlide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notesSlide" Target="../notesSlides/notesSlide5.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hyperlink" Target="http://curia.europa.eu/juris/document/document.jsf;jsessionid=58F14A32A343D63B431950F27483B301?text=&amp;docid=216552&amp;pageIndex=0&amp;doclang=FR&amp;mode=lst&amp;dir=&amp;occ=first&amp;part=1&amp;cid=1400195" TargetMode="Externa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_rels/slide5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142.xml"/><Relationship Id="rId7" Type="http://schemas.openxmlformats.org/officeDocument/2006/relationships/image" Target="../media/image16.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5.xml"/><Relationship Id="rId5" Type="http://schemas.openxmlformats.org/officeDocument/2006/relationships/tags" Target="../tags/tag144.xml"/><Relationship Id="rId4" Type="http://schemas.openxmlformats.org/officeDocument/2006/relationships/tags" Target="../tags/tag14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tags" Target="../tags/tag145.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tags" Target="../tags/tag147.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50.xml"/><Relationship Id="rId1" Type="http://schemas.openxmlformats.org/officeDocument/2006/relationships/tags" Target="../tags/tag149.xml"/></Relationships>
</file>

<file path=ppt/slides/_rels/slide63.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18.png"/><Relationship Id="rId5" Type="http://schemas.openxmlformats.org/officeDocument/2006/relationships/hyperlink" Target="https://www.ieepi.org/facebook-accuse-davoir-plagie-le-logo-de-current-pour-creer-celui-de-calibra/?utm_source=lettre-pi" TargetMode="External"/><Relationship Id="rId4"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hyperlink" Target="https://bases-marques.inpi.fr/Typo3_INPI_Marques/listeClasseNice?limite=false&amp;allClasse=true" TargetMode="External"/></Relationships>
</file>

<file path=ppt/slides/_rels/slide66.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19.png"/><Relationship Id="rId5" Type="http://schemas.openxmlformats.org/officeDocument/2006/relationships/notesSlide" Target="../notesSlides/notesSlide6.xml"/><Relationship Id="rId4"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hyperlink" Target="https://www.legifrance.gouv.fr/juri/id/JURITEXT000020189457/" TargetMode="External"/><Relationship Id="rId4" Type="http://schemas.openxmlformats.org/officeDocument/2006/relationships/hyperlink" Target="https://curia.europa.eu/juris/document/document.jsf;jsessionid=80B5EE0F9A76219D7F15EB09D8F4ED48?text=&amp;docid=243853&amp;pageIndex=0&amp;doclang=FR&amp;mode=lst&amp;dir=&amp;occ=first&amp;part=1&amp;cid=3465620" TargetMode="Externa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5.xml"/><Relationship Id="rId1" Type="http://schemas.openxmlformats.org/officeDocument/2006/relationships/tags" Target="../tags/tag16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7.xml"/><Relationship Id="rId1" Type="http://schemas.openxmlformats.org/officeDocument/2006/relationships/tags" Target="../tags/tag16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9.xml"/><Relationship Id="rId1" Type="http://schemas.openxmlformats.org/officeDocument/2006/relationships/tags" Target="../tags/tag168.xml"/><Relationship Id="rId4" Type="http://schemas.openxmlformats.org/officeDocument/2006/relationships/hyperlink" Target="http://www.wipo.int/" TargetMode="Externa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hyperlink" Target="https://www.cncpi.fr/LEX--lexique-M-Marque+notoire+et+Marque+de+haute+renomm%C3%A9e-abecedaire-propriete-industrielle.htm" TargetMode="External"/><Relationship Id="rId4" Type="http://schemas.openxmlformats.org/officeDocument/2006/relationships/hyperlink" Target="https://bases-marques.inpi.fr/" TargetMode="Externa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hyperlink" Target="https://bases-marques.inpi.fr/" TargetMode="Externa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hyperlink" Target="http://www.inpi.fr/fr/marques/deposer-une-marque/combien-coute-un-depot.html" TargetMode="Externa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hyperlink" Target="https://procedures.inpi.fr/?/" TargetMode="External"/><Relationship Id="rId4" Type="http://schemas.openxmlformats.org/officeDocument/2006/relationships/hyperlink" Target="http://www.inpi.fr/fr/marques/deposer-une-marque/les-10-etapes-cles-du-depot.html" TargetMode="Externa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9.xml"/><Relationship Id="rId1" Type="http://schemas.openxmlformats.org/officeDocument/2006/relationships/tags" Target="../tags/tag178.xml"/><Relationship Id="rId4" Type="http://schemas.openxmlformats.org/officeDocument/2006/relationships/hyperlink" Target="https://www.legifrance.gouv.fr/codes/section_lc/LEGITEXT000006069414/LEGISCTA000006161692/#LEGIARTI000039381604" TargetMode="Externa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hyperlink" Target="https://www.legifrance.gouv.fr/codes/article_lc/LEGIARTI000039381598?tab_selection=all&amp;searchField=ALL&amp;query=marque+renomm%C3%A9e&amp;searchType=ALL&amp;fonds=CODE&amp;typePagination=DEFAULT&amp;pageSize=10&amp;page=1&amp;tab_selection=all&amp;" TargetMode="External"/><Relationship Id="rId4" Type="http://schemas.openxmlformats.org/officeDocument/2006/relationships/hyperlink" Target="https://www.legifrance.gouv.fr/codes/section_lc/LEGITEXT000006069414/LEGISCTA000006161692/#LEGISCTA000039381607" TargetMode="External"/></Relationships>
</file>

<file path=ppt/slides/_rels/slide78.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20.png"/><Relationship Id="rId5" Type="http://schemas.openxmlformats.org/officeDocument/2006/relationships/hyperlink" Target="https://www.inpi.fr/fr/valoriser-vos-actifs/le-mag/la-vache-qui-rit-et-pas-une-autre" TargetMode="External"/><Relationship Id="rId4"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hyperlink" Target="http://www.inpi.fr/fr/brevets.html" TargetMode="External"/><Relationship Id="rId3" Type="http://schemas.openxmlformats.org/officeDocument/2006/relationships/tags" Target="../tags/tag16.xml"/><Relationship Id="rId7" Type="http://schemas.openxmlformats.org/officeDocument/2006/relationships/hyperlink" Target="http://www.inpi.fr/fr/marques.html" TargetMode="Externa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xml"/><Relationship Id="rId11" Type="http://schemas.openxmlformats.org/officeDocument/2006/relationships/image" Target="../media/image5.png"/><Relationship Id="rId5" Type="http://schemas.openxmlformats.org/officeDocument/2006/relationships/tags" Target="../tags/tag18.xml"/><Relationship Id="rId10" Type="http://schemas.openxmlformats.org/officeDocument/2006/relationships/image" Target="../media/image4.png"/><Relationship Id="rId4" Type="http://schemas.openxmlformats.org/officeDocument/2006/relationships/tags" Target="../tags/tag17.xml"/><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hyperlink" Target="https://www.inpi.fr/fr/rechercher-un-bulletin" TargetMode="External"/><Relationship Id="rId5" Type="http://schemas.openxmlformats.org/officeDocument/2006/relationships/hyperlink" Target="http://base-jurisprudence.inpi.fr/cindocwebjsp/document.jsp?archive=JURINPI&amp;folderid=102282&amp;versionid=&amp;documentid=1" TargetMode="External"/><Relationship Id="rId4" Type="http://schemas.openxmlformats.org/officeDocument/2006/relationships/hyperlink" Target="https://www.inpi.fr/fr/valoriser-vos-actifs/faire-vivre-votre-marque/s-opposer-l-enregistrement-d-une-marque-11-decembre-2019" TargetMode="Externa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hyperlink" Target="https://www.lemondeinformatique.fr/publi_info/lire-que-se-passe-t-il-techniquement-derriere-l-achat-d-un-nom-de-domaine-757.html" TargetMode="External"/></Relationships>
</file>

<file path=ppt/slides/_rels/slide82.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image" Target="../media/image21.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hyperlink" Target="http://www.icann.org/" TargetMode="External"/><Relationship Id="rId5" Type="http://schemas.openxmlformats.org/officeDocument/2006/relationships/hyperlink" Target="Source%20:%20http:/fr.wikipedia.org/wiki/Domaine_de_premier_niveau" TargetMode="External"/><Relationship Id="rId4"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hyperlink" Target="http://www.afnic.fr/medias/dossier-thematique11_VF.pdf" TargetMode="External"/><Relationship Id="rId4" Type="http://schemas.openxmlformats.org/officeDocument/2006/relationships/hyperlink" Target="https://fr.wikipedia.org/wiki/Liste_des_domaines_Internet_de_premier_niveau" TargetMode="External"/></Relationships>
</file>

<file path=ppt/slides/_rels/slide84.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4"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8" Type="http://schemas.openxmlformats.org/officeDocument/2006/relationships/hyperlink" Target="https://www.afnic.fr/fr/produits-et-services/le-fr/devenir-bureau-d-enregistrement/" TargetMode="External"/><Relationship Id="rId3" Type="http://schemas.openxmlformats.org/officeDocument/2006/relationships/tags" Target="../tags/tag201.xml"/><Relationship Id="rId7" Type="http://schemas.openxmlformats.org/officeDocument/2006/relationships/hyperlink" Target="http://www.internic.net/regist.html" TargetMode="Externa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hyperlink" Target="https://www.afnic.fr/fr/" TargetMode="External"/><Relationship Id="rId11" Type="http://schemas.openxmlformats.org/officeDocument/2006/relationships/image" Target="../media/image22.png"/><Relationship Id="rId5" Type="http://schemas.openxmlformats.org/officeDocument/2006/relationships/hyperlink" Target="http://www.afnic.fr/fr/l-afnic-en-bref/actualites/actualites-generales/6096/show/l-afnic-est-reconduite-comme-l-office-d-enregistrement-du-fr.html" TargetMode="External"/><Relationship Id="rId10" Type="http://schemas.openxmlformats.org/officeDocument/2006/relationships/hyperlink" Target="https://www.ovh.com/fr/support/outils/check_whois.pl" TargetMode="External"/><Relationship Id="rId4" Type="http://schemas.openxmlformats.org/officeDocument/2006/relationships/slideLayout" Target="../slideLayouts/slideLayout14.xml"/><Relationship Id="rId9" Type="http://schemas.openxmlformats.org/officeDocument/2006/relationships/hyperlink" Target="http://fr.wikipedia.org/wiki/Whois" TargetMode="Externa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hyperlink" Target="http://www.afnic.fr/fr/ressources/documents-de-reference/chartes/" TargetMode="Externa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05.xml"/><Relationship Id="rId1" Type="http://schemas.openxmlformats.org/officeDocument/2006/relationships/tags" Target="../tags/tag204.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07.xml"/><Relationship Id="rId1" Type="http://schemas.openxmlformats.org/officeDocument/2006/relationships/tags" Target="../tags/tag206.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hyperlink" Target="http://www.adr.eu/" TargetMode="Externa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hyperlink" Target="http://www.afnic.fr/fr/resoudre-un-litige/" TargetMode="External"/><Relationship Id="rId5" Type="http://schemas.openxmlformats.org/officeDocument/2006/relationships/hyperlink" Target="http://www.wipo.int/amc/en/domains/decisions/html/2009/d2009-1577.html" TargetMode="External"/><Relationship Id="rId4" Type="http://schemas.openxmlformats.org/officeDocument/2006/relationships/hyperlink" Target="http://www.icann.org/en/udrp/udrp.htm"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11.xml"/><Relationship Id="rId1" Type="http://schemas.openxmlformats.org/officeDocument/2006/relationships/tags" Target="../tags/tag210.xml"/></Relationships>
</file>

<file path=ppt/slides/_rels/slide91.xml.rels><?xml version="1.0" encoding="UTF-8" standalone="yes"?>
<Relationships xmlns="http://schemas.openxmlformats.org/package/2006/relationships"><Relationship Id="rId2" Type="http://schemas.openxmlformats.org/officeDocument/2006/relationships/hyperlink" Target="https://www.legifrance.gouv.fr/juri/id/JURITEXT000044220521?init=true&amp;page=1&amp;query=19-23.597&amp;searchField=ALL&amp;tab_selection=all" TargetMode="Externa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13.xml"/><Relationship Id="rId1" Type="http://schemas.openxmlformats.org/officeDocument/2006/relationships/tags" Target="../tags/tag21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15.xml"/><Relationship Id="rId1" Type="http://schemas.openxmlformats.org/officeDocument/2006/relationships/tags" Target="../tags/tag214.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17.xml"/><Relationship Id="rId1" Type="http://schemas.openxmlformats.org/officeDocument/2006/relationships/tags" Target="../tags/tag216.xml"/></Relationships>
</file>

<file path=ppt/slides/_rels/slide95.xml.rels><?xml version="1.0" encoding="UTF-8" standalone="yes"?>
<Relationships xmlns="http://schemas.openxmlformats.org/package/2006/relationships"><Relationship Id="rId2" Type="http://schemas.openxmlformats.org/officeDocument/2006/relationships/hyperlink" Target="https://www.legifrance.gouv.fr/juri/id/JURITEXT000044245383?init=true&amp;page=1&amp;query=&amp;searchField=ALL&amp;tab_selection=juri" TargetMode="Externa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19.xml"/><Relationship Id="rId1" Type="http://schemas.openxmlformats.org/officeDocument/2006/relationships/tags" Target="../tags/tag218.xml"/><Relationship Id="rId4" Type="http://schemas.openxmlformats.org/officeDocument/2006/relationships/hyperlink" Target="https://www.service-public.fr/particuliers/actualites/A15557" TargetMode="Externa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21.xml"/><Relationship Id="rId1" Type="http://schemas.openxmlformats.org/officeDocument/2006/relationships/tags" Target="../tags/tag22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23.xml"/><Relationship Id="rId1" Type="http://schemas.openxmlformats.org/officeDocument/2006/relationships/tags" Target="../tags/tag222.xml"/><Relationship Id="rId4" Type="http://schemas.openxmlformats.org/officeDocument/2006/relationships/hyperlink" Target="https://www.reynaud-avocat.com/2018/04/20/26-l-absence-de-droit-sur-l-image-des-biens-publics-sauf-excep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1193800"/>
            <a:ext cx="10972800" cy="223838"/>
          </a:xfrm>
        </p:spPr>
        <p:txBody>
          <a:bodyPr>
            <a:normAutofit fontScale="90000"/>
          </a:bodyPr>
          <a:lstStyle/>
          <a:p>
            <a:r>
              <a:rPr lang="fr-BE" dirty="0">
                <a:solidFill>
                  <a:srgbClr val="FF0000"/>
                </a:solidFill>
                <a:latin typeface="+mj-lt"/>
              </a:rPr>
              <a:t>Module 1</a:t>
            </a:r>
            <a:br>
              <a:rPr lang="fr-BE" dirty="0">
                <a:solidFill>
                  <a:srgbClr val="FF0000"/>
                </a:solidFill>
                <a:latin typeface="+mj-lt"/>
              </a:rPr>
            </a:br>
            <a:br>
              <a:rPr lang="fr-BE" dirty="0">
                <a:solidFill>
                  <a:srgbClr val="FF0000"/>
                </a:solidFill>
                <a:latin typeface="+mj-lt"/>
              </a:rPr>
            </a:br>
            <a:r>
              <a:rPr lang="fr-BE" dirty="0">
                <a:solidFill>
                  <a:srgbClr val="FF0000"/>
                </a:solidFill>
                <a:latin typeface="+mj-lt"/>
              </a:rPr>
              <a:t>Propriété Intellectuelle </a:t>
            </a:r>
            <a:r>
              <a:rPr lang="fr-BE" dirty="0">
                <a:solidFill>
                  <a:srgbClr val="FF0000"/>
                </a:solidFill>
              </a:rPr>
              <a:t>&amp; </a:t>
            </a:r>
            <a:r>
              <a:rPr lang="fr-BE" dirty="0">
                <a:solidFill>
                  <a:srgbClr val="FF0000"/>
                </a:solidFill>
                <a:latin typeface="+mj-lt"/>
              </a:rPr>
              <a:t>droit à l’image</a:t>
            </a:r>
          </a:p>
        </p:txBody>
      </p:sp>
      <p:sp>
        <p:nvSpPr>
          <p:cNvPr id="3" name="Content Placeholder 2"/>
          <p:cNvSpPr>
            <a:spLocks noGrp="1"/>
          </p:cNvSpPr>
          <p:nvPr>
            <p:ph idx="1"/>
            <p:custDataLst>
              <p:tags r:id="rId2"/>
            </p:custDataLst>
          </p:nvPr>
        </p:nvSpPr>
        <p:spPr>
          <a:xfrm>
            <a:off x="1752600" y="1916833"/>
            <a:ext cx="8686800" cy="4233143"/>
          </a:xfrm>
        </p:spPr>
        <p:txBody>
          <a:bodyPr/>
          <a:lstStyle/>
          <a:p>
            <a:pPr>
              <a:buNone/>
            </a:pPr>
            <a:endParaRPr lang="fr-BE" sz="2400" dirty="0">
              <a:latin typeface="+mj-lt"/>
            </a:endParaRPr>
          </a:p>
          <a:p>
            <a:pPr>
              <a:buNone/>
            </a:pPr>
            <a:endParaRPr lang="fr-BE" sz="2400" dirty="0">
              <a:latin typeface="+mj-lt"/>
            </a:endParaRPr>
          </a:p>
          <a:p>
            <a:pPr>
              <a:buNone/>
            </a:pPr>
            <a:endParaRPr lang="fr-BE" sz="2400" dirty="0">
              <a:latin typeface="+mj-lt"/>
            </a:endParaRPr>
          </a:p>
          <a:p>
            <a:pPr>
              <a:buNone/>
            </a:pPr>
            <a:r>
              <a:rPr lang="fr-BE" sz="2400" dirty="0">
                <a:latin typeface="+mj-lt"/>
              </a:rPr>
              <a:t>Plan : </a:t>
            </a:r>
          </a:p>
          <a:p>
            <a:pPr>
              <a:buNone/>
            </a:pPr>
            <a:endParaRPr lang="fr-BE" sz="2400" dirty="0">
              <a:latin typeface="+mj-lt"/>
            </a:endParaRPr>
          </a:p>
          <a:p>
            <a:pPr>
              <a:buNone/>
            </a:pPr>
            <a:r>
              <a:rPr lang="fr-BE" sz="2400" dirty="0">
                <a:latin typeface="+mj-lt"/>
              </a:rPr>
              <a:t>1: Le droit d’auteur</a:t>
            </a:r>
          </a:p>
          <a:p>
            <a:pPr>
              <a:buNone/>
            </a:pPr>
            <a:r>
              <a:rPr lang="fr-BE" sz="2400" dirty="0">
                <a:latin typeface="+mj-lt"/>
              </a:rPr>
              <a:t>2: Le droit des marques et des noms de domaine</a:t>
            </a:r>
          </a:p>
          <a:p>
            <a:pPr>
              <a:buNone/>
            </a:pPr>
            <a:r>
              <a:rPr lang="fr-BE" sz="2400" dirty="0">
                <a:latin typeface="+mj-lt"/>
              </a:rPr>
              <a:t>3: Le droit à l’image </a:t>
            </a:r>
          </a:p>
          <a:p>
            <a:pPr>
              <a:buNone/>
            </a:pPr>
            <a:endParaRPr lang="fr-BE" sz="2400" dirty="0">
              <a:latin typeface="+mj-lt"/>
            </a:endParaRPr>
          </a:p>
        </p:txBody>
      </p:sp>
    </p:spTree>
    <p:extLst>
      <p:ext uri="{BB962C8B-B14F-4D97-AF65-F5344CB8AC3E}">
        <p14:creationId xmlns:p14="http://schemas.microsoft.com/office/powerpoint/2010/main" val="757453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a:xfrm>
            <a:off x="2209800" y="609601"/>
            <a:ext cx="7054850" cy="803275"/>
          </a:xfrm>
        </p:spPr>
        <p:txBody>
          <a:bodyPr rtlCol="0">
            <a:normAutofit fontScale="90000"/>
          </a:bodyPr>
          <a:lstStyle/>
          <a:p>
            <a:pPr>
              <a:defRPr/>
            </a:pPr>
            <a:r>
              <a:rPr lang="fr-BE" sz="4000" dirty="0">
                <a:solidFill>
                  <a:srgbClr val="FF0000"/>
                </a:solidFill>
              </a:rPr>
              <a:t>1.1. Qu’est ce qu’une œuvre de l’esprit  protégée par le droit d’auteur ?</a:t>
            </a:r>
            <a:br>
              <a:rPr lang="fr-BE" sz="4000" dirty="0"/>
            </a:br>
            <a:endParaRPr lang="fr-BE" sz="4000" dirty="0"/>
          </a:p>
        </p:txBody>
      </p:sp>
      <p:sp>
        <p:nvSpPr>
          <p:cNvPr id="9219" name="Rectangle 3"/>
          <p:cNvSpPr>
            <a:spLocks noGrp="1" noChangeArrowheads="1"/>
          </p:cNvSpPr>
          <p:nvPr>
            <p:ph type="body" idx="1"/>
            <p:custDataLst>
              <p:tags r:id="rId2"/>
            </p:custDataLst>
          </p:nvPr>
        </p:nvSpPr>
        <p:spPr>
          <a:xfrm>
            <a:off x="2208213" y="1484785"/>
            <a:ext cx="7772400" cy="5122391"/>
          </a:xfrm>
        </p:spPr>
        <p:txBody>
          <a:bodyPr>
            <a:normAutofit lnSpcReduction="10000"/>
          </a:bodyPr>
          <a:lstStyle/>
          <a:p>
            <a:pPr eaLnBrk="1" hangingPunct="1"/>
            <a:r>
              <a:rPr lang="fr-BE" altLang="fr-FR" dirty="0"/>
              <a:t>A quelles conditions ? </a:t>
            </a:r>
          </a:p>
          <a:p>
            <a:pPr eaLnBrk="1" hangingPunct="1"/>
            <a:r>
              <a:rPr lang="fr-BE" altLang="fr-FR" dirty="0"/>
              <a:t>Tout travail « créatif » est-il protégé par le droit d’auteur?</a:t>
            </a:r>
          </a:p>
          <a:p>
            <a:pPr lvl="2" eaLnBrk="1" hangingPunct="1"/>
            <a:r>
              <a:rPr lang="fr-BE" altLang="fr-FR" dirty="0"/>
              <a:t>Un texte ?</a:t>
            </a:r>
          </a:p>
          <a:p>
            <a:pPr lvl="2" eaLnBrk="1" hangingPunct="1"/>
            <a:r>
              <a:rPr lang="fr-BE" altLang="fr-FR" dirty="0"/>
              <a:t>Une image animée ou non ?</a:t>
            </a:r>
          </a:p>
          <a:p>
            <a:pPr lvl="2" eaLnBrk="1" hangingPunct="1"/>
            <a:r>
              <a:rPr lang="fr-BE" altLang="fr-FR" dirty="0"/>
              <a:t>un logo ? </a:t>
            </a:r>
          </a:p>
          <a:p>
            <a:pPr lvl="2" eaLnBrk="1" hangingPunct="1"/>
            <a:r>
              <a:rPr lang="fr-BE" altLang="fr-FR" dirty="0"/>
              <a:t>un site web?</a:t>
            </a:r>
          </a:p>
          <a:p>
            <a:pPr lvl="2" eaLnBrk="1" hangingPunct="1"/>
            <a:r>
              <a:rPr lang="fr-BE" altLang="fr-FR" dirty="0"/>
              <a:t>un dessin ?</a:t>
            </a:r>
          </a:p>
          <a:p>
            <a:pPr lvl="2" eaLnBrk="1" hangingPunct="1"/>
            <a:r>
              <a:rPr lang="fr-BE" altLang="fr-FR" dirty="0"/>
              <a:t>un plan ?</a:t>
            </a:r>
          </a:p>
          <a:p>
            <a:pPr lvl="2" eaLnBrk="1" hangingPunct="1"/>
            <a:r>
              <a:rPr lang="fr-BE" altLang="fr-FR" dirty="0"/>
              <a:t>Un logiciel? </a:t>
            </a:r>
          </a:p>
          <a:p>
            <a:pPr lvl="2" eaLnBrk="1" hangingPunct="1"/>
            <a:r>
              <a:rPr lang="fr-BE" altLang="fr-FR" dirty="0"/>
              <a:t>un slogan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custDataLst>
              <p:tags r:id="rId1"/>
            </p:custDataLst>
          </p:nvPr>
        </p:nvSpPr>
        <p:spPr/>
        <p:txBody>
          <a:bodyPr/>
          <a:lstStyle/>
          <a:p>
            <a:endParaRPr lang="fr-FR" altLang="fr-FR"/>
          </a:p>
        </p:txBody>
      </p:sp>
      <p:sp>
        <p:nvSpPr>
          <p:cNvPr id="44035" name="Espace réservé du contenu 2"/>
          <p:cNvSpPr>
            <a:spLocks noGrp="1"/>
          </p:cNvSpPr>
          <p:nvPr>
            <p:ph idx="1"/>
            <p:custDataLst>
              <p:tags r:id="rId2"/>
            </p:custDataLst>
          </p:nvPr>
        </p:nvSpPr>
        <p:spPr/>
        <p:txBody>
          <a:bodyPr/>
          <a:lstStyle/>
          <a:p>
            <a:pPr algn="ctr"/>
            <a:r>
              <a:rPr lang="fr-FR" altLang="fr-FR" sz="6000" dirty="0">
                <a:solidFill>
                  <a:srgbClr val="FF0000"/>
                </a:solidFill>
              </a:rPr>
              <a:t>Fin du module PI </a:t>
            </a:r>
          </a:p>
        </p:txBody>
      </p:sp>
    </p:spTree>
    <p:extLst>
      <p:ext uri="{BB962C8B-B14F-4D97-AF65-F5344CB8AC3E}">
        <p14:creationId xmlns:p14="http://schemas.microsoft.com/office/powerpoint/2010/main" val="325786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2063552" y="0"/>
            <a:ext cx="8280920" cy="1619250"/>
          </a:xfrm>
        </p:spPr>
        <p:txBody>
          <a:bodyPr rtlCol="0">
            <a:noAutofit/>
          </a:bodyPr>
          <a:lstStyle/>
          <a:p>
            <a:pPr>
              <a:defRPr/>
            </a:pPr>
            <a:r>
              <a:rPr lang="fr-BE" sz="3200" dirty="0">
                <a:solidFill>
                  <a:srgbClr val="FF0000"/>
                </a:solidFill>
              </a:rPr>
              <a:t>Voici une liste non-</a:t>
            </a:r>
            <a:r>
              <a:rPr lang="fr-BE" altLang="fr-FR" sz="3200" dirty="0">
                <a:solidFill>
                  <a:srgbClr val="FF0000"/>
                </a:solidFill>
              </a:rPr>
              <a:t>exhaustive </a:t>
            </a:r>
            <a:r>
              <a:rPr lang="fr-BE" sz="3200" dirty="0">
                <a:solidFill>
                  <a:srgbClr val="FF0000"/>
                </a:solidFill>
              </a:rPr>
              <a:t>des œuvres susceptibles d’être protégées par le droit d’auteur</a:t>
            </a:r>
          </a:p>
        </p:txBody>
      </p:sp>
      <p:sp>
        <p:nvSpPr>
          <p:cNvPr id="15363" name="Rectangle 3"/>
          <p:cNvSpPr>
            <a:spLocks noGrp="1" noChangeArrowheads="1"/>
          </p:cNvSpPr>
          <p:nvPr>
            <p:ph type="body" idx="1"/>
            <p:custDataLst>
              <p:tags r:id="rId2"/>
            </p:custDataLst>
          </p:nvPr>
        </p:nvSpPr>
        <p:spPr>
          <a:xfrm>
            <a:off x="1524000" y="1772816"/>
            <a:ext cx="9144000" cy="5085184"/>
          </a:xfrm>
        </p:spPr>
        <p:txBody>
          <a:bodyPr/>
          <a:lstStyle/>
          <a:p>
            <a:pPr eaLnBrk="1" hangingPunct="1">
              <a:lnSpc>
                <a:spcPct val="80000"/>
              </a:lnSpc>
              <a:defRPr/>
            </a:pPr>
            <a:r>
              <a:rPr lang="fr-BE" altLang="fr-FR" sz="1700" dirty="0"/>
              <a:t>1° Les livres, brochures et autres écrits littéraires, artistiques et scientifiques ; </a:t>
            </a:r>
          </a:p>
          <a:p>
            <a:pPr eaLnBrk="1" hangingPunct="1">
              <a:lnSpc>
                <a:spcPct val="80000"/>
              </a:lnSpc>
              <a:defRPr/>
            </a:pPr>
            <a:r>
              <a:rPr lang="fr-BE" altLang="fr-FR" sz="1700" dirty="0"/>
              <a:t>2° Les conférences, allocutions, sermons, plaidoiries; </a:t>
            </a:r>
          </a:p>
          <a:p>
            <a:pPr eaLnBrk="1" hangingPunct="1">
              <a:lnSpc>
                <a:spcPct val="80000"/>
              </a:lnSpc>
              <a:defRPr/>
            </a:pPr>
            <a:r>
              <a:rPr lang="fr-BE" altLang="fr-FR" sz="1700" dirty="0"/>
              <a:t>3° Les œuvres dramatiques ou </a:t>
            </a:r>
            <a:r>
              <a:rPr lang="fr-BE" altLang="fr-FR" sz="1700" dirty="0" err="1"/>
              <a:t>dramatico</a:t>
            </a:r>
            <a:r>
              <a:rPr lang="fr-BE" altLang="fr-FR" sz="1700" dirty="0"/>
              <a:t>-musicales ; </a:t>
            </a:r>
          </a:p>
          <a:p>
            <a:pPr eaLnBrk="1" hangingPunct="1">
              <a:lnSpc>
                <a:spcPct val="80000"/>
              </a:lnSpc>
              <a:defRPr/>
            </a:pPr>
            <a:r>
              <a:rPr lang="fr-BE" altLang="fr-FR" sz="1700" dirty="0"/>
              <a:t>4° Les œuvres chorégraphiques, les numéros et tours de cirque, les pantomimes, dont la mise en œuvre est fixée par écrit ou autrement ; </a:t>
            </a:r>
          </a:p>
          <a:p>
            <a:pPr eaLnBrk="1" hangingPunct="1">
              <a:lnSpc>
                <a:spcPct val="80000"/>
              </a:lnSpc>
              <a:defRPr/>
            </a:pPr>
            <a:r>
              <a:rPr lang="fr-BE" altLang="fr-FR" sz="1700" dirty="0"/>
              <a:t>5° Les compositions musicales avec ou sans paroles ; </a:t>
            </a:r>
          </a:p>
          <a:p>
            <a:pPr eaLnBrk="1" hangingPunct="1">
              <a:lnSpc>
                <a:spcPct val="80000"/>
              </a:lnSpc>
              <a:defRPr/>
            </a:pPr>
            <a:r>
              <a:rPr lang="fr-BE" altLang="fr-FR" sz="1700" dirty="0"/>
              <a:t>6° Les œuvres audiovisuelles ; </a:t>
            </a:r>
          </a:p>
          <a:p>
            <a:pPr eaLnBrk="1" hangingPunct="1">
              <a:lnSpc>
                <a:spcPct val="80000"/>
              </a:lnSpc>
              <a:defRPr/>
            </a:pPr>
            <a:r>
              <a:rPr lang="fr-BE" altLang="fr-FR" sz="1700" dirty="0"/>
              <a:t>7° Les œuvres de dessin, de peinture, d'architecture, de sculpture, de gravure, de lithographie ; </a:t>
            </a:r>
          </a:p>
          <a:p>
            <a:pPr eaLnBrk="1" hangingPunct="1">
              <a:lnSpc>
                <a:spcPct val="80000"/>
              </a:lnSpc>
              <a:defRPr/>
            </a:pPr>
            <a:r>
              <a:rPr lang="fr-BE" altLang="fr-FR" sz="1700" dirty="0"/>
              <a:t>8° Les œuvres graphiques et typographiques ; </a:t>
            </a:r>
          </a:p>
          <a:p>
            <a:pPr eaLnBrk="1" hangingPunct="1">
              <a:lnSpc>
                <a:spcPct val="80000"/>
              </a:lnSpc>
              <a:defRPr/>
            </a:pPr>
            <a:r>
              <a:rPr lang="fr-BE" altLang="fr-FR" sz="1700" dirty="0"/>
              <a:t>9° Les œuvres photographiques </a:t>
            </a:r>
          </a:p>
          <a:p>
            <a:pPr eaLnBrk="1" hangingPunct="1">
              <a:lnSpc>
                <a:spcPct val="80000"/>
              </a:lnSpc>
              <a:defRPr/>
            </a:pPr>
            <a:r>
              <a:rPr lang="fr-BE" altLang="fr-FR" sz="1700" dirty="0"/>
              <a:t>10° Les œuvres des arts appliqués ; </a:t>
            </a:r>
          </a:p>
          <a:p>
            <a:pPr eaLnBrk="1" hangingPunct="1">
              <a:lnSpc>
                <a:spcPct val="80000"/>
              </a:lnSpc>
              <a:defRPr/>
            </a:pPr>
            <a:r>
              <a:rPr lang="fr-BE" altLang="fr-FR" sz="1700" dirty="0"/>
              <a:t>11° Les illustrations, les cartes géographiques ; </a:t>
            </a:r>
          </a:p>
          <a:p>
            <a:pPr eaLnBrk="1" hangingPunct="1">
              <a:lnSpc>
                <a:spcPct val="80000"/>
              </a:lnSpc>
              <a:defRPr/>
            </a:pPr>
            <a:r>
              <a:rPr lang="fr-BE" altLang="fr-FR" sz="1700" dirty="0"/>
              <a:t>12° Les plans, croquis et ouvrages plastiques relatifs à la géographie, à la topographie, à l'architecture et aux sciences ; </a:t>
            </a:r>
          </a:p>
          <a:p>
            <a:pPr eaLnBrk="1" hangingPunct="1">
              <a:lnSpc>
                <a:spcPct val="80000"/>
              </a:lnSpc>
              <a:defRPr/>
            </a:pPr>
            <a:r>
              <a:rPr lang="fr-BE" altLang="fr-FR" sz="1700" dirty="0"/>
              <a:t>13° Les logiciels, y compris le matériel de conception préparatoire ; </a:t>
            </a:r>
          </a:p>
          <a:p>
            <a:pPr eaLnBrk="1" hangingPunct="1">
              <a:lnSpc>
                <a:spcPct val="80000"/>
              </a:lnSpc>
              <a:defRPr/>
            </a:pPr>
            <a:r>
              <a:rPr lang="fr-BE" altLang="fr-FR" sz="1700" dirty="0"/>
              <a:t>14° Les créations de la mode.</a:t>
            </a:r>
          </a:p>
          <a:p>
            <a:pPr eaLnBrk="1" hangingPunct="1">
              <a:lnSpc>
                <a:spcPct val="80000"/>
              </a:lnSpc>
              <a:defRPr/>
            </a:pPr>
            <a:r>
              <a:rPr lang="fr-BE" altLang="fr-FR" sz="1700" dirty="0"/>
              <a:t>15 ° Les traductions, adaptations, transformations ou arrangements</a:t>
            </a:r>
          </a:p>
          <a:p>
            <a:pPr eaLnBrk="1" hangingPunct="1">
              <a:lnSpc>
                <a:spcPct val="80000"/>
              </a:lnSpc>
              <a:defRPr/>
            </a:pPr>
            <a:r>
              <a:rPr lang="fr-BE" altLang="fr-FR" sz="1700" dirty="0"/>
              <a:t>16 ° Le titre</a:t>
            </a:r>
          </a:p>
        </p:txBody>
      </p:sp>
    </p:spTree>
    <p:extLst>
      <p:ext uri="{BB962C8B-B14F-4D97-AF65-F5344CB8AC3E}">
        <p14:creationId xmlns:p14="http://schemas.microsoft.com/office/powerpoint/2010/main" val="256327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1"/>
            </p:custDataLst>
          </p:nvPr>
        </p:nvSpPr>
        <p:spPr>
          <a:xfrm>
            <a:off x="2209800" y="609600"/>
            <a:ext cx="7126288" cy="1143000"/>
          </a:xfrm>
        </p:spPr>
        <p:txBody>
          <a:bodyPr/>
          <a:lstStyle/>
          <a:p>
            <a:pPr eaLnBrk="1" hangingPunct="1"/>
            <a:r>
              <a:rPr lang="fr-BE" altLang="fr-FR" sz="3200" b="1" dirty="0">
                <a:solidFill>
                  <a:srgbClr val="FF0000"/>
                </a:solidFill>
              </a:rPr>
              <a:t>Deux conditions légales pour protéger une réalisation :</a:t>
            </a:r>
          </a:p>
        </p:txBody>
      </p:sp>
      <p:sp>
        <p:nvSpPr>
          <p:cNvPr id="12291" name="Rectangle 3"/>
          <p:cNvSpPr>
            <a:spLocks noGrp="1" noChangeArrowheads="1"/>
          </p:cNvSpPr>
          <p:nvPr>
            <p:ph type="body" idx="1"/>
            <p:custDataLst>
              <p:tags r:id="rId2"/>
            </p:custDataLst>
          </p:nvPr>
        </p:nvSpPr>
        <p:spPr>
          <a:xfrm>
            <a:off x="1919288" y="1752600"/>
            <a:ext cx="8062912" cy="4343400"/>
          </a:xfrm>
        </p:spPr>
        <p:txBody>
          <a:bodyPr/>
          <a:lstStyle/>
          <a:p>
            <a:pPr marL="0" indent="0">
              <a:buNone/>
            </a:pPr>
            <a:r>
              <a:rPr lang="fr-BE" altLang="fr-FR" sz="4000" dirty="0"/>
              <a:t>Il faut : </a:t>
            </a:r>
          </a:p>
          <a:p>
            <a:pPr marL="0" indent="0">
              <a:buNone/>
            </a:pPr>
            <a:endParaRPr lang="fr-BE" altLang="fr-FR" sz="4000" dirty="0"/>
          </a:p>
          <a:p>
            <a:pPr marL="0" indent="0">
              <a:buNone/>
            </a:pPr>
            <a:r>
              <a:rPr lang="fr-BE" altLang="fr-FR" sz="4000" dirty="0"/>
              <a:t>1/ Une création </a:t>
            </a:r>
            <a:r>
              <a:rPr lang="fr-BE" altLang="fr-FR" sz="4000" dirty="0">
                <a:solidFill>
                  <a:srgbClr val="FF0000"/>
                </a:solidFill>
              </a:rPr>
              <a:t>originale</a:t>
            </a:r>
          </a:p>
          <a:p>
            <a:pPr marL="742950" indent="-742950">
              <a:buFontTx/>
              <a:buAutoNum type="alphaLcPeriod"/>
            </a:pPr>
            <a:endParaRPr lang="fr-BE" altLang="fr-FR" sz="4000" dirty="0"/>
          </a:p>
          <a:p>
            <a:pPr eaLnBrk="1" hangingPunct="1">
              <a:buFontTx/>
              <a:buNone/>
            </a:pPr>
            <a:r>
              <a:rPr lang="fr-BE" altLang="fr-FR" sz="4000" dirty="0"/>
              <a:t>2/ Une création de </a:t>
            </a:r>
            <a:r>
              <a:rPr lang="fr-BE" altLang="fr-FR" sz="4000" dirty="0">
                <a:solidFill>
                  <a:srgbClr val="FF0000"/>
                </a:solidFill>
              </a:rPr>
              <a:t>forme </a:t>
            </a:r>
            <a:endParaRPr lang="fr-BE" altLang="fr-FR"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custDataLst>
              <p:tags r:id="rId1"/>
            </p:custDataLst>
          </p:nvPr>
        </p:nvSpPr>
        <p:spPr/>
        <p:txBody>
          <a:bodyPr/>
          <a:lstStyle/>
          <a:p>
            <a:pPr eaLnBrk="1" hangingPunct="1"/>
            <a:r>
              <a:rPr lang="fr-BE" altLang="fr-FR" dirty="0">
                <a:solidFill>
                  <a:srgbClr val="FF0000"/>
                </a:solidFill>
              </a:rPr>
              <a:t>a/ Qu’est ce que l’</a:t>
            </a:r>
            <a:r>
              <a:rPr lang="fr-BE" altLang="fr-FR" b="1" dirty="0">
                <a:solidFill>
                  <a:srgbClr val="FF0000"/>
                </a:solidFill>
              </a:rPr>
              <a:t>originalité</a:t>
            </a:r>
            <a:r>
              <a:rPr lang="fr-BE" altLang="fr-FR" dirty="0">
                <a:solidFill>
                  <a:srgbClr val="FF0000"/>
                </a:solidFill>
              </a:rPr>
              <a:t> ? </a:t>
            </a:r>
          </a:p>
        </p:txBody>
      </p:sp>
      <p:sp>
        <p:nvSpPr>
          <p:cNvPr id="12291" name="Content Placeholder 2"/>
          <p:cNvSpPr>
            <a:spLocks noGrp="1"/>
          </p:cNvSpPr>
          <p:nvPr>
            <p:ph idx="1"/>
            <p:custDataLst>
              <p:tags r:id="rId2"/>
            </p:custDataLst>
          </p:nvPr>
        </p:nvSpPr>
        <p:spPr>
          <a:xfrm>
            <a:off x="2209800" y="6049964"/>
            <a:ext cx="7772400" cy="46037"/>
          </a:xfrm>
        </p:spPr>
        <p:txBody>
          <a:bodyPr rtlCol="0">
            <a:normAutofit fontScale="25000" lnSpcReduction="20000"/>
          </a:bodyPr>
          <a:lstStyle/>
          <a:p>
            <a:pPr>
              <a:defRPr/>
            </a:pPr>
            <a:endParaRPr lang="fr-BE"/>
          </a:p>
        </p:txBody>
      </p:sp>
      <p:sp>
        <p:nvSpPr>
          <p:cNvPr id="12292" name="Rectangle 4"/>
          <p:cNvSpPr>
            <a:spLocks noChangeArrowheads="1"/>
          </p:cNvSpPr>
          <p:nvPr>
            <p:custDataLst>
              <p:tags r:id="rId3"/>
            </p:custDataLst>
          </p:nvPr>
        </p:nvSpPr>
        <p:spPr bwMode="auto">
          <a:xfrm>
            <a:off x="520117" y="1412874"/>
            <a:ext cx="1106228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fr-BE" altLang="fr-FR" sz="2000" dirty="0"/>
              <a:t>Si l’auteur a fait </a:t>
            </a:r>
            <a:r>
              <a:rPr lang="fr-BE" altLang="fr-FR" sz="2000" b="1" dirty="0"/>
              <a:t>un choix « créatif »  : </a:t>
            </a:r>
            <a:r>
              <a:rPr lang="fr-BE" altLang="fr-FR" sz="2000" dirty="0"/>
              <a:t>identification d’un choix non banal du créatif.</a:t>
            </a:r>
          </a:p>
          <a:p>
            <a:pPr eaLnBrk="1" hangingPunct="1">
              <a:spcBef>
                <a:spcPct val="0"/>
              </a:spcBef>
              <a:buNone/>
              <a:defRPr/>
            </a:pPr>
            <a:r>
              <a:rPr lang="fr-BE" altLang="fr-FR" sz="2000" b="1" dirty="0"/>
              <a:t>L’originalité est « le reflet de la personnalité » </a:t>
            </a:r>
            <a:r>
              <a:rPr lang="fr-BE" altLang="fr-FR" sz="2000" dirty="0"/>
              <a:t>de l’auteur dans l’œuvre. Elle se distingue, en principe, de la « nouveauté ».  Elle repose le plus souvent sur une recherche du choix du travail intellectuel de l’auteur lors de l’élaboration de l’œuvre.  </a:t>
            </a:r>
          </a:p>
          <a:p>
            <a:pPr eaLnBrk="1" hangingPunct="1">
              <a:spcBef>
                <a:spcPct val="0"/>
              </a:spcBef>
              <a:buNone/>
              <a:defRPr/>
            </a:pPr>
            <a:endParaRPr lang="fr-BE" altLang="fr-FR" sz="2000" dirty="0"/>
          </a:p>
          <a:p>
            <a:pPr eaLnBrk="1" hangingPunct="1">
              <a:spcBef>
                <a:spcPct val="0"/>
              </a:spcBef>
              <a:buNone/>
              <a:defRPr/>
            </a:pPr>
            <a:r>
              <a:rPr lang="fr-BE" altLang="fr-FR" sz="2000" dirty="0"/>
              <a:t>Retrouve-t-on une part de la « sensibilité » ou des choix libres de l’auteur concernant l’œuvre ? </a:t>
            </a:r>
          </a:p>
          <a:p>
            <a:pPr lvl="2" eaLnBrk="1" hangingPunct="1">
              <a:spcBef>
                <a:spcPct val="0"/>
              </a:spcBef>
              <a:buFontTx/>
              <a:buChar char="-"/>
              <a:defRPr/>
            </a:pPr>
            <a:r>
              <a:rPr lang="fr-BE" altLang="fr-FR" sz="2000" dirty="0"/>
              <a:t> </a:t>
            </a:r>
            <a:r>
              <a:rPr lang="fr-BE" altLang="fr-FR" sz="2000" i="1" dirty="0"/>
              <a:t>Exemple</a:t>
            </a:r>
            <a:r>
              <a:rPr lang="fr-BE" altLang="fr-FR" sz="2000" dirty="0"/>
              <a:t> : deux peintres peignent le même paysage : le second tableau n’est </a:t>
            </a:r>
            <a:r>
              <a:rPr lang="fr-BE" altLang="fr-FR" sz="2000" i="1" dirty="0"/>
              <a:t>pas nouveau </a:t>
            </a:r>
            <a:r>
              <a:rPr lang="fr-BE" altLang="fr-FR" sz="2000" dirty="0"/>
              <a:t>mais il est «</a:t>
            </a:r>
            <a:r>
              <a:rPr lang="fr-BE" altLang="fr-FR" sz="2000" b="1" dirty="0"/>
              <a:t> original </a:t>
            </a:r>
            <a:r>
              <a:rPr lang="fr-BE" altLang="fr-FR" sz="2000" dirty="0"/>
              <a:t>».</a:t>
            </a:r>
          </a:p>
          <a:p>
            <a:pPr lvl="2" eaLnBrk="1" hangingPunct="1">
              <a:spcBef>
                <a:spcPct val="0"/>
              </a:spcBef>
              <a:buFontTx/>
              <a:buChar char="-"/>
              <a:defRPr/>
            </a:pPr>
            <a:r>
              <a:rPr lang="fr-BE" altLang="fr-FR" sz="2000" dirty="0"/>
              <a:t> </a:t>
            </a:r>
            <a:r>
              <a:rPr lang="fr-BE" altLang="fr-FR" sz="2000" i="1" dirty="0"/>
              <a:t>Contre exemple </a:t>
            </a:r>
            <a:r>
              <a:rPr lang="fr-BE" altLang="fr-FR" sz="2000" dirty="0"/>
              <a:t>: le dessin technique d’un boulon soumis à des normes techniques ne sera pas original. </a:t>
            </a:r>
          </a:p>
          <a:p>
            <a:pPr eaLnBrk="1" hangingPunct="1">
              <a:spcBef>
                <a:spcPct val="0"/>
              </a:spcBef>
              <a:buNone/>
              <a:defRPr/>
            </a:pPr>
            <a:r>
              <a:rPr lang="fr-BE" altLang="fr-FR" sz="2000" dirty="0"/>
              <a:t>C’est seulement à cette condition d’originalité que l’œuvre sera protégée </a:t>
            </a:r>
          </a:p>
          <a:p>
            <a:pPr eaLnBrk="1" hangingPunct="1">
              <a:spcBef>
                <a:spcPct val="0"/>
              </a:spcBef>
              <a:buNone/>
              <a:defRPr/>
            </a:pPr>
            <a:endParaRPr lang="fr-BE" altLang="fr-FR" sz="2000" dirty="0"/>
          </a:p>
          <a:p>
            <a:pPr eaLnBrk="1" hangingPunct="1">
              <a:spcBef>
                <a:spcPct val="0"/>
              </a:spcBef>
              <a:buNone/>
              <a:defRPr/>
            </a:pPr>
            <a:r>
              <a:rPr lang="fr-BE" altLang="fr-FR" sz="2000" dirty="0"/>
              <a:t>A défaut d’originalité, le travail est « libre de droits » sous certaines réserves (parasitisme, concurrence déloyale). </a:t>
            </a:r>
          </a:p>
          <a:p>
            <a:pPr marL="342900" indent="-342900">
              <a:spcBef>
                <a:spcPct val="0"/>
              </a:spcBef>
              <a:defRPr/>
            </a:pPr>
            <a:r>
              <a:rPr lang="fr-BE" altLang="fr-FR" sz="2000" dirty="0"/>
              <a:t>Au final, c’est le juge judiciaire qui décide …</a:t>
            </a:r>
          </a:p>
          <a:p>
            <a:pPr marL="342900" indent="-342900">
              <a:spcBef>
                <a:spcPct val="0"/>
              </a:spcBef>
              <a:defRPr/>
            </a:pPr>
            <a:r>
              <a:rPr lang="fr-BE" altLang="fr-FR" sz="2000" dirty="0"/>
              <a:t>Actualité : </a:t>
            </a:r>
            <a:r>
              <a:rPr lang="fr-BE" altLang="fr-FR" sz="2000" dirty="0">
                <a:hlinkClick r:id="rId5"/>
              </a:rPr>
              <a:t>API – Google Oracle </a:t>
            </a:r>
            <a:r>
              <a:rPr lang="fr-BE" altLang="fr-FR" sz="2000" dirty="0" err="1">
                <a:hlinkClick r:id="rId5"/>
              </a:rPr>
              <a:t>Zdnet</a:t>
            </a:r>
            <a:r>
              <a:rPr lang="fr-BE" altLang="fr-FR" sz="2000" dirty="0">
                <a:hlinkClick r:id="rId5"/>
              </a:rPr>
              <a:t> (à lire) </a:t>
            </a:r>
            <a:endParaRPr lang="fr-BE" altLang="fr-F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texte 2"/>
          <p:cNvSpPr>
            <a:spLocks noGrp="1"/>
          </p:cNvSpPr>
          <p:nvPr>
            <p:ph type="body" idx="1"/>
            <p:custDataLst>
              <p:tags r:id="rId1"/>
            </p:custDataLst>
          </p:nvPr>
        </p:nvSpPr>
        <p:spPr>
          <a:xfrm>
            <a:off x="1981200" y="1495190"/>
            <a:ext cx="4040188" cy="719608"/>
          </a:xfrm>
        </p:spPr>
        <p:txBody>
          <a:bodyPr/>
          <a:lstStyle/>
          <a:p>
            <a:r>
              <a:rPr lang="fr-FR" altLang="fr-FR" dirty="0">
                <a:solidFill>
                  <a:srgbClr val="FF0000"/>
                </a:solidFill>
              </a:rPr>
              <a:t>Une forme naturelle ? </a:t>
            </a:r>
          </a:p>
        </p:txBody>
      </p:sp>
      <p:pic>
        <p:nvPicPr>
          <p:cNvPr id="14340" name="Espace réservé du contenu 6"/>
          <p:cNvPicPr>
            <a:picLocks noGrp="1" noChangeAspect="1"/>
          </p:cNvPicPr>
          <p:nvPr>
            <p:ph sz="half" idx="2"/>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a:xfrm>
            <a:off x="1981200" y="2827338"/>
            <a:ext cx="4040188" cy="2782888"/>
          </a:xfrm>
        </p:spPr>
      </p:pic>
      <p:sp>
        <p:nvSpPr>
          <p:cNvPr id="14341" name="Espace réservé du texte 4"/>
          <p:cNvSpPr>
            <a:spLocks noGrp="1"/>
          </p:cNvSpPr>
          <p:nvPr>
            <p:ph type="body" sz="quarter" idx="3"/>
            <p:custDataLst>
              <p:tags r:id="rId3"/>
            </p:custDataLst>
          </p:nvPr>
        </p:nvSpPr>
        <p:spPr>
          <a:xfrm>
            <a:off x="6169026" y="1417638"/>
            <a:ext cx="4041775" cy="1409700"/>
          </a:xfrm>
        </p:spPr>
        <p:txBody>
          <a:bodyPr/>
          <a:lstStyle/>
          <a:p>
            <a:r>
              <a:rPr lang="fr-BE" altLang="fr-FR" dirty="0">
                <a:solidFill>
                  <a:srgbClr val="FF0000"/>
                </a:solidFill>
              </a:rPr>
              <a:t>Un rocher reproduisant un visage humain </a:t>
            </a:r>
            <a:r>
              <a:rPr lang="fr-FR" altLang="fr-FR" sz="3200" dirty="0">
                <a:solidFill>
                  <a:srgbClr val="FF0000"/>
                </a:solidFill>
              </a:rPr>
              <a:t>?</a:t>
            </a:r>
            <a:endParaRPr lang="fr-FR" altLang="fr-FR" dirty="0"/>
          </a:p>
          <a:p>
            <a:endParaRPr lang="fr-FR" altLang="fr-FR" dirty="0"/>
          </a:p>
        </p:txBody>
      </p:sp>
      <p:pic>
        <p:nvPicPr>
          <p:cNvPr id="14342" name="Espace réservé du contenu 7"/>
          <p:cNvPicPr>
            <a:picLocks noGrp="1" noChangeAspect="1"/>
          </p:cNvPicPr>
          <p:nvPr>
            <p:ph sz="quarter" idx="4"/>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a:xfrm>
            <a:off x="6888089" y="2420838"/>
            <a:ext cx="2970287" cy="3960912"/>
          </a:xfrm>
        </p:spPr>
      </p:pic>
      <p:sp>
        <p:nvSpPr>
          <p:cNvPr id="2" name="Titre 1">
            <a:extLst>
              <a:ext uri="{FF2B5EF4-FFF2-40B4-BE49-F238E27FC236}">
                <a16:creationId xmlns:a16="http://schemas.microsoft.com/office/drawing/2014/main" id="{8453C63A-3164-4104-8473-E7E2DCFBA702}"/>
              </a:ext>
            </a:extLst>
          </p:cNvPr>
          <p:cNvSpPr>
            <a:spLocks noGrp="1"/>
          </p:cNvSpPr>
          <p:nvPr>
            <p:ph type="title"/>
            <p:custDataLst>
              <p:tags r:id="rId5"/>
            </p:custDataLst>
          </p:nvPr>
        </p:nvSpPr>
        <p:spPr/>
        <p:txBody>
          <a:bodyPr/>
          <a:lstStyle/>
          <a:p>
            <a:r>
              <a:rPr lang="fr-FR" dirty="0"/>
              <a:t>Travaux pratiques sur l’originalité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1"/>
            </p:custDataLst>
          </p:nvPr>
        </p:nvSpPr>
        <p:spPr>
          <a:xfrm>
            <a:off x="2209800" y="142612"/>
            <a:ext cx="6640585" cy="964735"/>
          </a:xfrm>
        </p:spPr>
        <p:txBody>
          <a:bodyPr rtlCol="0">
            <a:normAutofit/>
          </a:bodyPr>
          <a:lstStyle/>
          <a:p>
            <a:pPr>
              <a:defRPr/>
            </a:pPr>
            <a:r>
              <a:rPr lang="fr-BE" dirty="0">
                <a:solidFill>
                  <a:srgbClr val="FF0000"/>
                </a:solidFill>
              </a:rPr>
              <a:t>L’Originalité ?</a:t>
            </a:r>
          </a:p>
        </p:txBody>
      </p:sp>
      <p:sp>
        <p:nvSpPr>
          <p:cNvPr id="15363" name="Rectangle 3"/>
          <p:cNvSpPr>
            <a:spLocks noGrp="1" noChangeArrowheads="1"/>
          </p:cNvSpPr>
          <p:nvPr>
            <p:ph type="body" idx="1"/>
            <p:custDataLst>
              <p:tags r:id="rId2"/>
            </p:custDataLst>
          </p:nvPr>
        </p:nvSpPr>
        <p:spPr>
          <a:xfrm>
            <a:off x="1847851" y="1291905"/>
            <a:ext cx="8496622" cy="5305747"/>
          </a:xfrm>
        </p:spPr>
        <p:txBody>
          <a:bodyPr>
            <a:normAutofit fontScale="92500" lnSpcReduction="10000"/>
          </a:bodyPr>
          <a:lstStyle/>
          <a:p>
            <a:pPr eaLnBrk="1" hangingPunct="1">
              <a:lnSpc>
                <a:spcPct val="90000"/>
              </a:lnSpc>
            </a:pPr>
            <a:r>
              <a:rPr lang="fr-BE" altLang="fr-FR" dirty="0">
                <a:solidFill>
                  <a:srgbClr val="FF0000"/>
                </a:solidFill>
              </a:rPr>
              <a:t>La forme du rocher : Protection ? </a:t>
            </a:r>
          </a:p>
          <a:p>
            <a:pPr lvl="1" eaLnBrk="1" hangingPunct="1">
              <a:lnSpc>
                <a:spcPct val="90000"/>
              </a:lnSpc>
            </a:pPr>
            <a:r>
              <a:rPr lang="fr-BE" altLang="fr-FR" dirty="0"/>
              <a:t> fruit de l’érosion </a:t>
            </a:r>
          </a:p>
          <a:p>
            <a:pPr lvl="2" eaLnBrk="1" hangingPunct="1">
              <a:lnSpc>
                <a:spcPct val="90000"/>
              </a:lnSpc>
            </a:pPr>
            <a:r>
              <a:rPr lang="fr-BE" altLang="fr-FR" dirty="0"/>
              <a:t>Non – absence d’apport créatif = non protection </a:t>
            </a:r>
          </a:p>
          <a:p>
            <a:pPr lvl="1" eaLnBrk="1" hangingPunct="1">
              <a:lnSpc>
                <a:spcPct val="90000"/>
              </a:lnSpc>
            </a:pPr>
            <a:r>
              <a:rPr lang="fr-BE" altLang="fr-FR" dirty="0"/>
              <a:t>sculpture de l’artiste</a:t>
            </a:r>
          </a:p>
          <a:p>
            <a:pPr lvl="2" eaLnBrk="1" hangingPunct="1">
              <a:lnSpc>
                <a:spcPct val="90000"/>
              </a:lnSpc>
            </a:pPr>
            <a:r>
              <a:rPr lang="fr-BE" altLang="fr-FR" dirty="0"/>
              <a:t>Oui – car apport « créatif » = protection </a:t>
            </a:r>
          </a:p>
          <a:p>
            <a:pPr eaLnBrk="1" hangingPunct="1">
              <a:lnSpc>
                <a:spcPct val="90000"/>
              </a:lnSpc>
            </a:pPr>
            <a:r>
              <a:rPr lang="fr-BE" altLang="fr-FR" dirty="0">
                <a:solidFill>
                  <a:srgbClr val="FF0000"/>
                </a:solidFill>
              </a:rPr>
              <a:t>La photo du rocher ? </a:t>
            </a:r>
          </a:p>
          <a:p>
            <a:pPr lvl="1" eaLnBrk="1" hangingPunct="1">
              <a:lnSpc>
                <a:spcPct val="90000"/>
              </a:lnSpc>
            </a:pPr>
            <a:r>
              <a:rPr lang="fr-BE" altLang="fr-FR" dirty="0"/>
              <a:t>fruit du « travail » du photographe ? Protection ? </a:t>
            </a:r>
          </a:p>
          <a:p>
            <a:pPr lvl="2" eaLnBrk="1" hangingPunct="1">
              <a:lnSpc>
                <a:spcPct val="90000"/>
              </a:lnSpc>
            </a:pPr>
            <a:r>
              <a:rPr lang="fr-BE" altLang="fr-FR" dirty="0"/>
              <a:t>Oui - si la photo est elle-même originale.</a:t>
            </a:r>
          </a:p>
          <a:p>
            <a:pPr lvl="2" eaLnBrk="1" hangingPunct="1">
              <a:lnSpc>
                <a:spcPct val="90000"/>
              </a:lnSpc>
            </a:pPr>
            <a:r>
              <a:rPr lang="fr-BE" altLang="fr-FR" dirty="0"/>
              <a:t>Ici on peut en douter. </a:t>
            </a:r>
          </a:p>
          <a:p>
            <a:pPr lvl="1" eaLnBrk="1" hangingPunct="1">
              <a:lnSpc>
                <a:spcPct val="90000"/>
              </a:lnSpc>
            </a:pPr>
            <a:r>
              <a:rPr lang="fr-BE" altLang="fr-FR" dirty="0"/>
              <a:t>Les instructions techniques pour réaliser la photo </a:t>
            </a:r>
          </a:p>
          <a:p>
            <a:pPr lvl="2" eaLnBrk="1" hangingPunct="1">
              <a:lnSpc>
                <a:spcPct val="90000"/>
              </a:lnSpc>
            </a:pPr>
            <a:r>
              <a:rPr lang="fr-BE" altLang="fr-FR" dirty="0"/>
              <a:t>Non - car de simples instructions techniques ne constituent pas un apport créatif </a:t>
            </a:r>
          </a:p>
          <a:p>
            <a:pPr lvl="2" eaLnBrk="1" hangingPunct="1">
              <a:lnSpc>
                <a:spcPct val="90000"/>
              </a:lnSpc>
            </a:pPr>
            <a:r>
              <a:rPr lang="fr-BE" altLang="fr-FR" dirty="0"/>
              <a:t>Il faut distinguer le savoir-faire technique non protégé / de la « création »  </a:t>
            </a:r>
          </a:p>
          <a:p>
            <a:pPr lvl="1" eaLnBrk="1" hangingPunct="1">
              <a:lnSpc>
                <a:spcPct val="90000"/>
              </a:lnSpc>
              <a:buFontTx/>
              <a:buNone/>
            </a:pPr>
            <a:endParaRPr lang="fr-BE" altLang="fr-F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custDataLst>
              <p:tags r:id="rId1"/>
            </p:custDataLst>
          </p:nvPr>
        </p:nvSpPr>
        <p:spPr>
          <a:xfrm>
            <a:off x="2135560" y="0"/>
            <a:ext cx="6838950" cy="1143000"/>
          </a:xfrm>
        </p:spPr>
        <p:txBody>
          <a:bodyPr rtlCol="0">
            <a:normAutofit fontScale="90000"/>
          </a:bodyPr>
          <a:lstStyle/>
          <a:p>
            <a:pPr>
              <a:defRPr/>
            </a:pPr>
            <a:br>
              <a:rPr lang="fr-BE" altLang="fr-FR" sz="4000" dirty="0"/>
            </a:br>
            <a:br>
              <a:rPr lang="fr-BE" altLang="fr-FR" sz="4000" dirty="0"/>
            </a:br>
            <a:r>
              <a:rPr lang="fr-BE" altLang="fr-FR" sz="4000" dirty="0">
                <a:solidFill>
                  <a:srgbClr val="FF0000"/>
                </a:solidFill>
              </a:rPr>
              <a:t>L’œuvre sera protégée si elle est … « originale » </a:t>
            </a:r>
            <a:endParaRPr lang="fr-BE" sz="4000" dirty="0">
              <a:solidFill>
                <a:srgbClr val="FF0000"/>
              </a:solidFill>
            </a:endParaRPr>
          </a:p>
        </p:txBody>
      </p:sp>
      <p:sp>
        <p:nvSpPr>
          <p:cNvPr id="11267" name="Rectangle 3"/>
          <p:cNvSpPr>
            <a:spLocks noGrp="1" noChangeArrowheads="1"/>
          </p:cNvSpPr>
          <p:nvPr>
            <p:ph type="body" idx="1"/>
            <p:custDataLst>
              <p:tags r:id="rId2"/>
            </p:custDataLst>
          </p:nvPr>
        </p:nvSpPr>
        <p:spPr>
          <a:xfrm>
            <a:off x="2209801" y="1844825"/>
            <a:ext cx="8278813" cy="4679801"/>
          </a:xfrm>
        </p:spPr>
        <p:txBody>
          <a:bodyPr/>
          <a:lstStyle/>
          <a:p>
            <a:pPr marL="0" indent="0">
              <a:lnSpc>
                <a:spcPct val="90000"/>
              </a:lnSpc>
              <a:buNone/>
            </a:pPr>
            <a:r>
              <a:rPr lang="fr-BE" altLang="fr-FR" dirty="0"/>
              <a:t>C’est le critère principal de la protection par le droit d’auteur. </a:t>
            </a:r>
          </a:p>
          <a:p>
            <a:pPr marL="0" indent="0">
              <a:lnSpc>
                <a:spcPct val="90000"/>
              </a:lnSpc>
              <a:buNone/>
            </a:pPr>
            <a:r>
              <a:rPr lang="fr-BE" altLang="fr-FR" dirty="0"/>
              <a:t>Peu importe : </a:t>
            </a:r>
          </a:p>
          <a:p>
            <a:pPr eaLnBrk="1" hangingPunct="1">
              <a:lnSpc>
                <a:spcPct val="90000"/>
              </a:lnSpc>
            </a:pPr>
            <a:r>
              <a:rPr lang="fr-BE" altLang="fr-FR" dirty="0"/>
              <a:t>le </a:t>
            </a:r>
            <a:r>
              <a:rPr lang="fr-BE" altLang="fr-FR" b="1" dirty="0"/>
              <a:t>genre</a:t>
            </a:r>
            <a:r>
              <a:rPr lang="fr-BE" altLang="fr-FR" dirty="0"/>
              <a:t> : œuvre musicale, littéraire, artistique, numérique …</a:t>
            </a:r>
          </a:p>
          <a:p>
            <a:pPr eaLnBrk="1" hangingPunct="1">
              <a:lnSpc>
                <a:spcPct val="90000"/>
              </a:lnSpc>
            </a:pPr>
            <a:r>
              <a:rPr lang="fr-BE" altLang="fr-FR" dirty="0"/>
              <a:t>la </a:t>
            </a:r>
            <a:r>
              <a:rPr lang="fr-BE" altLang="fr-FR" b="1" dirty="0"/>
              <a:t>forme</a:t>
            </a:r>
            <a:r>
              <a:rPr lang="fr-BE" altLang="fr-FR" dirty="0"/>
              <a:t> d’expression : oral/écrit;</a:t>
            </a:r>
          </a:p>
          <a:p>
            <a:pPr eaLnBrk="1" hangingPunct="1">
              <a:lnSpc>
                <a:spcPct val="90000"/>
              </a:lnSpc>
            </a:pPr>
            <a:r>
              <a:rPr lang="fr-BE" altLang="fr-FR" dirty="0"/>
              <a:t>le </a:t>
            </a:r>
            <a:r>
              <a:rPr lang="fr-BE" altLang="fr-FR" b="1" dirty="0"/>
              <a:t>mérite</a:t>
            </a:r>
            <a:r>
              <a:rPr lang="fr-BE" altLang="fr-FR" dirty="0"/>
              <a:t>, la qualité artistique; </a:t>
            </a:r>
          </a:p>
          <a:p>
            <a:pPr eaLnBrk="1" hangingPunct="1">
              <a:lnSpc>
                <a:spcPct val="90000"/>
              </a:lnSpc>
            </a:pPr>
            <a:r>
              <a:rPr lang="fr-BE" altLang="fr-FR" dirty="0"/>
              <a:t>la </a:t>
            </a:r>
            <a:r>
              <a:rPr lang="fr-BE" altLang="fr-FR" b="1" dirty="0"/>
              <a:t>finalité </a:t>
            </a:r>
            <a:r>
              <a:rPr lang="fr-BE" altLang="fr-FR" dirty="0"/>
              <a:t>de l’œuvre : utilitaire, appliquée ou beaux arts … </a:t>
            </a:r>
          </a:p>
        </p:txBody>
      </p:sp>
    </p:spTree>
    <p:extLst>
      <p:ext uri="{BB962C8B-B14F-4D97-AF65-F5344CB8AC3E}">
        <p14:creationId xmlns:p14="http://schemas.microsoft.com/office/powerpoint/2010/main" val="1731481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81200" y="274638"/>
            <a:ext cx="8229600" cy="1426170"/>
          </a:xfrm>
        </p:spPr>
        <p:txBody>
          <a:bodyPr>
            <a:normAutofit fontScale="90000"/>
          </a:bodyPr>
          <a:lstStyle/>
          <a:p>
            <a:r>
              <a:rPr lang="fr-FR" sz="3200" dirty="0">
                <a:solidFill>
                  <a:srgbClr val="FF0000"/>
                </a:solidFill>
              </a:rPr>
              <a:t>En matière d’art appliqué : des dépôts de Dessins et Modèles</a:t>
            </a:r>
            <a:br>
              <a:rPr lang="fr-FR" sz="3200" dirty="0">
                <a:solidFill>
                  <a:srgbClr val="FF0000"/>
                </a:solidFill>
              </a:rPr>
            </a:br>
            <a:r>
              <a:rPr lang="fr-FR" sz="3200" dirty="0">
                <a:solidFill>
                  <a:srgbClr val="FF0000"/>
                </a:solidFill>
              </a:rPr>
              <a:t>qui se cumulent avec le droit d’auteur </a:t>
            </a:r>
            <a:br>
              <a:rPr lang="fr-FR" sz="3200" dirty="0">
                <a:solidFill>
                  <a:srgbClr val="FF0000"/>
                </a:solidFill>
              </a:rPr>
            </a:br>
            <a:r>
              <a:rPr lang="fr-FR" sz="3200" dirty="0">
                <a:solidFill>
                  <a:srgbClr val="FF0000"/>
                </a:solidFill>
              </a:rPr>
              <a:t>(source site </a:t>
            </a:r>
            <a:r>
              <a:rPr lang="fr-FR" sz="3200" dirty="0" err="1">
                <a:solidFill>
                  <a:srgbClr val="FF0000"/>
                </a:solidFill>
              </a:rPr>
              <a:t>inpi</a:t>
            </a:r>
            <a:r>
              <a:rPr lang="fr-FR" sz="3200" dirty="0">
                <a:solidFill>
                  <a:srgbClr val="FF0000"/>
                </a:solidFill>
              </a:rPr>
              <a:t>) </a:t>
            </a:r>
          </a:p>
        </p:txBody>
      </p:sp>
      <p:pic>
        <p:nvPicPr>
          <p:cNvPr id="8" name="Espace réservé du contenu 7"/>
          <p:cNvPicPr>
            <a:picLocks noGrp="1" noChangeAspect="1"/>
          </p:cNvPicPr>
          <p:nvPr>
            <p:ph idx="1"/>
            <p:custDataLst>
              <p:tags r:id="rId2"/>
            </p:custDataLst>
          </p:nvPr>
        </p:nvPicPr>
        <p:blipFill rotWithShape="1">
          <a:blip r:embed="rId6" cstate="print"/>
          <a:srcRect l="5024" t="9188" r="12898" b="14452"/>
          <a:stretch/>
        </p:blipFill>
        <p:spPr>
          <a:xfrm>
            <a:off x="1632000" y="2016000"/>
            <a:ext cx="8892000" cy="4653360"/>
          </a:xfrm>
          <a:prstGeom prst="rect">
            <a:avLst/>
          </a:prstGeom>
        </p:spPr>
      </p:pic>
      <p:sp>
        <p:nvSpPr>
          <p:cNvPr id="3" name="AutoShape 2" descr="Résultat de recherche d'images pour &quot;code de la propriété intellectuelle&quot;"/>
          <p:cNvSpPr>
            <a:spLocks noChangeAspect="1" noChangeArrowheads="1"/>
          </p:cNvSpPr>
          <p:nvPr>
            <p:custDataLst>
              <p:tags r:id="rId3"/>
            </p:custDataLst>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384848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p:txBody>
          <a:bodyPr/>
          <a:lstStyle/>
          <a:p>
            <a:pPr eaLnBrk="1" hangingPunct="1"/>
            <a:r>
              <a:rPr lang="fr-BE" altLang="fr-FR" dirty="0">
                <a:solidFill>
                  <a:srgbClr val="FF0000"/>
                </a:solidFill>
              </a:rPr>
              <a:t>b. La condition de forme</a:t>
            </a:r>
          </a:p>
        </p:txBody>
      </p:sp>
      <p:sp>
        <p:nvSpPr>
          <p:cNvPr id="16387" name="Rectangle 3"/>
          <p:cNvSpPr>
            <a:spLocks noGrp="1" noChangeArrowheads="1"/>
          </p:cNvSpPr>
          <p:nvPr>
            <p:ph type="body" idx="1"/>
            <p:custDataLst>
              <p:tags r:id="rId2"/>
            </p:custDataLst>
          </p:nvPr>
        </p:nvSpPr>
        <p:spPr>
          <a:xfrm>
            <a:off x="1775520" y="1417639"/>
            <a:ext cx="8892480" cy="5251723"/>
          </a:xfrm>
        </p:spPr>
        <p:txBody>
          <a:bodyPr>
            <a:normAutofit lnSpcReduction="10000"/>
          </a:bodyPr>
          <a:lstStyle/>
          <a:p>
            <a:pPr eaLnBrk="1" hangingPunct="1"/>
            <a:r>
              <a:rPr lang="fr-BE" altLang="fr-FR" sz="2400" dirty="0"/>
              <a:t>L’absence de protection </a:t>
            </a:r>
            <a:r>
              <a:rPr lang="fr-BE" altLang="fr-FR" sz="2400" u="sng" dirty="0"/>
              <a:t>des simples idées sauf si elles sont détaillées de manière très précises. Cela devient un texte…</a:t>
            </a:r>
          </a:p>
          <a:p>
            <a:pPr eaLnBrk="1" hangingPunct="1"/>
            <a:r>
              <a:rPr lang="fr-BE" altLang="fr-FR" sz="2400" dirty="0"/>
              <a:t>Nécessité d’une mise en forme accessible </a:t>
            </a:r>
            <a:r>
              <a:rPr lang="fr-BE" altLang="fr-FR" sz="2400" b="1" dirty="0"/>
              <a:t>aux sens :</a:t>
            </a:r>
          </a:p>
          <a:p>
            <a:pPr lvl="1" eaLnBrk="1" hangingPunct="1"/>
            <a:r>
              <a:rPr lang="fr-BE" altLang="fr-FR" sz="2400" dirty="0"/>
              <a:t>Tous les arts qui s’adressent à la vue : </a:t>
            </a:r>
          </a:p>
          <a:p>
            <a:pPr lvl="2" eaLnBrk="1" hangingPunct="1"/>
            <a:r>
              <a:rPr lang="fr-BE" altLang="fr-FR" dirty="0"/>
              <a:t>écrits de toutes sortes (ex. livre…),</a:t>
            </a:r>
          </a:p>
          <a:p>
            <a:pPr lvl="2" eaLnBrk="1" hangingPunct="1"/>
            <a:r>
              <a:rPr lang="fr-BE" altLang="fr-FR" dirty="0"/>
              <a:t>arts graphiques (peinture , dessin…), </a:t>
            </a:r>
          </a:p>
          <a:p>
            <a:pPr lvl="1" eaLnBrk="1" hangingPunct="1"/>
            <a:r>
              <a:rPr lang="fr-BE" altLang="fr-FR" sz="2400" dirty="0"/>
              <a:t>Ouïe : la musique</a:t>
            </a:r>
          </a:p>
          <a:p>
            <a:pPr lvl="1" eaLnBrk="1" hangingPunct="1"/>
            <a:r>
              <a:rPr lang="fr-BE" altLang="fr-FR" sz="2400" dirty="0"/>
              <a:t>La combinaison de la vue et de l’ouïe</a:t>
            </a:r>
          </a:p>
          <a:p>
            <a:pPr lvl="2" eaLnBrk="1" hangingPunct="1"/>
            <a:r>
              <a:rPr lang="fr-BE" altLang="fr-FR" dirty="0"/>
              <a:t>Le cinéma, la danse, le théâtre …</a:t>
            </a:r>
          </a:p>
          <a:p>
            <a:pPr lvl="1" eaLnBrk="1" hangingPunct="1"/>
            <a:r>
              <a:rPr lang="fr-BE" altLang="fr-FR" sz="2400" dirty="0"/>
              <a:t>Pas l’odeur : </a:t>
            </a:r>
          </a:p>
          <a:p>
            <a:pPr lvl="2" eaLnBrk="1" hangingPunct="1"/>
            <a:r>
              <a:rPr lang="fr-BE" altLang="fr-FR" sz="2000" dirty="0"/>
              <a:t>absence de protection des parfums par le droit d’auteur pour des raisons pratiques. </a:t>
            </a:r>
          </a:p>
          <a:p>
            <a:pPr lvl="2" eaLnBrk="1" hangingPunct="1"/>
            <a:r>
              <a:rPr lang="fr-BE" altLang="fr-FR" sz="2000" dirty="0"/>
              <a:t>Comment retranscrire une odeur ? </a:t>
            </a:r>
          </a:p>
          <a:p>
            <a:pPr lvl="1" eaLnBrk="1" hangingPunct="1"/>
            <a:endParaRPr lang="fr-BE" altLang="fr-F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81200" y="274638"/>
            <a:ext cx="8229600" cy="994122"/>
          </a:xfrm>
        </p:spPr>
        <p:txBody>
          <a:bodyPr>
            <a:normAutofit fontScale="90000"/>
          </a:bodyPr>
          <a:lstStyle/>
          <a:p>
            <a:r>
              <a:rPr lang="fr-FR" sz="3600" dirty="0">
                <a:solidFill>
                  <a:srgbClr val="FF0000"/>
                </a:solidFill>
              </a:rPr>
              <a:t>La distinction </a:t>
            </a:r>
            <a:br>
              <a:rPr lang="fr-FR" sz="3600" dirty="0">
                <a:solidFill>
                  <a:srgbClr val="FF0000"/>
                </a:solidFill>
              </a:rPr>
            </a:br>
            <a:r>
              <a:rPr lang="fr-FR" sz="3600" dirty="0">
                <a:solidFill>
                  <a:srgbClr val="FF0000"/>
                </a:solidFill>
              </a:rPr>
              <a:t>idée non protégée / forme protégeable </a:t>
            </a:r>
          </a:p>
        </p:txBody>
      </p:sp>
      <p:sp>
        <p:nvSpPr>
          <p:cNvPr id="3" name="Espace réservé du contenu 2"/>
          <p:cNvSpPr>
            <a:spLocks noGrp="1"/>
          </p:cNvSpPr>
          <p:nvPr>
            <p:ph sz="half" idx="1"/>
            <p:custDataLst>
              <p:tags r:id="rId2"/>
            </p:custDataLst>
          </p:nvPr>
        </p:nvSpPr>
        <p:spPr>
          <a:xfrm>
            <a:off x="2135560" y="1417638"/>
            <a:ext cx="4896544" cy="4819674"/>
          </a:xfrm>
        </p:spPr>
        <p:txBody>
          <a:bodyPr>
            <a:normAutofit fontScale="92500"/>
          </a:bodyPr>
          <a:lstStyle/>
          <a:p>
            <a:pPr marL="0" indent="0" algn="just">
              <a:buNone/>
            </a:pPr>
            <a:r>
              <a:rPr lang="fr-FR" sz="2000" dirty="0"/>
              <a:t>22 SEPTEMBRE 1985 : LE PONT NEUF EST EMBALLÉ PAR CHRISTO</a:t>
            </a:r>
          </a:p>
          <a:p>
            <a:pPr algn="just"/>
            <a:r>
              <a:rPr lang="fr-FR" sz="2400" dirty="0">
                <a:solidFill>
                  <a:srgbClr val="FF0000"/>
                </a:solidFill>
              </a:rPr>
              <a:t>L’idée</a:t>
            </a:r>
            <a:r>
              <a:rPr lang="fr-FR" sz="2400" dirty="0"/>
              <a:t> de l’emballage d’un pont ne permet </a:t>
            </a:r>
            <a:r>
              <a:rPr lang="fr-FR" sz="2400" u="sng" dirty="0"/>
              <a:t>pas</a:t>
            </a:r>
            <a:r>
              <a:rPr lang="fr-FR" sz="2400" dirty="0"/>
              <a:t> à l’artiste de revendiquer </a:t>
            </a:r>
            <a:r>
              <a:rPr lang="fr-FR" sz="2400" u="sng" dirty="0"/>
              <a:t>l’idée de l’emballage </a:t>
            </a:r>
            <a:r>
              <a:rPr lang="fr-FR" sz="2400" dirty="0"/>
              <a:t>de végétaux ou de monuments en général. </a:t>
            </a:r>
            <a:r>
              <a:rPr lang="fr-FR" sz="2000" dirty="0"/>
              <a:t>Vous pouvez emballer un pont sans souci.</a:t>
            </a:r>
          </a:p>
          <a:p>
            <a:r>
              <a:rPr lang="fr-FR" sz="2400" dirty="0"/>
              <a:t>Par contre </a:t>
            </a:r>
            <a:r>
              <a:rPr lang="fr-FR" sz="2400" u="sng" dirty="0"/>
              <a:t>les œuvres spécifiques </a:t>
            </a:r>
            <a:r>
              <a:rPr lang="fr-FR" sz="2400" dirty="0"/>
              <a:t>ici représentées  seront protégées.</a:t>
            </a:r>
          </a:p>
          <a:p>
            <a:pPr lvl="1"/>
            <a:r>
              <a:rPr lang="fr-FR" sz="2000"/>
              <a:t>Concrètement, </a:t>
            </a:r>
            <a:r>
              <a:rPr lang="fr-FR" sz="2000" dirty="0"/>
              <a:t>n’exploitez pas une prise de vue de cette œuvre spécifique. </a:t>
            </a:r>
          </a:p>
          <a:p>
            <a:pPr lvl="1"/>
            <a:r>
              <a:rPr lang="fr-FR" sz="2000" dirty="0"/>
              <a:t>Il ne faut pas reproduire la matérialité du concept (</a:t>
            </a:r>
            <a:r>
              <a:rPr lang="fr-FR" sz="2000" dirty="0">
                <a:hlinkClick r:id="rId6"/>
              </a:rPr>
              <a:t>pour aller plus loin</a:t>
            </a:r>
            <a:r>
              <a:rPr lang="fr-FR" sz="2000" dirty="0"/>
              <a:t>) </a:t>
            </a:r>
          </a:p>
        </p:txBody>
      </p:sp>
      <p:pic>
        <p:nvPicPr>
          <p:cNvPr id="6" name="Espace réservé du contenu 5"/>
          <p:cNvPicPr>
            <a:picLocks noGrp="1" noChangeAspect="1"/>
          </p:cNvPicPr>
          <p:nvPr>
            <p:ph sz="half" idx="2"/>
            <p:custDataLst>
              <p:tags r:id="rId3"/>
            </p:custDataLst>
          </p:nvPr>
        </p:nvPicPr>
        <p:blipFill>
          <a:blip r:embed="rId7"/>
          <a:stretch>
            <a:fillRect/>
          </a:stretch>
        </p:blipFill>
        <p:spPr>
          <a:xfrm>
            <a:off x="7176120" y="1484785"/>
            <a:ext cx="3186192" cy="2168241"/>
          </a:xfrm>
          <a:prstGeom prst="rect">
            <a:avLst/>
          </a:prstGeom>
        </p:spPr>
      </p:pic>
      <p:pic>
        <p:nvPicPr>
          <p:cNvPr id="4" name="Image 3">
            <a:extLst>
              <a:ext uri="{FF2B5EF4-FFF2-40B4-BE49-F238E27FC236}">
                <a16:creationId xmlns:a16="http://schemas.microsoft.com/office/drawing/2014/main" id="{272CC6C6-A310-43A9-9494-AF74C3188258}"/>
              </a:ext>
            </a:extLst>
          </p:cNvPr>
          <p:cNvPicPr>
            <a:picLocks noChangeAspect="1"/>
          </p:cNvPicPr>
          <p:nvPr>
            <p:custDataLst>
              <p:tags r:id="rId4"/>
            </p:custDataLst>
          </p:nvPr>
        </p:nvPicPr>
        <p:blipFill>
          <a:blip r:embed="rId8"/>
          <a:stretch>
            <a:fillRect/>
          </a:stretch>
        </p:blipFill>
        <p:spPr>
          <a:xfrm>
            <a:off x="7176120" y="4154239"/>
            <a:ext cx="3186192" cy="1667440"/>
          </a:xfrm>
          <a:prstGeom prst="rect">
            <a:avLst/>
          </a:prstGeom>
        </p:spPr>
      </p:pic>
    </p:spTree>
    <p:extLst>
      <p:ext uri="{BB962C8B-B14F-4D97-AF65-F5344CB8AC3E}">
        <p14:creationId xmlns:p14="http://schemas.microsoft.com/office/powerpoint/2010/main" val="276991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83844-0B05-CFA5-DAD1-C689FF937B9D}"/>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969D5E45-6957-C8DA-9413-858844E0AE0E}"/>
              </a:ext>
            </a:extLst>
          </p:cNvPr>
          <p:cNvPicPr>
            <a:picLocks noGrp="1" noChangeAspect="1"/>
          </p:cNvPicPr>
          <p:nvPr>
            <p:ph idx="1"/>
          </p:nvPr>
        </p:nvPicPr>
        <p:blipFill rotWithShape="1">
          <a:blip r:embed="rId2"/>
          <a:srcRect l="29059" t="13308" r="29376" b="22366"/>
          <a:stretch/>
        </p:blipFill>
        <p:spPr>
          <a:xfrm>
            <a:off x="2556933" y="274638"/>
            <a:ext cx="7542375" cy="6566019"/>
          </a:xfrm>
        </p:spPr>
      </p:pic>
    </p:spTree>
    <p:extLst>
      <p:ext uri="{BB962C8B-B14F-4D97-AF65-F5344CB8AC3E}">
        <p14:creationId xmlns:p14="http://schemas.microsoft.com/office/powerpoint/2010/main" val="265609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81200" y="209228"/>
            <a:ext cx="8229600" cy="1143000"/>
          </a:xfrm>
        </p:spPr>
        <p:txBody>
          <a:bodyPr>
            <a:normAutofit fontScale="90000"/>
          </a:bodyPr>
          <a:lstStyle/>
          <a:p>
            <a:pPr algn="l"/>
            <a:r>
              <a:rPr lang="fr-FR" dirty="0">
                <a:solidFill>
                  <a:srgbClr val="FF0000"/>
                </a:solidFill>
              </a:rPr>
              <a:t>Orlan attaque Lady Gaga et perds </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custDataLst>
              <p:tags r:id="rId2"/>
            </p:custDataLst>
          </p:nvPr>
        </p:nvSpPr>
        <p:spPr>
          <a:xfrm>
            <a:off x="1981200" y="2780929"/>
            <a:ext cx="8507288" cy="3345235"/>
          </a:xfrm>
        </p:spPr>
        <p:txBody>
          <a:bodyPr>
            <a:normAutofit lnSpcReduction="10000"/>
          </a:bodyPr>
          <a:lstStyle/>
          <a:p>
            <a:r>
              <a:rPr lang="fr-FR" sz="2400" dirty="0"/>
              <a:t>Elle lui reprochait d’avoir puisé dans son univers artistique basé sur l’hybridation, en copiant notamment l’idée des prothèses faciales, apparaissant dans un clip.</a:t>
            </a:r>
          </a:p>
          <a:p>
            <a:r>
              <a:rPr lang="fr-FR" sz="2400" dirty="0"/>
              <a:t>Le TGI de Paris (7 juillet 2016) a débouté l’artiste française de toutes ses demandes, </a:t>
            </a:r>
          </a:p>
          <a:p>
            <a:r>
              <a:rPr lang="fr-FR" sz="2400" dirty="0"/>
              <a:t>Ses œuvres ne pouvaient être protégées au titre du droit d’auteur, le </a:t>
            </a:r>
            <a:r>
              <a:rPr lang="fr-FR" sz="2400" u="sng" dirty="0"/>
              <a:t>fait d’implanter des excroissances </a:t>
            </a:r>
            <a:r>
              <a:rPr lang="fr-FR" sz="2400" dirty="0"/>
              <a:t>sur le corps ne ressortant que d’une </a:t>
            </a:r>
            <a:r>
              <a:rPr lang="fr-FR" sz="2400" u="sng" dirty="0"/>
              <a:t>idée </a:t>
            </a:r>
            <a:r>
              <a:rPr lang="fr-FR" sz="2400" dirty="0"/>
              <a:t>par essence « de libre parcours » (validé en appel  en 2018). </a:t>
            </a:r>
          </a:p>
        </p:txBody>
      </p:sp>
      <p:pic>
        <p:nvPicPr>
          <p:cNvPr id="4" name="Image 3"/>
          <p:cNvPicPr>
            <a:picLocks noChangeAspect="1"/>
          </p:cNvPicPr>
          <p:nvPr>
            <p:custDataLst>
              <p:tags r:id="rId3"/>
            </p:custDataLst>
          </p:nvPr>
        </p:nvPicPr>
        <p:blipFill>
          <a:blip r:embed="rId6" cstate="print"/>
          <a:stretch>
            <a:fillRect/>
          </a:stretch>
        </p:blipFill>
        <p:spPr>
          <a:xfrm>
            <a:off x="4367808" y="1052736"/>
            <a:ext cx="2857500" cy="1600200"/>
          </a:xfrm>
          <a:prstGeom prst="rect">
            <a:avLst/>
          </a:prstGeom>
        </p:spPr>
      </p:pic>
    </p:spTree>
    <p:extLst>
      <p:ext uri="{BB962C8B-B14F-4D97-AF65-F5344CB8AC3E}">
        <p14:creationId xmlns:p14="http://schemas.microsoft.com/office/powerpoint/2010/main" val="1375499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FR" dirty="0">
                <a:solidFill>
                  <a:srgbClr val="FF0000"/>
                </a:solidFill>
              </a:rPr>
              <a:t>Le sculpteur Jeff </a:t>
            </a:r>
            <a:r>
              <a:rPr lang="fr-FR" dirty="0" err="1">
                <a:solidFill>
                  <a:srgbClr val="FF0000"/>
                </a:solidFill>
              </a:rPr>
              <a:t>Koons</a:t>
            </a:r>
            <a:r>
              <a:rPr lang="fr-FR" dirty="0">
                <a:solidFill>
                  <a:srgbClr val="FF0000"/>
                </a:solidFill>
              </a:rPr>
              <a:t> condamné pour contrefaçon</a:t>
            </a:r>
          </a:p>
        </p:txBody>
      </p:sp>
      <p:pic>
        <p:nvPicPr>
          <p:cNvPr id="5" name="Espace réservé du contenu 4"/>
          <p:cNvPicPr>
            <a:picLocks noGrp="1" noChangeAspect="1"/>
          </p:cNvPicPr>
          <p:nvPr>
            <p:ph sz="half" idx="1"/>
            <p:custDataLst>
              <p:tags r:id="rId2"/>
            </p:custDataLst>
          </p:nvPr>
        </p:nvPicPr>
        <p:blipFill>
          <a:blip r:embed="rId6" cstate="print"/>
          <a:stretch>
            <a:fillRect/>
          </a:stretch>
        </p:blipFill>
        <p:spPr>
          <a:xfrm>
            <a:off x="1703512" y="2279303"/>
            <a:ext cx="6696744" cy="2664296"/>
          </a:xfrm>
          <a:prstGeom prst="rect">
            <a:avLst/>
          </a:prstGeom>
        </p:spPr>
      </p:pic>
      <p:sp>
        <p:nvSpPr>
          <p:cNvPr id="4" name="Espace réservé du contenu 3"/>
          <p:cNvSpPr>
            <a:spLocks noGrp="1"/>
          </p:cNvSpPr>
          <p:nvPr>
            <p:ph sz="half" idx="2"/>
            <p:custDataLst>
              <p:tags r:id="rId3"/>
            </p:custDataLst>
          </p:nvPr>
        </p:nvSpPr>
        <p:spPr>
          <a:xfrm>
            <a:off x="7032104" y="1700808"/>
            <a:ext cx="3528392" cy="4968552"/>
          </a:xfrm>
        </p:spPr>
        <p:txBody>
          <a:bodyPr/>
          <a:lstStyle/>
          <a:p>
            <a:pPr marL="0" indent="0">
              <a:buNone/>
            </a:pPr>
            <a:r>
              <a:rPr lang="fr-FR" sz="2400" dirty="0"/>
              <a:t>Selon les juges «  </a:t>
            </a:r>
            <a:r>
              <a:rPr lang="fr-FR" sz="2400" i="1" dirty="0"/>
              <a:t>les variations apportées par Jeff </a:t>
            </a:r>
            <a:r>
              <a:rPr lang="fr-FR" sz="2400" i="1" dirty="0" err="1"/>
              <a:t>Koons</a:t>
            </a:r>
            <a:r>
              <a:rPr lang="fr-FR" sz="2400" i="1" dirty="0"/>
              <a:t> n’empêchent pas de reconnaître et d’identifier les modèles et la pose qui sont des éléments essentiels protégés de la photo de Jean-François </a:t>
            </a:r>
            <a:r>
              <a:rPr lang="fr-FR" sz="2400" i="1" dirty="0" err="1"/>
              <a:t>Bauret</a:t>
            </a:r>
            <a:r>
              <a:rPr lang="fr-FR" sz="2400" i="1" dirty="0"/>
              <a:t>.</a:t>
            </a:r>
            <a:r>
              <a:rPr lang="fr-FR" sz="2400" dirty="0"/>
              <a:t> »</a:t>
            </a:r>
          </a:p>
          <a:p>
            <a:pPr marL="0" indent="0">
              <a:buNone/>
            </a:pPr>
            <a:endParaRPr lang="fr-FR" sz="2400" dirty="0"/>
          </a:p>
          <a:p>
            <a:pPr marL="0" indent="0">
              <a:buNone/>
            </a:pPr>
            <a:r>
              <a:rPr lang="fr-FR" sz="1200" dirty="0"/>
              <a:t>Source : </a:t>
            </a:r>
            <a:r>
              <a:rPr lang="fr-FR" sz="1200" dirty="0">
                <a:hlinkClick r:id="rId7"/>
              </a:rPr>
              <a:t>https://www.ieepi.org/sculpteur-jeff-koons-condamne-contrefacon/?utm_source=lettre-pi</a:t>
            </a:r>
            <a:r>
              <a:rPr lang="fr-FR" sz="1200" dirty="0"/>
              <a:t> </a:t>
            </a:r>
          </a:p>
        </p:txBody>
      </p:sp>
      <p:sp>
        <p:nvSpPr>
          <p:cNvPr id="6" name="Rectangle 5"/>
          <p:cNvSpPr/>
          <p:nvPr>
            <p:custDataLst>
              <p:tags r:id="rId4"/>
            </p:custDataLst>
          </p:nvPr>
        </p:nvSpPr>
        <p:spPr>
          <a:xfrm>
            <a:off x="2139379" y="5085184"/>
            <a:ext cx="4572000" cy="923330"/>
          </a:xfrm>
          <a:prstGeom prst="rect">
            <a:avLst/>
          </a:prstGeom>
        </p:spPr>
        <p:txBody>
          <a:bodyPr>
            <a:spAutoFit/>
          </a:bodyPr>
          <a:lstStyle/>
          <a:p>
            <a:r>
              <a:rPr lang="fr-FR" dirty="0"/>
              <a:t>Illustrations : à gauche, Jean-François </a:t>
            </a:r>
            <a:r>
              <a:rPr lang="fr-FR" dirty="0" err="1"/>
              <a:t>Bauret</a:t>
            </a:r>
            <a:r>
              <a:rPr lang="fr-FR" dirty="0"/>
              <a:t>, Enfants, 1970 (©Jean-François </a:t>
            </a:r>
            <a:r>
              <a:rPr lang="fr-FR" dirty="0" err="1"/>
              <a:t>Bauret</a:t>
            </a:r>
            <a:r>
              <a:rPr lang="fr-FR" dirty="0"/>
              <a:t>) et à droite, Jeff </a:t>
            </a:r>
            <a:r>
              <a:rPr lang="fr-FR" dirty="0" err="1"/>
              <a:t>Koons</a:t>
            </a:r>
            <a:r>
              <a:rPr lang="fr-FR" dirty="0"/>
              <a:t>, </a:t>
            </a:r>
            <a:r>
              <a:rPr lang="fr-FR" dirty="0" err="1"/>
              <a:t>Naked</a:t>
            </a:r>
            <a:r>
              <a:rPr lang="fr-FR" dirty="0"/>
              <a:t>, 1988 (©Jeff </a:t>
            </a:r>
            <a:r>
              <a:rPr lang="fr-FR" dirty="0" err="1"/>
              <a:t>Koons</a:t>
            </a:r>
            <a:r>
              <a:rPr lang="fr-FR" dirty="0"/>
              <a:t>).</a:t>
            </a:r>
          </a:p>
        </p:txBody>
      </p:sp>
    </p:spTree>
    <p:extLst>
      <p:ext uri="{BB962C8B-B14F-4D97-AF65-F5344CB8AC3E}">
        <p14:creationId xmlns:p14="http://schemas.microsoft.com/office/powerpoint/2010/main" val="2376594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
            </p:custDataLst>
          </p:nvPr>
        </p:nvSpPr>
        <p:spPr/>
        <p:txBody>
          <a:bodyPr/>
          <a:lstStyle/>
          <a:p>
            <a:pPr eaLnBrk="1" hangingPunct="1"/>
            <a:r>
              <a:rPr lang="fr-BE" altLang="fr-FR" dirty="0">
                <a:solidFill>
                  <a:srgbClr val="FF0000"/>
                </a:solidFill>
              </a:rPr>
              <a:t>c. Le cas des Œuvres dérivées ?</a:t>
            </a:r>
          </a:p>
        </p:txBody>
      </p:sp>
      <p:sp>
        <p:nvSpPr>
          <p:cNvPr id="21507" name="Rectangle 3"/>
          <p:cNvSpPr>
            <a:spLocks noGrp="1" noChangeArrowheads="1"/>
          </p:cNvSpPr>
          <p:nvPr>
            <p:ph type="body" idx="1"/>
            <p:custDataLst>
              <p:tags r:id="rId2"/>
            </p:custDataLst>
          </p:nvPr>
        </p:nvSpPr>
        <p:spPr>
          <a:xfrm>
            <a:off x="1981200" y="1600201"/>
            <a:ext cx="5338936" cy="4525963"/>
          </a:xfrm>
        </p:spPr>
        <p:txBody>
          <a:bodyPr rtlCol="0">
            <a:normAutofit lnSpcReduction="10000"/>
          </a:bodyPr>
          <a:lstStyle/>
          <a:p>
            <a:pPr>
              <a:defRPr/>
            </a:pPr>
            <a:r>
              <a:rPr lang="fr-BE" sz="2400" dirty="0"/>
              <a:t>Modification d’une œuvre originale  &amp; Création d’une œuvre seconde ou dérivée</a:t>
            </a:r>
          </a:p>
          <a:p>
            <a:pPr lvl="1">
              <a:defRPr/>
            </a:pPr>
            <a:r>
              <a:rPr lang="fr-BE" sz="2400" dirty="0"/>
              <a:t>L’œuvre première est protégée,</a:t>
            </a:r>
          </a:p>
          <a:p>
            <a:pPr lvl="1">
              <a:defRPr/>
            </a:pPr>
            <a:r>
              <a:rPr lang="fr-BE" sz="2400" dirty="0"/>
              <a:t>L’œuvre seconde est aussi protégée mais il est nécessaire pour l’exploiter d’obtenir </a:t>
            </a:r>
            <a:r>
              <a:rPr lang="fr-BE" sz="2400" b="1" u="sng" dirty="0"/>
              <a:t>l’autorisation</a:t>
            </a:r>
            <a:r>
              <a:rPr lang="fr-BE" sz="2400" dirty="0"/>
              <a:t> de l’auteur de l’œuvre première.</a:t>
            </a:r>
          </a:p>
          <a:p>
            <a:pPr algn="just" eaLnBrk="1" hangingPunct="1">
              <a:spcBef>
                <a:spcPct val="0"/>
              </a:spcBef>
              <a:defRPr/>
            </a:pPr>
            <a:r>
              <a:rPr lang="fr-FR" sz="2400" dirty="0"/>
              <a:t>Multiplication des litiges : Mise en balance du </a:t>
            </a:r>
            <a:r>
              <a:rPr lang="fr-FR" sz="2400" u="sng" dirty="0"/>
              <a:t>droit exclusif d'adaptation</a:t>
            </a:r>
            <a:r>
              <a:rPr lang="fr-FR" sz="2400" dirty="0"/>
              <a:t> avec la </a:t>
            </a:r>
            <a:r>
              <a:rPr lang="fr-FR" sz="2400" u="sng" dirty="0"/>
              <a:t>liberté d'expression </a:t>
            </a:r>
            <a:r>
              <a:rPr lang="fr-FR" sz="2400" dirty="0"/>
              <a:t>de l'auteur de l'œuvre dérivée : </a:t>
            </a:r>
          </a:p>
          <a:p>
            <a:pPr>
              <a:defRPr/>
            </a:pPr>
            <a:endParaRPr lang="fr-BE" sz="2400" dirty="0"/>
          </a:p>
          <a:p>
            <a:pPr lvl="1">
              <a:defRPr/>
            </a:pPr>
            <a:endParaRPr lang="fr-BE" sz="2400" dirty="0"/>
          </a:p>
        </p:txBody>
      </p:sp>
      <p:sp>
        <p:nvSpPr>
          <p:cNvPr id="2" name="Rectangle 1"/>
          <p:cNvSpPr/>
          <p:nvPr>
            <p:custDataLst>
              <p:tags r:id="rId3"/>
            </p:custDataLst>
          </p:nvPr>
        </p:nvSpPr>
        <p:spPr>
          <a:xfrm>
            <a:off x="8256240" y="1700808"/>
            <a:ext cx="122413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Œuvre 1</a:t>
            </a:r>
          </a:p>
          <a:p>
            <a:pPr algn="ctr"/>
            <a:r>
              <a:rPr lang="fr-FR" dirty="0"/>
              <a:t>image  </a:t>
            </a:r>
          </a:p>
        </p:txBody>
      </p:sp>
      <p:sp>
        <p:nvSpPr>
          <p:cNvPr id="4" name="Flèche vers le bas 3"/>
          <p:cNvSpPr/>
          <p:nvPr>
            <p:custDataLst>
              <p:tags r:id="rId4"/>
            </p:custDataLst>
          </p:nvPr>
        </p:nvSpPr>
        <p:spPr>
          <a:xfrm>
            <a:off x="8688288" y="328498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custDataLst>
              <p:tags r:id="rId5"/>
            </p:custDataLst>
          </p:nvPr>
        </p:nvSpPr>
        <p:spPr>
          <a:xfrm>
            <a:off x="8097656" y="4767448"/>
            <a:ext cx="166589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Œuvre 2</a:t>
            </a:r>
          </a:p>
          <a:p>
            <a:pPr algn="ctr"/>
            <a:r>
              <a:rPr lang="fr-FR" dirty="0"/>
              <a:t>Installation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
            </p:custDataLst>
          </p:nvPr>
        </p:nvSpPr>
        <p:spPr/>
        <p:txBody>
          <a:bodyPr/>
          <a:lstStyle/>
          <a:p>
            <a:pPr eaLnBrk="1" hangingPunct="1"/>
            <a:r>
              <a:rPr lang="fr-BE" altLang="fr-FR" dirty="0">
                <a:solidFill>
                  <a:srgbClr val="FF0000"/>
                </a:solidFill>
              </a:rPr>
              <a:t>d. Le moment de la création</a:t>
            </a:r>
          </a:p>
        </p:txBody>
      </p:sp>
      <p:sp>
        <p:nvSpPr>
          <p:cNvPr id="28675" name="Rectangle 3"/>
          <p:cNvSpPr>
            <a:spLocks noGrp="1" noChangeArrowheads="1"/>
          </p:cNvSpPr>
          <p:nvPr>
            <p:ph type="body" idx="1"/>
            <p:custDataLst>
              <p:tags r:id="rId2"/>
            </p:custDataLst>
          </p:nvPr>
        </p:nvSpPr>
        <p:spPr>
          <a:xfrm>
            <a:off x="2209801" y="1844676"/>
            <a:ext cx="8278813" cy="4752975"/>
          </a:xfrm>
        </p:spPr>
        <p:txBody>
          <a:bodyPr/>
          <a:lstStyle/>
          <a:p>
            <a:pPr algn="just" eaLnBrk="1" hangingPunct="1">
              <a:lnSpc>
                <a:spcPct val="90000"/>
              </a:lnSpc>
            </a:pPr>
            <a:r>
              <a:rPr lang="fr-BE" altLang="fr-FR" sz="2800" dirty="0"/>
              <a:t>L’œuvre est réputée créée </a:t>
            </a:r>
            <a:r>
              <a:rPr lang="fr-BE" altLang="fr-FR" sz="2800" i="1" dirty="0"/>
              <a:t>indépendamment de toute divulgation publique</a:t>
            </a:r>
            <a:r>
              <a:rPr lang="fr-BE" altLang="fr-FR" sz="2800" dirty="0"/>
              <a:t>, </a:t>
            </a:r>
          </a:p>
          <a:p>
            <a:pPr algn="just" eaLnBrk="1" hangingPunct="1">
              <a:lnSpc>
                <a:spcPct val="90000"/>
              </a:lnSpc>
            </a:pPr>
            <a:r>
              <a:rPr lang="fr-BE" altLang="fr-FR" sz="2800" u="sng" dirty="0"/>
              <a:t>du seul fait de la réalisation, même inachevée</a:t>
            </a:r>
            <a:r>
              <a:rPr lang="fr-BE" altLang="fr-FR" sz="2800" dirty="0"/>
              <a:t>.</a:t>
            </a:r>
          </a:p>
          <a:p>
            <a:pPr algn="just" eaLnBrk="1" hangingPunct="1">
              <a:lnSpc>
                <a:spcPct val="90000"/>
              </a:lnSpc>
            </a:pPr>
            <a:r>
              <a:rPr lang="fr-BE" altLang="fr-FR" sz="2800" dirty="0"/>
              <a:t>L’absence d’exigence de dépôt :  </a:t>
            </a:r>
          </a:p>
          <a:p>
            <a:pPr lvl="1" algn="just" eaLnBrk="1" hangingPunct="1">
              <a:lnSpc>
                <a:spcPct val="90000"/>
              </a:lnSpc>
            </a:pPr>
            <a:r>
              <a:rPr lang="fr-BE" altLang="fr-FR" sz="2400" dirty="0"/>
              <a:t>Absence de dépôt obligatoire pour être protégé, </a:t>
            </a:r>
          </a:p>
          <a:p>
            <a:pPr lvl="1" algn="just" eaLnBrk="1" hangingPunct="1">
              <a:lnSpc>
                <a:spcPct val="90000"/>
              </a:lnSpc>
            </a:pPr>
            <a:r>
              <a:rPr lang="fr-BE" altLang="fr-FR" sz="2400" dirty="0"/>
              <a:t>Le dépôt légal n’est pas une condition de la protection en matière de droit d’auteur,</a:t>
            </a:r>
          </a:p>
          <a:p>
            <a:pPr lvl="1" algn="just" eaLnBrk="1" hangingPunct="1">
              <a:lnSpc>
                <a:spcPct val="90000"/>
              </a:lnSpc>
            </a:pPr>
            <a:r>
              <a:rPr lang="fr-BE" altLang="fr-FR" sz="2400" dirty="0"/>
              <a:t>Le © n’est pas une mention exigée par la loi française. </a:t>
            </a:r>
          </a:p>
          <a:p>
            <a:pPr lvl="1" eaLnBrk="1" hangingPunct="1">
              <a:lnSpc>
                <a:spcPct val="90000"/>
              </a:lnSpc>
            </a:pPr>
            <a:endParaRPr lang="fr-BE" altLang="fr-F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1"/>
            </p:custDataLst>
          </p:nvPr>
        </p:nvSpPr>
        <p:spPr>
          <a:xfrm>
            <a:off x="2243368" y="260648"/>
            <a:ext cx="6910388" cy="1143000"/>
          </a:xfrm>
        </p:spPr>
        <p:txBody>
          <a:bodyPr rtlCol="0">
            <a:normAutofit fontScale="90000"/>
          </a:bodyPr>
          <a:lstStyle/>
          <a:p>
            <a:pPr>
              <a:defRPr/>
            </a:pPr>
            <a:r>
              <a:rPr lang="fr-BE" sz="4000" dirty="0">
                <a:solidFill>
                  <a:srgbClr val="FF0000"/>
                </a:solidFill>
              </a:rPr>
              <a:t>e. Problème pratique : la preuve de la création</a:t>
            </a:r>
          </a:p>
        </p:txBody>
      </p:sp>
      <p:sp>
        <p:nvSpPr>
          <p:cNvPr id="29699" name="Rectangle 3"/>
          <p:cNvSpPr>
            <a:spLocks noGrp="1" noChangeArrowheads="1"/>
          </p:cNvSpPr>
          <p:nvPr>
            <p:ph type="body" idx="1"/>
            <p:custDataLst>
              <p:tags r:id="rId2"/>
            </p:custDataLst>
          </p:nvPr>
        </p:nvSpPr>
        <p:spPr>
          <a:xfrm>
            <a:off x="1847528" y="1403648"/>
            <a:ext cx="8568952" cy="5193704"/>
          </a:xfrm>
        </p:spPr>
        <p:txBody>
          <a:bodyPr>
            <a:normAutofit lnSpcReduction="10000"/>
          </a:bodyPr>
          <a:lstStyle/>
          <a:p>
            <a:pPr algn="just" eaLnBrk="1" hangingPunct="1">
              <a:lnSpc>
                <a:spcPct val="80000"/>
              </a:lnSpc>
              <a:buFontTx/>
              <a:buNone/>
            </a:pPr>
            <a:r>
              <a:rPr lang="fr-BE" altLang="fr-FR" sz="2400" dirty="0"/>
              <a:t>Preuve de la </a:t>
            </a:r>
            <a:r>
              <a:rPr lang="fr-BE" altLang="fr-FR" sz="2400" u="sng" dirty="0"/>
              <a:t>paternité</a:t>
            </a:r>
            <a:r>
              <a:rPr lang="fr-BE" altLang="fr-FR" sz="2400" dirty="0"/>
              <a:t> et de la </a:t>
            </a:r>
            <a:r>
              <a:rPr lang="fr-BE" altLang="fr-FR" sz="2400" u="sng" dirty="0"/>
              <a:t>date</a:t>
            </a:r>
            <a:r>
              <a:rPr lang="fr-BE" altLang="fr-FR" sz="2400" dirty="0"/>
              <a:t> de la création de l’œuvre.</a:t>
            </a:r>
          </a:p>
          <a:p>
            <a:pPr algn="just" eaLnBrk="1" hangingPunct="1">
              <a:lnSpc>
                <a:spcPct val="80000"/>
              </a:lnSpc>
              <a:buFontTx/>
              <a:buNone/>
            </a:pPr>
            <a:endParaRPr lang="fr-BE" altLang="fr-FR" sz="2400" dirty="0"/>
          </a:p>
          <a:p>
            <a:pPr algn="just" eaLnBrk="1" hangingPunct="1">
              <a:lnSpc>
                <a:spcPct val="80000"/>
              </a:lnSpc>
              <a:buFontTx/>
              <a:buNone/>
            </a:pPr>
            <a:r>
              <a:rPr lang="fr-BE" altLang="fr-FR" sz="2400" dirty="0"/>
              <a:t>À cette fin, plusieurs solutions : </a:t>
            </a:r>
          </a:p>
          <a:p>
            <a:pPr algn="just" eaLnBrk="1" hangingPunct="1">
              <a:lnSpc>
                <a:spcPct val="80000"/>
              </a:lnSpc>
            </a:pPr>
            <a:r>
              <a:rPr lang="fr-BE" altLang="fr-FR" sz="2400" dirty="0"/>
              <a:t>Conservez </a:t>
            </a:r>
            <a:r>
              <a:rPr lang="fr-BE" altLang="fr-FR" sz="2400" u="sng" dirty="0"/>
              <a:t>votre travail de préparation</a:t>
            </a:r>
            <a:r>
              <a:rPr lang="fr-BE" altLang="fr-FR" sz="2400" dirty="0"/>
              <a:t>, </a:t>
            </a:r>
          </a:p>
          <a:p>
            <a:pPr algn="just" eaLnBrk="1" hangingPunct="1">
              <a:lnSpc>
                <a:spcPct val="80000"/>
              </a:lnSpc>
            </a:pPr>
            <a:r>
              <a:rPr lang="fr-BE" altLang="fr-FR" sz="2400" dirty="0"/>
              <a:t>Déposez une </a:t>
            </a:r>
            <a:r>
              <a:rPr lang="fr-BE" altLang="fr-FR" sz="2400" dirty="0">
                <a:hlinkClick r:id="rId5"/>
              </a:rPr>
              <a:t>enveloppe </a:t>
            </a:r>
            <a:r>
              <a:rPr lang="fr-BE" altLang="fr-FR" sz="2400" dirty="0" err="1">
                <a:hlinkClick r:id="rId5"/>
              </a:rPr>
              <a:t>Soleau</a:t>
            </a:r>
            <a:r>
              <a:rPr lang="fr-BE" altLang="fr-FR" sz="2400" dirty="0">
                <a:hlinkClick r:id="rId5"/>
              </a:rPr>
              <a:t> </a:t>
            </a:r>
            <a:r>
              <a:rPr lang="fr-BE" altLang="fr-FR" sz="2400" dirty="0"/>
              <a:t>en vente à l’INPI : </a:t>
            </a:r>
          </a:p>
          <a:p>
            <a:pPr lvl="1" algn="just" eaLnBrk="1" hangingPunct="1">
              <a:lnSpc>
                <a:spcPct val="80000"/>
              </a:lnSpc>
            </a:pPr>
            <a:r>
              <a:rPr lang="fr-BE" altLang="fr-FR" sz="2000" dirty="0"/>
              <a:t>enveloppe double dont l’une des parties est renvoyée au déposant, après enregistrement et perforation;</a:t>
            </a:r>
          </a:p>
          <a:p>
            <a:pPr lvl="1" algn="just" eaLnBrk="1" hangingPunct="1">
              <a:lnSpc>
                <a:spcPct val="80000"/>
              </a:lnSpc>
            </a:pPr>
            <a:r>
              <a:rPr lang="fr-BE" altLang="fr-FR" sz="2000" dirty="0"/>
              <a:t>Développement de </a:t>
            </a:r>
            <a:r>
              <a:rPr lang="fr-BE" altLang="fr-FR" sz="2000" dirty="0">
                <a:hlinkClick r:id="rId6"/>
              </a:rPr>
              <a:t>l’e-enveloppe </a:t>
            </a:r>
            <a:r>
              <a:rPr lang="fr-BE" altLang="fr-FR" sz="2000" dirty="0" err="1">
                <a:hlinkClick r:id="rId6"/>
              </a:rPr>
              <a:t>Soleau</a:t>
            </a:r>
            <a:r>
              <a:rPr lang="fr-BE" altLang="fr-FR" sz="2000" dirty="0"/>
              <a:t> </a:t>
            </a:r>
          </a:p>
          <a:p>
            <a:pPr lvl="1" algn="just" eaLnBrk="1" hangingPunct="1">
              <a:lnSpc>
                <a:spcPct val="80000"/>
              </a:lnSpc>
            </a:pPr>
            <a:endParaRPr lang="fr-BE" altLang="fr-FR" sz="2000" dirty="0"/>
          </a:p>
          <a:p>
            <a:pPr algn="just" eaLnBrk="1" hangingPunct="1">
              <a:lnSpc>
                <a:spcPct val="80000"/>
              </a:lnSpc>
            </a:pPr>
            <a:r>
              <a:rPr lang="fr-BE" altLang="fr-FR" sz="2400" dirty="0"/>
              <a:t>Faites un dépôt chez un huissier ou notaire – ex. 150 € (conseillé si travail complexe et/ou à forte valeur commerciale) si besoin,</a:t>
            </a:r>
          </a:p>
          <a:p>
            <a:pPr algn="just" eaLnBrk="1" hangingPunct="1">
              <a:lnSpc>
                <a:spcPct val="80000"/>
              </a:lnSpc>
            </a:pPr>
            <a:endParaRPr lang="fr-BE" altLang="fr-FR" sz="2400" dirty="0"/>
          </a:p>
          <a:p>
            <a:pPr algn="just" eaLnBrk="1" hangingPunct="1">
              <a:lnSpc>
                <a:spcPct val="80000"/>
              </a:lnSpc>
            </a:pPr>
            <a:r>
              <a:rPr lang="fr-BE" altLang="fr-FR" sz="2400" dirty="0"/>
              <a:t>Utilisez les services de l’une des sociétés de perception et de répartition des droits (</a:t>
            </a:r>
            <a:r>
              <a:rPr lang="fr-BE" altLang="fr-FR" sz="2400" dirty="0">
                <a:hlinkClick r:id="rId7"/>
              </a:rPr>
              <a:t>lien/liste</a:t>
            </a:r>
            <a:r>
              <a:rPr lang="fr-BE" altLang="fr-FR" sz="2400" dirty="0"/>
              <a:t>) : (ex. </a:t>
            </a:r>
            <a:r>
              <a:rPr lang="fr-BE" altLang="fr-FR" sz="2400" dirty="0">
                <a:hlinkClick r:id="rId8"/>
              </a:rPr>
              <a:t>SAIF</a:t>
            </a:r>
            <a:r>
              <a:rPr lang="fr-BE" altLang="fr-FR" sz="2400" dirty="0"/>
              <a:t>, </a:t>
            </a:r>
            <a:r>
              <a:rPr lang="fr-BE" altLang="fr-FR" sz="2400" dirty="0">
                <a:hlinkClick r:id="rId9"/>
              </a:rPr>
              <a:t>ADAGP</a:t>
            </a:r>
            <a:r>
              <a:rPr lang="fr-BE" altLang="fr-FR" sz="2400" dirty="0"/>
              <a:t>) </a:t>
            </a:r>
          </a:p>
          <a:p>
            <a:pPr lvl="1" algn="just" eaLnBrk="1" hangingPunct="1">
              <a:lnSpc>
                <a:spcPct val="80000"/>
              </a:lnSpc>
            </a:pPr>
            <a:r>
              <a:rPr lang="fr-BE" altLang="fr-FR" sz="2000" dirty="0"/>
              <a:t>certaines sociétés de gestion collective assurent cette mission de dépôt et de preuve de la création </a:t>
            </a:r>
          </a:p>
          <a:p>
            <a:pPr eaLnBrk="1" hangingPunct="1">
              <a:lnSpc>
                <a:spcPct val="80000"/>
              </a:lnSpc>
              <a:buFontTx/>
              <a:buNone/>
            </a:pPr>
            <a:endParaRPr lang="fr-BE" altLang="fr-FR" sz="2400" dirty="0"/>
          </a:p>
          <a:p>
            <a:pPr eaLnBrk="1" hangingPunct="1">
              <a:lnSpc>
                <a:spcPct val="80000"/>
              </a:lnSpc>
            </a:pPr>
            <a:endParaRPr lang="fr-BE" altLang="fr-F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a:xfrm>
            <a:off x="2209800" y="609600"/>
            <a:ext cx="6910388" cy="1143000"/>
          </a:xfrm>
        </p:spPr>
        <p:txBody>
          <a:bodyPr/>
          <a:lstStyle/>
          <a:p>
            <a:pPr eaLnBrk="1" hangingPunct="1"/>
            <a:r>
              <a:rPr lang="fr-BE" altLang="fr-FR" sz="4000" dirty="0">
                <a:solidFill>
                  <a:srgbClr val="FF0000"/>
                </a:solidFill>
              </a:rPr>
              <a:t>f. La durée de protection </a:t>
            </a:r>
          </a:p>
        </p:txBody>
      </p:sp>
      <p:sp>
        <p:nvSpPr>
          <p:cNvPr id="30723" name="Rectangle 3"/>
          <p:cNvSpPr>
            <a:spLocks noGrp="1" noChangeArrowheads="1"/>
          </p:cNvSpPr>
          <p:nvPr>
            <p:ph type="body" idx="1"/>
            <p:custDataLst>
              <p:tags r:id="rId2"/>
            </p:custDataLst>
          </p:nvPr>
        </p:nvSpPr>
        <p:spPr/>
        <p:txBody>
          <a:bodyPr/>
          <a:lstStyle/>
          <a:p>
            <a:pPr eaLnBrk="1" hangingPunct="1"/>
            <a:r>
              <a:rPr lang="fr-BE" altLang="fr-FR" dirty="0"/>
              <a:t>Le domaine public : « libre » de droits</a:t>
            </a:r>
          </a:p>
          <a:p>
            <a:pPr lvl="1" eaLnBrk="1" hangingPunct="1"/>
            <a:r>
              <a:rPr lang="fr-BE" altLang="fr-FR" dirty="0"/>
              <a:t>70 ans après la mort de l’auteur (art. L.123-1 CPI)</a:t>
            </a:r>
          </a:p>
          <a:p>
            <a:pPr lvl="1" eaLnBrk="1" hangingPunct="1"/>
            <a:r>
              <a:rPr lang="fr-BE" altLang="fr-FR" dirty="0"/>
              <a:t>Exemple : </a:t>
            </a:r>
          </a:p>
          <a:p>
            <a:pPr lvl="2" eaLnBrk="1" hangingPunct="1"/>
            <a:r>
              <a:rPr lang="fr-BE" altLang="fr-FR" dirty="0"/>
              <a:t>décès 24 novembre 2008; </a:t>
            </a:r>
          </a:p>
          <a:p>
            <a:pPr lvl="2" eaLnBrk="1" hangingPunct="1"/>
            <a:r>
              <a:rPr lang="fr-BE" altLang="fr-FR" dirty="0"/>
              <a:t>La protection court à compter du 1</a:t>
            </a:r>
            <a:r>
              <a:rPr lang="fr-BE" altLang="fr-FR" baseline="30000" dirty="0"/>
              <a:t>er</a:t>
            </a:r>
            <a:r>
              <a:rPr lang="fr-BE" altLang="fr-FR" dirty="0"/>
              <a:t> janvier 2009 jusqu’au 1</a:t>
            </a:r>
            <a:r>
              <a:rPr lang="fr-BE" altLang="fr-FR" baseline="30000" dirty="0"/>
              <a:t>er</a:t>
            </a:r>
            <a:r>
              <a:rPr lang="fr-BE" altLang="fr-FR" dirty="0"/>
              <a:t> janvier 2079.</a:t>
            </a:r>
          </a:p>
          <a:p>
            <a:pPr lvl="1" eaLnBrk="1" hangingPunct="1"/>
            <a:r>
              <a:rPr lang="fr-BE" altLang="fr-FR" dirty="0"/>
              <a:t>Œuvres de collaboration : décès du dernier des auteurs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A75CE-1E74-4B7F-9064-374B5177D7FB}"/>
              </a:ext>
            </a:extLst>
          </p:cNvPr>
          <p:cNvSpPr>
            <a:spLocks noGrp="1"/>
          </p:cNvSpPr>
          <p:nvPr>
            <p:ph type="title"/>
            <p:custDataLst>
              <p:tags r:id="rId1"/>
            </p:custDataLst>
          </p:nvPr>
        </p:nvSpPr>
        <p:spPr>
          <a:xfrm>
            <a:off x="609600" y="274638"/>
            <a:ext cx="10972800" cy="849487"/>
          </a:xfrm>
        </p:spPr>
        <p:txBody>
          <a:bodyPr>
            <a:noAutofit/>
          </a:bodyPr>
          <a:lstStyle/>
          <a:p>
            <a:r>
              <a:rPr lang="fr-FR" sz="3200" dirty="0">
                <a:solidFill>
                  <a:srgbClr val="FF0000"/>
                </a:solidFill>
              </a:rPr>
              <a:t>Exercice : Originalité d’un site web</a:t>
            </a:r>
            <a:br>
              <a:rPr lang="fr-FR" sz="3200" dirty="0"/>
            </a:br>
            <a:endParaRPr lang="fr-FR" sz="3200" dirty="0"/>
          </a:p>
        </p:txBody>
      </p:sp>
      <p:sp>
        <p:nvSpPr>
          <p:cNvPr id="3" name="Espace réservé du contenu 2">
            <a:extLst>
              <a:ext uri="{FF2B5EF4-FFF2-40B4-BE49-F238E27FC236}">
                <a16:creationId xmlns:a16="http://schemas.microsoft.com/office/drawing/2014/main" id="{3EABDF97-818A-4EAB-8E8B-763D474BD312}"/>
              </a:ext>
            </a:extLst>
          </p:cNvPr>
          <p:cNvSpPr>
            <a:spLocks noGrp="1"/>
          </p:cNvSpPr>
          <p:nvPr>
            <p:ph idx="1"/>
            <p:custDataLst>
              <p:tags r:id="rId2"/>
            </p:custDataLst>
          </p:nvPr>
        </p:nvSpPr>
        <p:spPr>
          <a:xfrm>
            <a:off x="609600" y="1006679"/>
            <a:ext cx="10972800" cy="5119485"/>
          </a:xfrm>
        </p:spPr>
        <p:txBody>
          <a:bodyPr/>
          <a:lstStyle/>
          <a:p>
            <a:pPr marL="0" indent="0">
              <a:buNone/>
            </a:pPr>
            <a:r>
              <a:rPr lang="fr-FR" dirty="0">
                <a:hlinkClick r:id="rId4"/>
              </a:rPr>
              <a:t>https://www.legalis.net/jurisprudences/cour-dappel-de-versailles-12eme-chambre-arret-du-2-juillet-2013/</a:t>
            </a:r>
            <a:endParaRPr lang="fr-FR" dirty="0"/>
          </a:p>
          <a:p>
            <a:pPr marL="0" indent="0">
              <a:buNone/>
            </a:pPr>
            <a:endParaRPr lang="fr-FR" dirty="0"/>
          </a:p>
          <a:p>
            <a:r>
              <a:rPr lang="fr-FR" dirty="0"/>
              <a:t>Identifier le défendeur à l’action en justice puis résumer son argument principal en défense</a:t>
            </a:r>
          </a:p>
          <a:p>
            <a:r>
              <a:rPr lang="fr-FR" dirty="0"/>
              <a:t>Identifier précisément la partie de la décision de justice contenant le raisonnement du juge sur l’originalité</a:t>
            </a:r>
          </a:p>
          <a:p>
            <a:pPr marL="0" indent="0">
              <a:buNone/>
            </a:pPr>
            <a:endParaRPr lang="fr-FR" dirty="0"/>
          </a:p>
        </p:txBody>
      </p:sp>
    </p:spTree>
    <p:extLst>
      <p:ext uri="{BB962C8B-B14F-4D97-AF65-F5344CB8AC3E}">
        <p14:creationId xmlns:p14="http://schemas.microsoft.com/office/powerpoint/2010/main" val="2402669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custDataLst>
              <p:tags r:id="rId1"/>
            </p:custDataLst>
          </p:nvPr>
        </p:nvSpPr>
        <p:spPr/>
        <p:txBody>
          <a:bodyPr/>
          <a:lstStyle/>
          <a:p>
            <a:pPr eaLnBrk="1" hangingPunct="1"/>
            <a:r>
              <a:rPr lang="fr-BE" altLang="fr-FR">
                <a:solidFill>
                  <a:srgbClr val="FF0000"/>
                </a:solidFill>
              </a:rPr>
              <a:t>Pour résumer</a:t>
            </a:r>
          </a:p>
        </p:txBody>
      </p:sp>
      <p:sp>
        <p:nvSpPr>
          <p:cNvPr id="31747" name="Content Placeholder 2"/>
          <p:cNvSpPr>
            <a:spLocks noGrp="1"/>
          </p:cNvSpPr>
          <p:nvPr>
            <p:ph idx="1"/>
            <p:custDataLst>
              <p:tags r:id="rId2"/>
            </p:custDataLst>
          </p:nvPr>
        </p:nvSpPr>
        <p:spPr/>
        <p:txBody>
          <a:bodyPr/>
          <a:lstStyle/>
          <a:p>
            <a:pPr eaLnBrk="1" hangingPunct="1"/>
            <a:r>
              <a:rPr lang="fr-BE" altLang="fr-FR" dirty="0"/>
              <a:t>Une création est protégée par le droit d’auteur</a:t>
            </a:r>
          </a:p>
          <a:p>
            <a:pPr lvl="1" eaLnBrk="1" hangingPunct="1"/>
            <a:r>
              <a:rPr lang="fr-BE" altLang="fr-FR" dirty="0"/>
              <a:t>Si elle est originale,</a:t>
            </a:r>
          </a:p>
          <a:p>
            <a:pPr lvl="1" eaLnBrk="1" hangingPunct="1"/>
            <a:r>
              <a:rPr lang="fr-BE" altLang="fr-FR" dirty="0"/>
              <a:t>Si c’est une réalisation « formelle » qui s’adresse aux sens (sauf l’odeur),</a:t>
            </a:r>
          </a:p>
          <a:p>
            <a:pPr eaLnBrk="1" hangingPunct="1"/>
            <a:r>
              <a:rPr lang="fr-BE" altLang="fr-FR" dirty="0"/>
              <a:t>Mais </a:t>
            </a:r>
            <a:r>
              <a:rPr lang="fr-BE" altLang="fr-FR" i="1" dirty="0"/>
              <a:t>qui</a:t>
            </a:r>
            <a:r>
              <a:rPr lang="fr-BE" altLang="fr-FR" dirty="0"/>
              <a:t> est protégé ?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custDataLst>
              <p:tags r:id="rId1"/>
            </p:custDataLst>
          </p:nvPr>
        </p:nvSpPr>
        <p:spPr/>
        <p:txBody>
          <a:bodyPr/>
          <a:lstStyle/>
          <a:p>
            <a:r>
              <a:rPr lang="fr-FR" altLang="fr-FR" dirty="0">
                <a:solidFill>
                  <a:srgbClr val="FF0000"/>
                </a:solidFill>
              </a:rPr>
              <a:t>1.2 l’auteur </a:t>
            </a:r>
          </a:p>
        </p:txBody>
      </p:sp>
      <p:sp>
        <p:nvSpPr>
          <p:cNvPr id="2" name="Espace réservé du contenu 1"/>
          <p:cNvSpPr>
            <a:spLocks noGrp="1"/>
          </p:cNvSpPr>
          <p:nvPr>
            <p:ph idx="1"/>
            <p:custDataLst>
              <p:tags r:id="rId2"/>
            </p:custDataLst>
          </p:nvPr>
        </p:nvSpPr>
        <p:spPr>
          <a:xfrm>
            <a:off x="1981200" y="1241571"/>
            <a:ext cx="8229600" cy="4884593"/>
          </a:xfrm>
        </p:spPr>
        <p:txBody>
          <a:bodyPr/>
          <a:lstStyle/>
          <a:p>
            <a:pPr algn="ctr"/>
            <a:endParaRPr lang="fr-FR" dirty="0"/>
          </a:p>
          <a:p>
            <a:pPr algn="ctr"/>
            <a:endParaRPr lang="fr-FR" dirty="0"/>
          </a:p>
          <a:p>
            <a:pPr algn="ctr"/>
            <a:endParaRPr lang="fr-FR" dirty="0"/>
          </a:p>
          <a:p>
            <a:pPr marL="0" indent="0" algn="ctr">
              <a:buNone/>
            </a:pPr>
            <a:r>
              <a:rPr lang="fr-FR" sz="6000" dirty="0"/>
              <a:t>Qui est l’auteur de l’œuvre ?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
            </p:custDataLst>
          </p:nvPr>
        </p:nvSpPr>
        <p:spPr>
          <a:xfrm>
            <a:off x="2209800" y="260648"/>
            <a:ext cx="6981825" cy="1143000"/>
          </a:xfrm>
        </p:spPr>
        <p:txBody>
          <a:bodyPr rtlCol="0">
            <a:normAutofit fontScale="90000"/>
          </a:bodyPr>
          <a:lstStyle/>
          <a:p>
            <a:pPr>
              <a:defRPr/>
            </a:pPr>
            <a:r>
              <a:rPr lang="fr-BE" sz="4000" dirty="0">
                <a:solidFill>
                  <a:srgbClr val="FF0000"/>
                </a:solidFill>
              </a:rPr>
              <a:t>a/ Qui est protégé ?</a:t>
            </a:r>
            <a:br>
              <a:rPr lang="fr-BE" sz="4000" dirty="0">
                <a:solidFill>
                  <a:srgbClr val="FF0000"/>
                </a:solidFill>
              </a:rPr>
            </a:br>
            <a:endParaRPr lang="fr-BE" sz="4000" dirty="0">
              <a:solidFill>
                <a:srgbClr val="FF0000"/>
              </a:solidFill>
            </a:endParaRPr>
          </a:p>
        </p:txBody>
      </p:sp>
      <p:sp>
        <p:nvSpPr>
          <p:cNvPr id="28675" name="Rectangle 3"/>
          <p:cNvSpPr>
            <a:spLocks noGrp="1" noChangeArrowheads="1"/>
          </p:cNvSpPr>
          <p:nvPr>
            <p:ph type="body" idx="1"/>
            <p:custDataLst>
              <p:tags r:id="rId2"/>
            </p:custDataLst>
          </p:nvPr>
        </p:nvSpPr>
        <p:spPr>
          <a:xfrm>
            <a:off x="1633537" y="1268760"/>
            <a:ext cx="8566919" cy="5256584"/>
          </a:xfrm>
        </p:spPr>
        <p:txBody>
          <a:bodyPr>
            <a:normAutofit lnSpcReduction="10000"/>
          </a:bodyPr>
          <a:lstStyle/>
          <a:p>
            <a:pPr eaLnBrk="1" hangingPunct="1">
              <a:defRPr/>
            </a:pPr>
            <a:r>
              <a:rPr lang="fr-BE" altLang="fr-FR" sz="3600" dirty="0"/>
              <a:t>L’auteur : le créateur en tant que </a:t>
            </a:r>
            <a:r>
              <a:rPr lang="fr-BE" altLang="fr-FR" sz="3600" b="1" dirty="0"/>
              <a:t>personne  physique </a:t>
            </a:r>
            <a:r>
              <a:rPr lang="fr-BE" altLang="fr-FR" sz="3600" dirty="0"/>
              <a:t>en principe. </a:t>
            </a:r>
          </a:p>
          <a:p>
            <a:pPr eaLnBrk="1" hangingPunct="1">
              <a:defRPr/>
            </a:pPr>
            <a:r>
              <a:rPr lang="fr-BE" altLang="fr-FR" sz="3600" dirty="0"/>
              <a:t>Ne sont pas des auteurs, ils n’ont donc pas de droit d’auteur :</a:t>
            </a:r>
          </a:p>
          <a:p>
            <a:pPr lvl="1" eaLnBrk="1" hangingPunct="1">
              <a:defRPr/>
            </a:pPr>
            <a:r>
              <a:rPr lang="fr-BE" altLang="fr-FR" dirty="0"/>
              <a:t>Un employeur qui fournit une mission</a:t>
            </a:r>
          </a:p>
          <a:p>
            <a:pPr lvl="1" eaLnBrk="1" hangingPunct="1">
              <a:defRPr/>
            </a:pPr>
            <a:r>
              <a:rPr lang="fr-BE" altLang="fr-FR" dirty="0"/>
              <a:t>Le commanditaire d’une création </a:t>
            </a:r>
          </a:p>
          <a:p>
            <a:pPr lvl="1" eaLnBrk="1" hangingPunct="1">
              <a:defRPr/>
            </a:pPr>
            <a:r>
              <a:rPr lang="fr-BE" altLang="fr-FR" dirty="0"/>
              <a:t>Un commissaire d’exposition qui fournit un simple conseil,</a:t>
            </a:r>
          </a:p>
          <a:p>
            <a:pPr lvl="1" eaLnBrk="1" hangingPunct="1">
              <a:defRPr/>
            </a:pPr>
            <a:r>
              <a:rPr lang="fr-BE" altLang="fr-FR" dirty="0"/>
              <a:t>Un technicien qui participe au projet n’est pas un auteur,</a:t>
            </a:r>
          </a:p>
          <a:p>
            <a:pPr marL="0" indent="0">
              <a:buNone/>
              <a:defRPr/>
            </a:pPr>
            <a:endParaRPr lang="fr-BE" alt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75854" y="1802102"/>
            <a:ext cx="10972800" cy="1143000"/>
          </a:xfrm>
        </p:spPr>
        <p:txBody>
          <a:bodyPr>
            <a:noAutofit/>
          </a:bodyPr>
          <a:lstStyle/>
          <a:p>
            <a:r>
              <a:rPr lang="fr-BE" sz="7200" dirty="0">
                <a:solidFill>
                  <a:srgbClr val="FF0000"/>
                </a:solidFill>
              </a:rPr>
              <a:t>1. Le droit d’auteur</a:t>
            </a:r>
          </a:p>
        </p:txBody>
      </p:sp>
      <p:sp>
        <p:nvSpPr>
          <p:cNvPr id="3" name="Content Placeholder 2"/>
          <p:cNvSpPr>
            <a:spLocks noGrp="1"/>
          </p:cNvSpPr>
          <p:nvPr>
            <p:ph idx="1"/>
            <p:custDataLst>
              <p:tags r:id="rId2"/>
            </p:custDataLst>
          </p:nvPr>
        </p:nvSpPr>
        <p:spPr>
          <a:xfrm>
            <a:off x="1219200" y="3979718"/>
            <a:ext cx="10972800" cy="1876282"/>
          </a:xfrm>
        </p:spPr>
        <p:txBody>
          <a:bodyPr/>
          <a:lstStyle/>
          <a:p>
            <a:pPr marL="0" indent="0">
              <a:buNone/>
            </a:pPr>
            <a:endParaRPr lang="fr-BE" dirty="0"/>
          </a:p>
        </p:txBody>
      </p:sp>
    </p:spTree>
    <p:extLst>
      <p:ext uri="{BB962C8B-B14F-4D97-AF65-F5344CB8AC3E}">
        <p14:creationId xmlns:p14="http://schemas.microsoft.com/office/powerpoint/2010/main" val="3649187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custDataLst>
              <p:tags r:id="rId1"/>
            </p:custDataLst>
          </p:nvPr>
        </p:nvSpPr>
        <p:spPr/>
        <p:txBody>
          <a:bodyPr/>
          <a:lstStyle/>
          <a:p>
            <a:r>
              <a:rPr lang="fr-FR" altLang="fr-FR">
                <a:solidFill>
                  <a:srgbClr val="FF0000"/>
                </a:solidFill>
              </a:rPr>
              <a:t>Seul le créateur est un auteur </a:t>
            </a:r>
          </a:p>
        </p:txBody>
      </p:sp>
      <p:sp>
        <p:nvSpPr>
          <p:cNvPr id="34819" name="Espace réservé du contenu 2"/>
          <p:cNvSpPr>
            <a:spLocks noGrp="1"/>
          </p:cNvSpPr>
          <p:nvPr>
            <p:ph idx="1"/>
            <p:custDataLst>
              <p:tags r:id="rId2"/>
            </p:custDataLst>
          </p:nvPr>
        </p:nvSpPr>
        <p:spPr>
          <a:xfrm>
            <a:off x="1981200" y="1417639"/>
            <a:ext cx="8229600" cy="4708525"/>
          </a:xfrm>
        </p:spPr>
        <p:txBody>
          <a:bodyPr>
            <a:normAutofit/>
          </a:bodyPr>
          <a:lstStyle/>
          <a:p>
            <a:r>
              <a:rPr lang="fr-FR" altLang="fr-FR" sz="3600" dirty="0"/>
              <a:t>Il faut un contrat de l’auteur pour exploiter l’œuvre </a:t>
            </a:r>
          </a:p>
          <a:p>
            <a:pPr lvl="1"/>
            <a:r>
              <a:rPr lang="fr-FR" altLang="fr-FR" sz="3600" dirty="0"/>
              <a:t>En l’absence d’une clause de </a:t>
            </a:r>
            <a:r>
              <a:rPr lang="fr-FR" altLang="fr-FR" sz="3600" b="1" dirty="0"/>
              <a:t>cession des droits d’auteur</a:t>
            </a:r>
            <a:r>
              <a:rPr lang="fr-FR" altLang="fr-FR" sz="3600" dirty="0"/>
              <a:t>, l’auteur-créateur reste propriétaire de son œuvre; </a:t>
            </a:r>
          </a:p>
          <a:p>
            <a:pPr lvl="1"/>
            <a:r>
              <a:rPr lang="fr-FR" altLang="fr-FR" sz="3600" dirty="0"/>
              <a:t> </a:t>
            </a:r>
            <a:r>
              <a:rPr lang="fr-FR" altLang="fr-FR" sz="3600" u="sng" dirty="0">
                <a:solidFill>
                  <a:srgbClr val="FF0000"/>
                </a:solidFill>
              </a:rPr>
              <a:t>même si </a:t>
            </a:r>
            <a:r>
              <a:rPr lang="fr-FR" altLang="fr-FR" sz="3600" u="sng" dirty="0"/>
              <a:t>l’acheteur </a:t>
            </a:r>
            <a:r>
              <a:rPr lang="fr-FR" altLang="fr-FR" sz="3600" u="sng" dirty="0">
                <a:solidFill>
                  <a:srgbClr val="FF0000"/>
                </a:solidFill>
              </a:rPr>
              <a:t>a payé un prix ou un salaire </a:t>
            </a:r>
            <a:r>
              <a:rPr lang="fr-FR" altLang="fr-FR" sz="3600" dirty="0"/>
              <a:t>pour acquérir la propriété matérielle de l’œuvre.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custDataLst>
              <p:tags r:id="rId1"/>
            </p:custDataLst>
          </p:nvPr>
        </p:nvSpPr>
        <p:spPr/>
        <p:txBody>
          <a:bodyPr/>
          <a:lstStyle/>
          <a:p>
            <a:r>
              <a:rPr lang="fr-FR" altLang="fr-FR">
                <a:solidFill>
                  <a:srgbClr val="FF0000"/>
                </a:solidFill>
              </a:rPr>
              <a:t>Seul le créateur est un auteur </a:t>
            </a:r>
          </a:p>
        </p:txBody>
      </p:sp>
      <p:sp>
        <p:nvSpPr>
          <p:cNvPr id="34819" name="Espace réservé du contenu 2"/>
          <p:cNvSpPr>
            <a:spLocks noGrp="1"/>
          </p:cNvSpPr>
          <p:nvPr>
            <p:ph idx="1"/>
            <p:custDataLst>
              <p:tags r:id="rId2"/>
            </p:custDataLst>
          </p:nvPr>
        </p:nvSpPr>
        <p:spPr>
          <a:xfrm>
            <a:off x="1981200" y="1417639"/>
            <a:ext cx="8229600" cy="4708525"/>
          </a:xfrm>
        </p:spPr>
        <p:txBody>
          <a:bodyPr/>
          <a:lstStyle/>
          <a:p>
            <a:r>
              <a:rPr lang="fr-FR" altLang="fr-FR" sz="2400" u="sng" dirty="0"/>
              <a:t>Même si l’acheteur a payé un prix ou un salaire </a:t>
            </a:r>
            <a:r>
              <a:rPr lang="fr-FR" altLang="fr-FR" sz="2400" dirty="0"/>
              <a:t>pour acquérir la propriété matérielle de l’œuvre, ce n’est pas suffisant. </a:t>
            </a:r>
          </a:p>
          <a:p>
            <a:r>
              <a:rPr lang="fr-FR" altLang="fr-FR" sz="2400" dirty="0"/>
              <a:t>Il faut un contrat visant les droits d’auteur (clause de P.I.)</a:t>
            </a:r>
          </a:p>
          <a:p>
            <a:r>
              <a:rPr lang="fr-FR" altLang="fr-FR" sz="2400" dirty="0"/>
              <a:t>Concrètement :  </a:t>
            </a:r>
          </a:p>
          <a:p>
            <a:pPr lvl="1"/>
            <a:r>
              <a:rPr lang="fr-FR" altLang="fr-FR" sz="2400" dirty="0"/>
              <a:t>Contrat de cession de droits,</a:t>
            </a:r>
          </a:p>
          <a:p>
            <a:pPr lvl="1"/>
            <a:r>
              <a:rPr lang="fr-FR" altLang="fr-FR" sz="2400" dirty="0"/>
              <a:t>Contrat de licence de droits, </a:t>
            </a:r>
          </a:p>
          <a:p>
            <a:pPr lvl="1"/>
            <a:r>
              <a:rPr lang="fr-FR" altLang="fr-FR" sz="2400" dirty="0"/>
              <a:t>Contrat de commande d’une œuvre avec une clause de P.I.,</a:t>
            </a:r>
          </a:p>
          <a:p>
            <a:pPr lvl="1"/>
            <a:r>
              <a:rPr lang="fr-FR" altLang="fr-FR" sz="2400" dirty="0"/>
              <a:t>Contrat d’achat d’une œuvre avec une clause de P.I.,</a:t>
            </a:r>
          </a:p>
          <a:p>
            <a:pPr lvl="1"/>
            <a:r>
              <a:rPr lang="fr-FR" altLang="fr-FR" sz="2400" dirty="0"/>
              <a:t>Contrat de travail avec une clause de P.I.</a:t>
            </a:r>
          </a:p>
          <a:p>
            <a:pPr lvl="1"/>
            <a:r>
              <a:rPr lang="fr-FR" altLang="fr-FR" sz="2400" dirty="0"/>
              <a:t>Contrat de prestation de services, CGV… avec clauses de P.I.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custDataLst>
              <p:tags r:id="rId1"/>
            </p:custDataLst>
          </p:nvPr>
        </p:nvSpPr>
        <p:spPr>
          <a:xfrm>
            <a:off x="2209801" y="260648"/>
            <a:ext cx="7631113" cy="1296144"/>
          </a:xfrm>
        </p:spPr>
        <p:txBody>
          <a:bodyPr rtlCol="0">
            <a:normAutofit fontScale="90000"/>
          </a:bodyPr>
          <a:lstStyle/>
          <a:p>
            <a:pPr marL="342900" indent="-342900" eaLnBrk="1" fontAlgn="auto" hangingPunct="1">
              <a:spcAft>
                <a:spcPts val="0"/>
              </a:spcAft>
              <a:defRPr/>
            </a:pPr>
            <a:r>
              <a:rPr lang="fr-BE" b="1" dirty="0">
                <a:solidFill>
                  <a:srgbClr val="FF0000"/>
                </a:solidFill>
              </a:rPr>
              <a:t>Contrat ?</a:t>
            </a:r>
            <a:br>
              <a:rPr lang="fr-BE" dirty="0"/>
            </a:br>
            <a:endParaRPr lang="fr-BE" dirty="0"/>
          </a:p>
        </p:txBody>
      </p:sp>
      <p:sp>
        <p:nvSpPr>
          <p:cNvPr id="27651" name="Content Placeholder 2"/>
          <p:cNvSpPr>
            <a:spLocks noGrp="1"/>
          </p:cNvSpPr>
          <p:nvPr>
            <p:ph idx="1"/>
            <p:custDataLst>
              <p:tags r:id="rId2"/>
            </p:custDataLst>
          </p:nvPr>
        </p:nvSpPr>
        <p:spPr>
          <a:xfrm>
            <a:off x="1981200" y="1268761"/>
            <a:ext cx="8362950" cy="5328891"/>
          </a:xfrm>
        </p:spPr>
        <p:txBody>
          <a:bodyPr rtlCol="0">
            <a:normAutofit lnSpcReduction="10000"/>
          </a:bodyPr>
          <a:lstStyle/>
          <a:p>
            <a:pPr eaLnBrk="1" fontAlgn="auto" hangingPunct="1">
              <a:spcAft>
                <a:spcPts val="0"/>
              </a:spcAft>
              <a:defRPr/>
            </a:pPr>
            <a:r>
              <a:rPr lang="fr-BE" dirty="0"/>
              <a:t>Entre qui ? :  l’auteur &amp; l’exploitant au sens large. </a:t>
            </a:r>
          </a:p>
          <a:p>
            <a:pPr eaLnBrk="1" fontAlgn="auto" hangingPunct="1">
              <a:spcAft>
                <a:spcPts val="0"/>
              </a:spcAft>
              <a:buNone/>
              <a:defRPr/>
            </a:pPr>
            <a:r>
              <a:rPr lang="fr-BE" dirty="0"/>
              <a:t>Autres exemples :  </a:t>
            </a:r>
          </a:p>
          <a:p>
            <a:pPr lvl="1" eaLnBrk="1" fontAlgn="auto" hangingPunct="1">
              <a:spcAft>
                <a:spcPts val="0"/>
              </a:spcAft>
              <a:defRPr/>
            </a:pPr>
            <a:r>
              <a:rPr lang="fr-BE" dirty="0"/>
              <a:t>Autorisation pour une photographie, un texte, une musique. </a:t>
            </a:r>
          </a:p>
          <a:p>
            <a:pPr lvl="1" eaLnBrk="1" fontAlgn="auto" hangingPunct="1">
              <a:spcAft>
                <a:spcPts val="0"/>
              </a:spcAft>
              <a:defRPr/>
            </a:pPr>
            <a:r>
              <a:rPr lang="fr-BE" dirty="0"/>
              <a:t>Licence de droit pour du marchandising,</a:t>
            </a:r>
          </a:p>
          <a:p>
            <a:pPr lvl="1" eaLnBrk="1" fontAlgn="auto" hangingPunct="1">
              <a:spcAft>
                <a:spcPts val="0"/>
              </a:spcAft>
              <a:defRPr/>
            </a:pPr>
            <a:r>
              <a:rPr lang="fr-BE" dirty="0"/>
              <a:t>Cession des droits pour la création d’un site internet ou un logiciel, </a:t>
            </a:r>
          </a:p>
          <a:p>
            <a:pPr lvl="1" eaLnBrk="1" fontAlgn="auto" hangingPunct="1">
              <a:spcAft>
                <a:spcPts val="0"/>
              </a:spcAft>
              <a:defRPr/>
            </a:pPr>
            <a:r>
              <a:rPr lang="fr-BE" dirty="0"/>
              <a:t>Cession des droits pour la création d’un logo ou d’un design, </a:t>
            </a:r>
          </a:p>
          <a:p>
            <a:pPr lvl="1" eaLnBrk="1" fontAlgn="auto" hangingPunct="1">
              <a:spcAft>
                <a:spcPts val="0"/>
              </a:spcAft>
              <a:defRPr/>
            </a:pPr>
            <a:r>
              <a:rPr lang="fr-BE" dirty="0"/>
              <a:t>Contrat d’édition pour l’édition d’un livre </a:t>
            </a:r>
          </a:p>
          <a:p>
            <a:pPr eaLnBrk="1" fontAlgn="auto" hangingPunct="1">
              <a:spcAft>
                <a:spcPts val="0"/>
              </a:spcAft>
              <a:defRPr/>
            </a:pPr>
            <a:endParaRPr lang="fr-B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a:xfrm>
            <a:off x="1544638" y="260648"/>
            <a:ext cx="8820150" cy="1143000"/>
          </a:xfrm>
        </p:spPr>
        <p:txBody>
          <a:bodyPr rtlCol="0">
            <a:normAutofit fontScale="90000"/>
          </a:bodyPr>
          <a:lstStyle/>
          <a:p>
            <a:pPr eaLnBrk="1" fontAlgn="auto" hangingPunct="1">
              <a:spcAft>
                <a:spcPts val="0"/>
              </a:spcAft>
              <a:defRPr/>
            </a:pPr>
            <a:r>
              <a:rPr lang="fr-BE" dirty="0">
                <a:solidFill>
                  <a:srgbClr val="FF0000"/>
                </a:solidFill>
              </a:rPr>
              <a:t>Les contrats pour reproduire &amp; représenter l’œuvre </a:t>
            </a:r>
          </a:p>
        </p:txBody>
      </p:sp>
      <p:sp>
        <p:nvSpPr>
          <p:cNvPr id="40963" name="Rectangle 3"/>
          <p:cNvSpPr>
            <a:spLocks noGrp="1" noChangeArrowheads="1"/>
          </p:cNvSpPr>
          <p:nvPr>
            <p:ph type="body" idx="1"/>
            <p:custDataLst>
              <p:tags r:id="rId2"/>
            </p:custDataLst>
          </p:nvPr>
        </p:nvSpPr>
        <p:spPr>
          <a:xfrm>
            <a:off x="1631504" y="1403648"/>
            <a:ext cx="8733284" cy="5454352"/>
          </a:xfrm>
        </p:spPr>
        <p:txBody>
          <a:bodyPr/>
          <a:lstStyle/>
          <a:p>
            <a:pPr eaLnBrk="1" hangingPunct="1">
              <a:lnSpc>
                <a:spcPct val="90000"/>
              </a:lnSpc>
            </a:pPr>
            <a:r>
              <a:rPr lang="fr-BE" altLang="fr-FR" sz="2400" b="1" dirty="0"/>
              <a:t>Négocier</a:t>
            </a:r>
            <a:r>
              <a:rPr lang="fr-BE" altLang="fr-FR" sz="2400" dirty="0"/>
              <a:t> : bien clarifier la commande objet du contrat</a:t>
            </a:r>
          </a:p>
          <a:p>
            <a:pPr lvl="1" eaLnBrk="1" hangingPunct="1">
              <a:lnSpc>
                <a:spcPct val="90000"/>
              </a:lnSpc>
            </a:pPr>
            <a:r>
              <a:rPr lang="fr-BE" altLang="fr-FR" sz="2400" dirty="0"/>
              <a:t>Qui ? Quoi ? Comment ? Combien ? Quand ? Où ? Quel prix ? </a:t>
            </a:r>
          </a:p>
          <a:p>
            <a:pPr lvl="1" eaLnBrk="1" hangingPunct="1">
              <a:lnSpc>
                <a:spcPct val="90000"/>
              </a:lnSpc>
            </a:pPr>
            <a:r>
              <a:rPr lang="fr-BE" altLang="fr-FR" sz="2400" dirty="0"/>
              <a:t>Bien préciser les spécificités de l’œuvre attendue dans le détail. </a:t>
            </a:r>
          </a:p>
          <a:p>
            <a:pPr eaLnBrk="1" hangingPunct="1">
              <a:lnSpc>
                <a:spcPct val="90000"/>
              </a:lnSpc>
            </a:pPr>
            <a:r>
              <a:rPr lang="fr-BE" altLang="fr-FR" sz="2400" dirty="0"/>
              <a:t>il faut recourir à </a:t>
            </a:r>
            <a:r>
              <a:rPr lang="fr-BE" altLang="fr-FR" sz="2400" b="1" dirty="0"/>
              <a:t>un écrit </a:t>
            </a:r>
            <a:r>
              <a:rPr lang="fr-BE" altLang="fr-FR" sz="2400" dirty="0"/>
              <a:t>« papier » ou numérique signé par les deux parties avant le début des travaux et si possible relu par un conseil avant signature</a:t>
            </a:r>
            <a:r>
              <a:rPr lang="fr-BE" altLang="fr-FR" sz="2400" b="1" dirty="0"/>
              <a:t>,</a:t>
            </a:r>
          </a:p>
          <a:p>
            <a:pPr lvl="1" eaLnBrk="1" hangingPunct="1">
              <a:lnSpc>
                <a:spcPct val="90000"/>
              </a:lnSpc>
            </a:pPr>
            <a:r>
              <a:rPr lang="fr-BE" altLang="fr-FR" sz="2400" dirty="0">
                <a:solidFill>
                  <a:srgbClr val="FF0000"/>
                </a:solidFill>
              </a:rPr>
              <a:t>Attention</a:t>
            </a:r>
            <a:r>
              <a:rPr lang="fr-BE" altLang="fr-FR" sz="2400" dirty="0"/>
              <a:t> aux simples échanges d’emails peu clairs, </a:t>
            </a:r>
          </a:p>
          <a:p>
            <a:pPr lvl="1" eaLnBrk="1" hangingPunct="1">
              <a:lnSpc>
                <a:spcPct val="90000"/>
              </a:lnSpc>
            </a:pPr>
            <a:r>
              <a:rPr lang="fr-BE" altLang="fr-FR" sz="2400" dirty="0">
                <a:solidFill>
                  <a:srgbClr val="FF0000"/>
                </a:solidFill>
              </a:rPr>
              <a:t>Attention</a:t>
            </a:r>
            <a:r>
              <a:rPr lang="fr-BE" altLang="fr-FR" sz="2400" dirty="0"/>
              <a:t> aux négociations « nébuleuses » qui s’étirent dans le temps après le début des travaux,</a:t>
            </a:r>
          </a:p>
          <a:p>
            <a:pPr lvl="1" eaLnBrk="1" hangingPunct="1">
              <a:lnSpc>
                <a:spcPct val="90000"/>
              </a:lnSpc>
            </a:pPr>
            <a:r>
              <a:rPr lang="fr-BE" altLang="fr-FR" sz="2400" dirty="0">
                <a:solidFill>
                  <a:srgbClr val="FF0000"/>
                </a:solidFill>
              </a:rPr>
              <a:t>Attention</a:t>
            </a:r>
            <a:r>
              <a:rPr lang="fr-BE" altLang="fr-FR" sz="2400" dirty="0"/>
              <a:t> à la confidentialité : en faire et en montrer le moins possible à l’exploitant avant la signature d’un vrai contrat.</a:t>
            </a:r>
          </a:p>
          <a:p>
            <a:pPr lvl="2" eaLnBrk="1" hangingPunct="1">
              <a:lnSpc>
                <a:spcPct val="90000"/>
              </a:lnSpc>
            </a:pPr>
            <a:r>
              <a:rPr lang="fr-BE" altLang="fr-FR" dirty="0"/>
              <a:t>Beaucoup de conflits à ce sujet – un contrat permet de clarifier les choses en amont. </a:t>
            </a:r>
          </a:p>
        </p:txBody>
      </p:sp>
    </p:spTree>
    <p:extLst>
      <p:ext uri="{BB962C8B-B14F-4D97-AF65-F5344CB8AC3E}">
        <p14:creationId xmlns:p14="http://schemas.microsoft.com/office/powerpoint/2010/main" val="4061208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
            </p:custDataLst>
          </p:nvPr>
        </p:nvSpPr>
        <p:spPr>
          <a:xfrm>
            <a:off x="2209800" y="609600"/>
            <a:ext cx="7054850" cy="1143000"/>
          </a:xfrm>
        </p:spPr>
        <p:txBody>
          <a:bodyPr rtlCol="0">
            <a:normAutofit fontScale="90000"/>
          </a:bodyPr>
          <a:lstStyle/>
          <a:p>
            <a:pPr eaLnBrk="1" fontAlgn="auto" hangingPunct="1">
              <a:spcAft>
                <a:spcPts val="0"/>
              </a:spcAft>
              <a:defRPr/>
            </a:pPr>
            <a:r>
              <a:rPr lang="fr-BE" sz="3600" dirty="0">
                <a:solidFill>
                  <a:srgbClr val="FF0000"/>
                </a:solidFill>
              </a:rPr>
              <a:t>Les mentions nécessaires que l’on doit trouver dans les clauses du contrat</a:t>
            </a:r>
            <a:br>
              <a:rPr lang="fr-BE" sz="3600" dirty="0"/>
            </a:br>
            <a:endParaRPr lang="fr-BE" sz="3600" dirty="0"/>
          </a:p>
        </p:txBody>
      </p:sp>
      <p:sp>
        <p:nvSpPr>
          <p:cNvPr id="41987" name="Rectangle 3"/>
          <p:cNvSpPr>
            <a:spLocks noGrp="1" noChangeArrowheads="1"/>
          </p:cNvSpPr>
          <p:nvPr>
            <p:ph type="body" idx="1"/>
            <p:custDataLst>
              <p:tags r:id="rId2"/>
            </p:custDataLst>
          </p:nvPr>
        </p:nvSpPr>
        <p:spPr>
          <a:xfrm>
            <a:off x="2209800" y="1981200"/>
            <a:ext cx="8458200" cy="4876800"/>
          </a:xfrm>
        </p:spPr>
        <p:txBody>
          <a:bodyPr/>
          <a:lstStyle/>
          <a:p>
            <a:pPr marL="0" indent="0" eaLnBrk="1" hangingPunct="1">
              <a:lnSpc>
                <a:spcPct val="90000"/>
              </a:lnSpc>
              <a:buNone/>
            </a:pPr>
            <a:r>
              <a:rPr lang="fr-BE" altLang="fr-FR" sz="2400" u="sng" dirty="0"/>
              <a:t>Ce qui n’est pas spécialement cédé reste à l’auteur : les clauses doivent être détaillées concernant :</a:t>
            </a:r>
          </a:p>
          <a:p>
            <a:pPr eaLnBrk="1" hangingPunct="1">
              <a:lnSpc>
                <a:spcPct val="90000"/>
              </a:lnSpc>
            </a:pPr>
            <a:r>
              <a:rPr lang="fr-BE" altLang="fr-FR" sz="2400" dirty="0"/>
              <a:t>L’étendue concrète de l’exploitation envisagée,</a:t>
            </a:r>
          </a:p>
          <a:p>
            <a:pPr lvl="1" eaLnBrk="1" hangingPunct="1">
              <a:lnSpc>
                <a:spcPct val="90000"/>
              </a:lnSpc>
            </a:pPr>
            <a:r>
              <a:rPr lang="fr-BE" altLang="fr-FR" sz="2400" dirty="0"/>
              <a:t>Exemple : 2000 exemplaires </a:t>
            </a:r>
          </a:p>
          <a:p>
            <a:pPr eaLnBrk="1" hangingPunct="1">
              <a:lnSpc>
                <a:spcPct val="90000"/>
              </a:lnSpc>
            </a:pPr>
            <a:r>
              <a:rPr lang="fr-BE" altLang="fr-FR" sz="2400" dirty="0"/>
              <a:t>Quelle finalité de l’exploitation ?</a:t>
            </a:r>
          </a:p>
          <a:p>
            <a:pPr lvl="1" eaLnBrk="1" hangingPunct="1">
              <a:lnSpc>
                <a:spcPct val="90000"/>
              </a:lnSpc>
            </a:pPr>
            <a:r>
              <a:rPr lang="fr-BE" altLang="fr-FR" sz="2400" dirty="0"/>
              <a:t>vêtement, édition, publicité, … </a:t>
            </a:r>
          </a:p>
          <a:p>
            <a:pPr eaLnBrk="1" hangingPunct="1">
              <a:lnSpc>
                <a:spcPct val="90000"/>
              </a:lnSpc>
            </a:pPr>
            <a:r>
              <a:rPr lang="fr-BE" altLang="fr-FR" sz="2400" dirty="0"/>
              <a:t>Le territoire ? </a:t>
            </a:r>
          </a:p>
          <a:p>
            <a:pPr lvl="1" eaLnBrk="1" hangingPunct="1">
              <a:lnSpc>
                <a:spcPct val="90000"/>
              </a:lnSpc>
            </a:pPr>
            <a:r>
              <a:rPr lang="fr-BE" altLang="fr-FR" sz="2400" dirty="0"/>
              <a:t>France, monde, l’univers etc.… </a:t>
            </a:r>
          </a:p>
          <a:p>
            <a:pPr eaLnBrk="1" hangingPunct="1">
              <a:lnSpc>
                <a:spcPct val="90000"/>
              </a:lnSpc>
            </a:pPr>
            <a:r>
              <a:rPr lang="fr-BE" altLang="fr-FR" sz="2400" dirty="0"/>
              <a:t>La durée ?</a:t>
            </a:r>
          </a:p>
          <a:p>
            <a:pPr lvl="1" eaLnBrk="1" hangingPunct="1">
              <a:lnSpc>
                <a:spcPct val="90000"/>
              </a:lnSpc>
            </a:pPr>
            <a:r>
              <a:rPr lang="fr-BE" altLang="fr-FR" sz="2400" dirty="0"/>
              <a:t>10 ans, 20 ans, 70 ans, durée de protection du droit d’auteur </a:t>
            </a:r>
          </a:p>
          <a:p>
            <a:pPr lvl="1" eaLnBrk="1" hangingPunct="1">
              <a:lnSpc>
                <a:spcPct val="90000"/>
              </a:lnSpc>
            </a:pPr>
            <a:endParaRPr lang="fr-BE" altLang="fr-FR" sz="2400" dirty="0"/>
          </a:p>
        </p:txBody>
      </p:sp>
    </p:spTree>
    <p:extLst>
      <p:ext uri="{BB962C8B-B14F-4D97-AF65-F5344CB8AC3E}">
        <p14:creationId xmlns:p14="http://schemas.microsoft.com/office/powerpoint/2010/main" val="1970430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
            </p:custDataLst>
          </p:nvPr>
        </p:nvSpPr>
        <p:spPr/>
        <p:txBody>
          <a:bodyPr/>
          <a:lstStyle/>
          <a:p>
            <a:pPr eaLnBrk="1" hangingPunct="1"/>
            <a:r>
              <a:rPr lang="fr-BE" altLang="fr-FR" dirty="0">
                <a:solidFill>
                  <a:srgbClr val="FF0000"/>
                </a:solidFill>
              </a:rPr>
              <a:t>La rémunération de l’auteur</a:t>
            </a:r>
          </a:p>
        </p:txBody>
      </p:sp>
      <p:sp>
        <p:nvSpPr>
          <p:cNvPr id="43011" name="Rectangle 3"/>
          <p:cNvSpPr>
            <a:spLocks noGrp="1" noChangeArrowheads="1"/>
          </p:cNvSpPr>
          <p:nvPr>
            <p:ph type="body" idx="1"/>
            <p:custDataLst>
              <p:tags r:id="rId2"/>
            </p:custDataLst>
          </p:nvPr>
        </p:nvSpPr>
        <p:spPr>
          <a:xfrm>
            <a:off x="1981200" y="1417639"/>
            <a:ext cx="8229600" cy="4708525"/>
          </a:xfrm>
        </p:spPr>
        <p:txBody>
          <a:bodyPr/>
          <a:lstStyle/>
          <a:p>
            <a:pPr eaLnBrk="1" hangingPunct="1"/>
            <a:r>
              <a:rPr lang="fr-BE" altLang="fr-FR" dirty="0"/>
              <a:t>Le principe de la rémunération </a:t>
            </a:r>
            <a:r>
              <a:rPr lang="fr-BE" altLang="fr-FR" b="1" dirty="0"/>
              <a:t>proportionnelle des droits d’auteur</a:t>
            </a:r>
            <a:r>
              <a:rPr lang="fr-BE" altLang="fr-FR" dirty="0"/>
              <a:t> (art.L131-4 CPI)</a:t>
            </a:r>
          </a:p>
          <a:p>
            <a:pPr lvl="1" eaLnBrk="1" hangingPunct="1"/>
            <a:r>
              <a:rPr lang="fr-BE" altLang="fr-FR" b="1" dirty="0"/>
              <a:t>Sur le </a:t>
            </a:r>
            <a:r>
              <a:rPr lang="fr-BE" altLang="fr-FR" b="1" u="sng" dirty="0"/>
              <a:t>prix de vente</a:t>
            </a:r>
            <a:r>
              <a:rPr lang="fr-BE" altLang="fr-FR" b="1" dirty="0"/>
              <a:t> au public hors taxe (assiette)</a:t>
            </a:r>
          </a:p>
          <a:p>
            <a:pPr lvl="1" eaLnBrk="1" hangingPunct="1"/>
            <a:r>
              <a:rPr lang="fr-BE" altLang="fr-FR" dirty="0"/>
              <a:t>Le pourcentage est librement déterminé</a:t>
            </a:r>
          </a:p>
          <a:p>
            <a:pPr eaLnBrk="1" hangingPunct="1"/>
            <a:r>
              <a:rPr lang="fr-BE" altLang="fr-FR" dirty="0"/>
              <a:t>Nombreuses possibilités de prévoir </a:t>
            </a:r>
            <a:r>
              <a:rPr lang="fr-BE" altLang="fr-FR" b="1" dirty="0"/>
              <a:t>un forfait </a:t>
            </a:r>
          </a:p>
          <a:p>
            <a:pPr eaLnBrk="1" hangingPunct="1"/>
            <a:r>
              <a:rPr lang="fr-BE" altLang="fr-FR" dirty="0"/>
              <a:t>Possibilité de prévoir des exploitations </a:t>
            </a:r>
            <a:r>
              <a:rPr lang="fr-BE" altLang="fr-FR" b="1" dirty="0"/>
              <a:t>à titre gratuit </a:t>
            </a:r>
            <a:r>
              <a:rPr lang="fr-BE" altLang="fr-FR" dirty="0"/>
              <a:t>mais cela doit être clair… attention aux abus </a:t>
            </a:r>
          </a:p>
        </p:txBody>
      </p:sp>
    </p:spTree>
    <p:extLst>
      <p:ext uri="{BB962C8B-B14F-4D97-AF65-F5344CB8AC3E}">
        <p14:creationId xmlns:p14="http://schemas.microsoft.com/office/powerpoint/2010/main" val="3043406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1"/>
            </p:custDataLst>
          </p:nvPr>
        </p:nvSpPr>
        <p:spPr/>
        <p:txBody>
          <a:bodyPr/>
          <a:lstStyle/>
          <a:p>
            <a:pPr eaLnBrk="1" hangingPunct="1"/>
            <a:r>
              <a:rPr lang="fr-BE" altLang="fr-FR" dirty="0">
                <a:solidFill>
                  <a:srgbClr val="FF0000"/>
                </a:solidFill>
              </a:rPr>
              <a:t>b/ Les œuvres à plusieurs</a:t>
            </a:r>
          </a:p>
        </p:txBody>
      </p:sp>
      <p:sp>
        <p:nvSpPr>
          <p:cNvPr id="36867" name="Rectangle 3"/>
          <p:cNvSpPr>
            <a:spLocks noGrp="1" noChangeArrowheads="1"/>
          </p:cNvSpPr>
          <p:nvPr>
            <p:ph type="body" idx="1"/>
            <p:custDataLst>
              <p:tags r:id="rId2"/>
            </p:custDataLst>
          </p:nvPr>
        </p:nvSpPr>
        <p:spPr>
          <a:xfrm>
            <a:off x="1951038" y="1417638"/>
            <a:ext cx="8229600" cy="4525962"/>
          </a:xfrm>
        </p:spPr>
        <p:txBody>
          <a:bodyPr>
            <a:normAutofit/>
          </a:bodyPr>
          <a:lstStyle/>
          <a:p>
            <a:pPr marL="457200" lvl="1" indent="0" eaLnBrk="1" hangingPunct="1">
              <a:buNone/>
            </a:pPr>
            <a:endParaRPr lang="fr-BE" altLang="fr-FR" dirty="0"/>
          </a:p>
          <a:p>
            <a:pPr lvl="1" eaLnBrk="1" hangingPunct="1">
              <a:buFontTx/>
              <a:buNone/>
            </a:pPr>
            <a:endParaRPr lang="fr-BE" altLang="fr-FR" dirty="0"/>
          </a:p>
          <a:p>
            <a:pPr lvl="1"/>
            <a:r>
              <a:rPr lang="fr-BE" altLang="fr-FR" sz="4400" dirty="0"/>
              <a:t>Œuvre de collaboration ?</a:t>
            </a:r>
          </a:p>
          <a:p>
            <a:pPr lvl="1"/>
            <a:endParaRPr lang="fr-BE" altLang="fr-FR" sz="4400" dirty="0"/>
          </a:p>
          <a:p>
            <a:pPr lvl="1"/>
            <a:r>
              <a:rPr lang="fr-BE" altLang="fr-FR" sz="4400" dirty="0"/>
              <a:t>Œuvre collective ?</a:t>
            </a:r>
          </a:p>
          <a:p>
            <a:pPr lvl="1" eaLnBrk="1" hangingPunct="1"/>
            <a:endParaRPr lang="fr-BE" alt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922FBE-2DF5-4A90-AD3B-7AC19661DDE6}"/>
              </a:ext>
            </a:extLst>
          </p:cNvPr>
          <p:cNvSpPr>
            <a:spLocks noGrp="1"/>
          </p:cNvSpPr>
          <p:nvPr>
            <p:ph type="title"/>
            <p:custDataLst>
              <p:tags r:id="rId1"/>
            </p:custDataLst>
          </p:nvPr>
        </p:nvSpPr>
        <p:spPr/>
        <p:txBody>
          <a:bodyPr>
            <a:normAutofit fontScale="90000"/>
          </a:bodyPr>
          <a:lstStyle/>
          <a:p>
            <a:r>
              <a:rPr lang="fr-FR" dirty="0">
                <a:solidFill>
                  <a:srgbClr val="FF0000"/>
                </a:solidFill>
              </a:rPr>
              <a:t>Œuvres de collaboration</a:t>
            </a:r>
            <a:br>
              <a:rPr lang="fr-FR" dirty="0">
                <a:solidFill>
                  <a:srgbClr val="FF0000"/>
                </a:solidFill>
              </a:rPr>
            </a:br>
            <a:endParaRPr lang="fr-FR" dirty="0">
              <a:solidFill>
                <a:srgbClr val="FF0000"/>
              </a:solidFill>
            </a:endParaRPr>
          </a:p>
        </p:txBody>
      </p:sp>
      <p:sp>
        <p:nvSpPr>
          <p:cNvPr id="3" name="Espace réservé du contenu 2">
            <a:extLst>
              <a:ext uri="{FF2B5EF4-FFF2-40B4-BE49-F238E27FC236}">
                <a16:creationId xmlns:a16="http://schemas.microsoft.com/office/drawing/2014/main" id="{CB309CED-B822-40BB-8064-67E788C4AA28}"/>
              </a:ext>
            </a:extLst>
          </p:cNvPr>
          <p:cNvSpPr>
            <a:spLocks noGrp="1"/>
          </p:cNvSpPr>
          <p:nvPr>
            <p:ph idx="1"/>
            <p:custDataLst>
              <p:tags r:id="rId2"/>
            </p:custDataLst>
          </p:nvPr>
        </p:nvSpPr>
        <p:spPr/>
        <p:txBody>
          <a:bodyPr/>
          <a:lstStyle/>
          <a:p>
            <a:r>
              <a:rPr lang="fr-FR" sz="4000" dirty="0"/>
              <a:t>Chacun collabore à la création sur un pied d’égalité :</a:t>
            </a:r>
          </a:p>
          <a:p>
            <a:pPr lvl="1"/>
            <a:r>
              <a:rPr lang="fr-FR" sz="4000" dirty="0"/>
              <a:t>Ex. texte / dessin pour une BD</a:t>
            </a:r>
          </a:p>
          <a:p>
            <a:r>
              <a:rPr lang="fr-FR" sz="4000" dirty="0"/>
              <a:t> Propriété de l’ensemble des auteurs gérée en commun </a:t>
            </a:r>
          </a:p>
          <a:p>
            <a:endParaRPr lang="fr-FR" dirty="0"/>
          </a:p>
        </p:txBody>
      </p:sp>
    </p:spTree>
    <p:extLst>
      <p:ext uri="{BB962C8B-B14F-4D97-AF65-F5344CB8AC3E}">
        <p14:creationId xmlns:p14="http://schemas.microsoft.com/office/powerpoint/2010/main" val="3664516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custDataLst>
              <p:tags r:id="rId1"/>
            </p:custDataLst>
          </p:nvPr>
        </p:nvSpPr>
        <p:spPr/>
        <p:txBody>
          <a:bodyPr/>
          <a:lstStyle/>
          <a:p>
            <a:pPr eaLnBrk="1" hangingPunct="1"/>
            <a:r>
              <a:rPr lang="fr-BE" altLang="fr-FR" dirty="0">
                <a:solidFill>
                  <a:srgbClr val="FF0000"/>
                </a:solidFill>
              </a:rPr>
              <a:t>Le cas spécifique de l’œuvre </a:t>
            </a:r>
            <a:r>
              <a:rPr lang="fr-BE" altLang="fr-FR" u="sng" dirty="0">
                <a:solidFill>
                  <a:srgbClr val="FF0000"/>
                </a:solidFill>
              </a:rPr>
              <a:t>collective </a:t>
            </a:r>
            <a:endParaRPr lang="fr-BE" altLang="fr-FR" u="sng" dirty="0"/>
          </a:p>
        </p:txBody>
      </p:sp>
      <p:sp>
        <p:nvSpPr>
          <p:cNvPr id="37891" name="Content Placeholder 2"/>
          <p:cNvSpPr>
            <a:spLocks noGrp="1"/>
          </p:cNvSpPr>
          <p:nvPr>
            <p:ph idx="1"/>
            <p:custDataLst>
              <p:tags r:id="rId2"/>
            </p:custDataLst>
          </p:nvPr>
        </p:nvSpPr>
        <p:spPr>
          <a:xfrm>
            <a:off x="1977832" y="2411760"/>
            <a:ext cx="7480840" cy="3971804"/>
          </a:xfrm>
        </p:spPr>
        <p:txBody>
          <a:bodyPr>
            <a:normAutofit lnSpcReduction="10000"/>
          </a:bodyPr>
          <a:lstStyle/>
          <a:p>
            <a:pPr eaLnBrk="1" hangingPunct="1"/>
            <a:r>
              <a:rPr lang="fr-BE" altLang="fr-FR" dirty="0"/>
              <a:t>Les droits appartiennent à la société qui dirige la création : </a:t>
            </a:r>
          </a:p>
          <a:p>
            <a:pPr lvl="1" eaLnBrk="1" hangingPunct="1"/>
            <a:r>
              <a:rPr lang="fr-BE" altLang="fr-FR" dirty="0"/>
              <a:t>Rôle prépondérant de la société : direction et contrôle</a:t>
            </a:r>
          </a:p>
          <a:p>
            <a:pPr lvl="1" eaLnBrk="1" hangingPunct="1"/>
            <a:r>
              <a:rPr lang="fr-BE" altLang="fr-FR" dirty="0"/>
              <a:t>Fusion des apports dans une même œuvre</a:t>
            </a:r>
          </a:p>
          <a:p>
            <a:pPr lvl="2" eaLnBrk="1" hangingPunct="1"/>
            <a:r>
              <a:rPr lang="fr-BE" altLang="fr-FR" dirty="0"/>
              <a:t>jeu vidéo</a:t>
            </a:r>
          </a:p>
          <a:p>
            <a:pPr lvl="2" eaLnBrk="1" hangingPunct="1"/>
            <a:r>
              <a:rPr lang="fr-BE" altLang="fr-FR" dirty="0"/>
              <a:t>petites illustrations pour des fiches pédagogiques  </a:t>
            </a:r>
          </a:p>
          <a:p>
            <a:pPr lvl="1" eaLnBrk="1" hangingPunct="1"/>
            <a:r>
              <a:rPr lang="fr-BE" altLang="fr-FR" dirty="0"/>
              <a:t>Application fréquente dans le domaine des arts appliqués</a:t>
            </a:r>
          </a:p>
          <a:p>
            <a:pPr eaLnBrk="1" hangingPunct="1"/>
            <a:endParaRPr lang="fr-BE" altLang="fr-FR" dirty="0"/>
          </a:p>
        </p:txBody>
      </p:sp>
      <p:sp>
        <p:nvSpPr>
          <p:cNvPr id="2" name="Éclair 1"/>
          <p:cNvSpPr/>
          <p:nvPr>
            <p:custDataLst>
              <p:tags r:id="rId3"/>
            </p:custDataLst>
          </p:nvPr>
        </p:nvSpPr>
        <p:spPr>
          <a:xfrm>
            <a:off x="9525784" y="1612709"/>
            <a:ext cx="914400" cy="91440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69483-8469-4AAE-9ED3-EE82102C51F9}"/>
              </a:ext>
            </a:extLst>
          </p:cNvPr>
          <p:cNvSpPr>
            <a:spLocks noGrp="1"/>
          </p:cNvSpPr>
          <p:nvPr>
            <p:ph type="title"/>
            <p:custDataLst>
              <p:tags r:id="rId1"/>
            </p:custDataLst>
          </p:nvPr>
        </p:nvSpPr>
        <p:spPr/>
        <p:txBody>
          <a:bodyPr>
            <a:normAutofit fontScale="90000"/>
          </a:bodyPr>
          <a:lstStyle/>
          <a:p>
            <a:r>
              <a:rPr lang="fr-FR" dirty="0">
                <a:solidFill>
                  <a:srgbClr val="FF0000"/>
                </a:solidFill>
              </a:rPr>
              <a:t>Exercice n°2 : L’apport de l’auteur salarié et la fin du contrat de travail  </a:t>
            </a:r>
          </a:p>
        </p:txBody>
      </p:sp>
      <p:sp>
        <p:nvSpPr>
          <p:cNvPr id="3" name="Espace réservé du contenu 2">
            <a:extLst>
              <a:ext uri="{FF2B5EF4-FFF2-40B4-BE49-F238E27FC236}">
                <a16:creationId xmlns:a16="http://schemas.microsoft.com/office/drawing/2014/main" id="{BFBD01F9-ED35-41B0-9238-DC786D1DA060}"/>
              </a:ext>
            </a:extLst>
          </p:cNvPr>
          <p:cNvSpPr>
            <a:spLocks noGrp="1"/>
          </p:cNvSpPr>
          <p:nvPr>
            <p:ph idx="1"/>
            <p:custDataLst>
              <p:tags r:id="rId2"/>
            </p:custDataLst>
          </p:nvPr>
        </p:nvSpPr>
        <p:spPr/>
        <p:txBody>
          <a:bodyPr/>
          <a:lstStyle/>
          <a:p>
            <a:r>
              <a:rPr lang="fr-FR" dirty="0">
                <a:hlinkClick r:id="rId4"/>
              </a:rPr>
              <a:t>Cour de cassation, civile, Chambre sociale, 22 septembre 2015, 13-18.803</a:t>
            </a:r>
            <a:endParaRPr lang="fr-FR" dirty="0"/>
          </a:p>
          <a:p>
            <a:pPr lvl="1"/>
            <a:r>
              <a:rPr lang="fr-FR" dirty="0"/>
              <a:t>Quel principe étudié justifie cette décision ?</a:t>
            </a:r>
          </a:p>
          <a:p>
            <a:r>
              <a:rPr lang="fr-FR" dirty="0">
                <a:hlinkClick r:id="rId5"/>
              </a:rPr>
              <a:t>Cour de cassation, civile, Chambre sociale, 7 janvier 2015, 13-20.224</a:t>
            </a:r>
            <a:endParaRPr lang="fr-FR" dirty="0"/>
          </a:p>
          <a:p>
            <a:pPr lvl="1"/>
            <a:r>
              <a:rPr lang="fr-FR" dirty="0"/>
              <a:t>Quel principe étudié justifie cette décision ?</a:t>
            </a:r>
          </a:p>
          <a:p>
            <a:pPr lvl="1"/>
            <a:endParaRPr lang="fr-FR" dirty="0"/>
          </a:p>
        </p:txBody>
      </p:sp>
    </p:spTree>
    <p:extLst>
      <p:ext uri="{BB962C8B-B14F-4D97-AF65-F5344CB8AC3E}">
        <p14:creationId xmlns:p14="http://schemas.microsoft.com/office/powerpoint/2010/main" val="80246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81200" y="980728"/>
            <a:ext cx="8229600" cy="1296144"/>
          </a:xfrm>
        </p:spPr>
        <p:txBody>
          <a:bodyPr>
            <a:normAutofit fontScale="90000"/>
          </a:bodyPr>
          <a:lstStyle/>
          <a:p>
            <a:r>
              <a:rPr lang="fr-FR" dirty="0">
                <a:solidFill>
                  <a:srgbClr val="FF0000"/>
                </a:solidFill>
              </a:rPr>
              <a:t>Le droit d’auteur issu du Code de la propriété intellectuelle (CPI)</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custDataLst>
              <p:tags r:id="rId2"/>
            </p:custDataLst>
          </p:nvPr>
        </p:nvSpPr>
        <p:spPr>
          <a:xfrm>
            <a:off x="1981200" y="2996953"/>
            <a:ext cx="8229600" cy="3129211"/>
          </a:xfrm>
        </p:spPr>
        <p:txBody>
          <a:bodyPr>
            <a:normAutofit lnSpcReduction="10000"/>
          </a:bodyPr>
          <a:lstStyle/>
          <a:p>
            <a:r>
              <a:rPr lang="fr-FR" dirty="0"/>
              <a:t>Comment protéger vos créations si un tiers les exploite sans votre accord ? </a:t>
            </a:r>
          </a:p>
          <a:p>
            <a:r>
              <a:rPr lang="fr-FR" dirty="0"/>
              <a:t>Qu’est ce que la contrefaçon ?</a:t>
            </a:r>
          </a:p>
          <a:p>
            <a:r>
              <a:rPr lang="fr-FR" dirty="0"/>
              <a:t>Comment exploiter commercialement vos créations ? Quels contrats doivent être mis en place ? </a:t>
            </a:r>
          </a:p>
        </p:txBody>
      </p:sp>
      <p:pic>
        <p:nvPicPr>
          <p:cNvPr id="4" name="Image 3">
            <a:extLst>
              <a:ext uri="{FF2B5EF4-FFF2-40B4-BE49-F238E27FC236}">
                <a16:creationId xmlns:a16="http://schemas.microsoft.com/office/drawing/2014/main" id="{08444B99-2AD1-4C97-9243-712A1F77AB38}"/>
              </a:ext>
            </a:extLst>
          </p:cNvPr>
          <p:cNvPicPr>
            <a:picLocks noChangeAspect="1"/>
          </p:cNvPicPr>
          <p:nvPr>
            <p:custDataLst>
              <p:tags r:id="rId3"/>
            </p:custDataLst>
          </p:nvPr>
        </p:nvPicPr>
        <p:blipFill>
          <a:blip r:embed="rId5"/>
          <a:stretch>
            <a:fillRect/>
          </a:stretch>
        </p:blipFill>
        <p:spPr>
          <a:xfrm>
            <a:off x="10375131" y="1383415"/>
            <a:ext cx="779666" cy="1083926"/>
          </a:xfrm>
          <a:prstGeom prst="rect">
            <a:avLst/>
          </a:prstGeom>
        </p:spPr>
      </p:pic>
    </p:spTree>
    <p:extLst>
      <p:ext uri="{BB962C8B-B14F-4D97-AF65-F5344CB8AC3E}">
        <p14:creationId xmlns:p14="http://schemas.microsoft.com/office/powerpoint/2010/main" val="1118194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custDataLst>
              <p:tags r:id="rId1"/>
            </p:custDataLst>
          </p:nvPr>
        </p:nvSpPr>
        <p:spPr/>
        <p:txBody>
          <a:bodyPr/>
          <a:lstStyle/>
          <a:p>
            <a:r>
              <a:rPr lang="fr-FR" altLang="fr-FR" dirty="0">
                <a:solidFill>
                  <a:srgbClr val="FF0000"/>
                </a:solidFill>
              </a:rPr>
              <a:t>c/ Négocier un contrat ? </a:t>
            </a:r>
          </a:p>
        </p:txBody>
      </p:sp>
      <p:pic>
        <p:nvPicPr>
          <p:cNvPr id="38915" name="Espace réservé du contenu 3"/>
          <p:cNvPicPr>
            <a:picLocks noGrp="1" noChangeAspect="1"/>
          </p:cNvPicPr>
          <p:nvPr>
            <p:ph idx="1"/>
            <p:custDataLst>
              <p:tags r:id="rId2"/>
            </p:custDataLst>
          </p:nvPr>
        </p:nvPicPr>
        <p:blipFill rotWithShape="1">
          <a:blip r:embed="rId4" cstate="print">
            <a:extLst>
              <a:ext uri="{28A0092B-C50C-407E-A947-70E740481C1C}">
                <a14:useLocalDpi xmlns:a14="http://schemas.microsoft.com/office/drawing/2010/main" val="0"/>
              </a:ext>
            </a:extLst>
          </a:blip>
          <a:srcRect l="12849" t="17036" r="14305" b="5874"/>
          <a:stretch/>
        </p:blipFill>
        <p:spPr>
          <a:xfrm>
            <a:off x="948842" y="1723132"/>
            <a:ext cx="9261959" cy="5134868"/>
          </a:xfrm>
        </p:spPr>
      </p:pic>
    </p:spTree>
    <p:extLst>
      <p:ext uri="{BB962C8B-B14F-4D97-AF65-F5344CB8AC3E}">
        <p14:creationId xmlns:p14="http://schemas.microsoft.com/office/powerpoint/2010/main" val="54264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FR" dirty="0">
                <a:solidFill>
                  <a:srgbClr val="FF0000"/>
                </a:solidFill>
              </a:rPr>
              <a:t>« Sans cession de droits, pas de remise des codes sources des sites commandés »</a:t>
            </a:r>
          </a:p>
        </p:txBody>
      </p:sp>
      <p:sp>
        <p:nvSpPr>
          <p:cNvPr id="3" name="Espace réservé du contenu 2"/>
          <p:cNvSpPr>
            <a:spLocks noGrp="1"/>
          </p:cNvSpPr>
          <p:nvPr>
            <p:ph idx="1"/>
            <p:custDataLst>
              <p:tags r:id="rId2"/>
            </p:custDataLst>
          </p:nvPr>
        </p:nvSpPr>
        <p:spPr/>
        <p:txBody>
          <a:bodyPr/>
          <a:lstStyle/>
          <a:p>
            <a:r>
              <a:rPr lang="fr-FR" dirty="0" err="1"/>
              <a:t>Exerice</a:t>
            </a:r>
            <a:r>
              <a:rPr lang="fr-FR" dirty="0"/>
              <a:t> : Analyse du jurisprudence du tribunal de commerce du 23 mai 2016 sur le </a:t>
            </a:r>
            <a:r>
              <a:rPr lang="fr-FR" dirty="0">
                <a:hlinkClick r:id="rId4"/>
              </a:rPr>
              <a:t>site légalis.net  </a:t>
            </a:r>
            <a:r>
              <a:rPr lang="fr-FR" dirty="0"/>
              <a:t>:</a:t>
            </a:r>
          </a:p>
          <a:p>
            <a:pPr marL="0" indent="0">
              <a:buNone/>
            </a:pPr>
            <a:endParaRPr lang="fr-FR" dirty="0"/>
          </a:p>
          <a:p>
            <a:pPr marL="0" indent="0">
              <a:buNone/>
            </a:pPr>
            <a:r>
              <a:rPr lang="fr-FR" dirty="0"/>
              <a:t>« </a:t>
            </a:r>
            <a:r>
              <a:rPr lang="fr-FR" i="1" dirty="0"/>
              <a:t>Quand une société commande la conception de sites internet à un prestataire, accompagnée de leur hébergement et de la réservation de leur nom de domaine, si le contrat prend fin, elle ne peut plus exploiter les sites ni se faire communiquer les codes sources.</a:t>
            </a:r>
            <a:r>
              <a:rPr lang="fr-FR" dirty="0"/>
              <a:t>  »</a:t>
            </a:r>
          </a:p>
        </p:txBody>
      </p:sp>
    </p:spTree>
    <p:extLst>
      <p:ext uri="{BB962C8B-B14F-4D97-AF65-F5344CB8AC3E}">
        <p14:creationId xmlns:p14="http://schemas.microsoft.com/office/powerpoint/2010/main" val="4000038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93C74E-2C20-412D-B70F-513A4A2E1D83}"/>
              </a:ext>
            </a:extLst>
          </p:cNvPr>
          <p:cNvSpPr>
            <a:spLocks noGrp="1"/>
          </p:cNvSpPr>
          <p:nvPr>
            <p:ph type="title"/>
            <p:custDataLst>
              <p:tags r:id="rId1"/>
            </p:custDataLst>
          </p:nvPr>
        </p:nvSpPr>
        <p:spPr/>
        <p:txBody>
          <a:bodyPr>
            <a:normAutofit fontScale="90000"/>
          </a:bodyPr>
          <a:lstStyle/>
          <a:p>
            <a:r>
              <a:rPr lang="fr-FR" dirty="0">
                <a:solidFill>
                  <a:srgbClr val="FF0000"/>
                </a:solidFill>
              </a:rPr>
              <a:t>Exercice n°3 : analyse d’un contrat informatique </a:t>
            </a:r>
          </a:p>
        </p:txBody>
      </p:sp>
      <p:sp>
        <p:nvSpPr>
          <p:cNvPr id="3" name="Espace réservé du contenu 2">
            <a:extLst>
              <a:ext uri="{FF2B5EF4-FFF2-40B4-BE49-F238E27FC236}">
                <a16:creationId xmlns:a16="http://schemas.microsoft.com/office/drawing/2014/main" id="{A44DB7AD-7401-439E-B637-AAE173430990}"/>
              </a:ext>
            </a:extLst>
          </p:cNvPr>
          <p:cNvSpPr>
            <a:spLocks noGrp="1"/>
          </p:cNvSpPr>
          <p:nvPr>
            <p:ph idx="1"/>
            <p:custDataLst>
              <p:tags r:id="rId2"/>
            </p:custDataLst>
          </p:nvPr>
        </p:nvSpPr>
        <p:spPr/>
        <p:txBody>
          <a:bodyPr/>
          <a:lstStyle/>
          <a:p>
            <a:r>
              <a:rPr lang="fr-FR" dirty="0"/>
              <a:t>Dans le contrat informatique, identifier la clause relative à la propriété intellectuelle.</a:t>
            </a:r>
          </a:p>
          <a:p>
            <a:r>
              <a:rPr lang="fr-FR" dirty="0"/>
              <a:t>Source : </a:t>
            </a:r>
            <a:r>
              <a:rPr lang="fr-FR" dirty="0">
                <a:hlinkClick r:id="rId4"/>
              </a:rPr>
              <a:t>https://www.app.asso.fr/centre-information/base-de-connaissances/modeles-de-contrats/logiciel-progiciel/contrat-dedition-de-logiciels</a:t>
            </a:r>
            <a:r>
              <a:rPr lang="fr-FR" dirty="0"/>
              <a:t> </a:t>
            </a:r>
          </a:p>
          <a:p>
            <a:r>
              <a:rPr lang="fr-FR" dirty="0"/>
              <a:t>La cession prévue au contrat est-elle totale ? </a:t>
            </a:r>
          </a:p>
        </p:txBody>
      </p:sp>
    </p:spTree>
    <p:extLst>
      <p:ext uri="{BB962C8B-B14F-4D97-AF65-F5344CB8AC3E}">
        <p14:creationId xmlns:p14="http://schemas.microsoft.com/office/powerpoint/2010/main" val="747198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t>Schéma de la gestion d’une œuvre  </a:t>
            </a:r>
          </a:p>
        </p:txBody>
      </p:sp>
      <p:graphicFrame>
        <p:nvGraphicFramePr>
          <p:cNvPr id="4" name="Espace réservé du contenu 3"/>
          <p:cNvGraphicFramePr>
            <a:graphicFrameLocks noGrp="1"/>
          </p:cNvGraphicFramePr>
          <p:nvPr>
            <p:ph idx="1"/>
            <p:custDataLst>
              <p:tags r:id="rId2"/>
            </p:custDataLst>
          </p:nvPr>
        </p:nvGraphicFramePr>
        <p:xfrm>
          <a:off x="1981200" y="1600200"/>
          <a:ext cx="8229600" cy="4925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ZoneTexte 4"/>
          <p:cNvSpPr txBox="1"/>
          <p:nvPr>
            <p:custDataLst>
              <p:tags r:id="rId3"/>
            </p:custDataLst>
          </p:nvPr>
        </p:nvSpPr>
        <p:spPr>
          <a:xfrm>
            <a:off x="7824192" y="3140968"/>
            <a:ext cx="2088232" cy="923330"/>
          </a:xfrm>
          <a:prstGeom prst="rect">
            <a:avLst/>
          </a:prstGeom>
          <a:noFill/>
        </p:spPr>
        <p:txBody>
          <a:bodyPr wrap="square" rtlCol="0">
            <a:spAutoFit/>
          </a:bodyPr>
          <a:lstStyle/>
          <a:p>
            <a:r>
              <a:rPr lang="fr-FR" dirty="0"/>
              <a:t>Gestion individuelle : </a:t>
            </a:r>
          </a:p>
          <a:p>
            <a:r>
              <a:rPr lang="fr-FR" dirty="0"/>
              <a:t>ex. contrat édition </a:t>
            </a:r>
          </a:p>
        </p:txBody>
      </p:sp>
      <p:sp>
        <p:nvSpPr>
          <p:cNvPr id="6" name="ZoneTexte 5"/>
          <p:cNvSpPr txBox="1"/>
          <p:nvPr>
            <p:custDataLst>
              <p:tags r:id="rId4"/>
            </p:custDataLst>
          </p:nvPr>
        </p:nvSpPr>
        <p:spPr>
          <a:xfrm>
            <a:off x="4727848" y="5075451"/>
            <a:ext cx="2736304" cy="923330"/>
          </a:xfrm>
          <a:prstGeom prst="rect">
            <a:avLst/>
          </a:prstGeom>
          <a:noFill/>
        </p:spPr>
        <p:txBody>
          <a:bodyPr wrap="square" rtlCol="0">
            <a:spAutoFit/>
          </a:bodyPr>
          <a:lstStyle/>
          <a:p>
            <a:r>
              <a:rPr lang="fr-FR" dirty="0"/>
              <a:t>Gestion collective : ex. reproduction d’un tableau dans un magazine </a:t>
            </a:r>
          </a:p>
        </p:txBody>
      </p:sp>
      <p:sp>
        <p:nvSpPr>
          <p:cNvPr id="7" name="ZoneTexte 6"/>
          <p:cNvSpPr txBox="1"/>
          <p:nvPr>
            <p:custDataLst>
              <p:tags r:id="rId5"/>
            </p:custDataLst>
          </p:nvPr>
        </p:nvSpPr>
        <p:spPr>
          <a:xfrm>
            <a:off x="2423592" y="3356993"/>
            <a:ext cx="1656184" cy="646331"/>
          </a:xfrm>
          <a:prstGeom prst="rect">
            <a:avLst/>
          </a:prstGeom>
          <a:noFill/>
        </p:spPr>
        <p:txBody>
          <a:bodyPr wrap="square" rtlCol="0">
            <a:spAutoFit/>
          </a:bodyPr>
          <a:lstStyle/>
          <a:p>
            <a:r>
              <a:rPr lang="fr-FR" dirty="0"/>
              <a:t>Versement de droits</a:t>
            </a:r>
          </a:p>
        </p:txBody>
      </p:sp>
    </p:spTree>
    <p:extLst>
      <p:ext uri="{BB962C8B-B14F-4D97-AF65-F5344CB8AC3E}">
        <p14:creationId xmlns:p14="http://schemas.microsoft.com/office/powerpoint/2010/main" val="3971462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custDataLst>
              <p:tags r:id="rId1"/>
            </p:custDataLst>
          </p:nvPr>
        </p:nvSpPr>
        <p:spPr/>
        <p:txBody>
          <a:bodyPr rtlCol="0">
            <a:noAutofit/>
          </a:bodyPr>
          <a:lstStyle/>
          <a:p>
            <a:pPr>
              <a:defRPr/>
            </a:pPr>
            <a:r>
              <a:rPr lang="fr-BE" b="1" dirty="0">
                <a:solidFill>
                  <a:srgbClr val="FF0000"/>
                </a:solidFill>
              </a:rPr>
              <a:t>1.3 Le « comment » ?</a:t>
            </a:r>
            <a:br>
              <a:rPr lang="fr-BE" b="1" dirty="0">
                <a:solidFill>
                  <a:srgbClr val="FF0000"/>
                </a:solidFill>
              </a:rPr>
            </a:br>
            <a:r>
              <a:rPr lang="fr-BE" b="1" dirty="0">
                <a:solidFill>
                  <a:srgbClr val="FF0000"/>
                </a:solidFill>
              </a:rPr>
              <a:t>Le régime du droit d’auteur</a:t>
            </a:r>
          </a:p>
        </p:txBody>
      </p:sp>
      <p:sp>
        <p:nvSpPr>
          <p:cNvPr id="44035" name="Rectangle 3"/>
          <p:cNvSpPr>
            <a:spLocks noGrp="1" noChangeArrowheads="1"/>
          </p:cNvSpPr>
          <p:nvPr>
            <p:ph type="body" idx="1"/>
            <p:custDataLst>
              <p:tags r:id="rId2"/>
            </p:custDataLst>
          </p:nvPr>
        </p:nvSpPr>
        <p:spPr>
          <a:xfrm>
            <a:off x="2351584" y="2708920"/>
            <a:ext cx="7772400" cy="4322762"/>
          </a:xfrm>
        </p:spPr>
        <p:txBody>
          <a:bodyPr/>
          <a:lstStyle/>
          <a:p>
            <a:pPr eaLnBrk="1" hangingPunct="1">
              <a:buFont typeface="Wingdings" panose="05000000000000000000" pitchFamily="2" charset="2"/>
              <a:buChar char="Ø"/>
            </a:pPr>
            <a:r>
              <a:rPr lang="fr-BE" altLang="fr-FR" dirty="0"/>
              <a:t>Le droit moral </a:t>
            </a:r>
          </a:p>
          <a:p>
            <a:pPr eaLnBrk="1" hangingPunct="1">
              <a:buFont typeface="Wingdings" panose="05000000000000000000" pitchFamily="2" charset="2"/>
              <a:buChar char="Ø"/>
            </a:pPr>
            <a:r>
              <a:rPr lang="fr-BE" altLang="fr-FR" dirty="0"/>
              <a:t>Les droits patrimoniaux </a:t>
            </a:r>
          </a:p>
          <a:p>
            <a:pPr eaLnBrk="1" hangingPunct="1">
              <a:buFont typeface="Wingdings" panose="05000000000000000000" pitchFamily="2" charset="2"/>
              <a:buChar char="Ø"/>
            </a:pPr>
            <a:r>
              <a:rPr lang="fr-BE" altLang="fr-FR" dirty="0"/>
              <a:t>Les exceptions aux droits patrimoniaux </a:t>
            </a:r>
          </a:p>
          <a:p>
            <a:pPr eaLnBrk="1" hangingPunct="1">
              <a:buFont typeface="Wingdings" panose="05000000000000000000" pitchFamily="2" charset="2"/>
              <a:buChar char="Ø"/>
            </a:pPr>
            <a:r>
              <a:rPr lang="fr-BE" altLang="fr-FR" dirty="0"/>
              <a:t>Les sanctions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custDataLst>
              <p:tags r:id="rId1"/>
            </p:custDataLst>
          </p:nvPr>
        </p:nvSpPr>
        <p:spPr/>
        <p:txBody>
          <a:bodyPr/>
          <a:lstStyle/>
          <a:p>
            <a:pPr eaLnBrk="1" hangingPunct="1"/>
            <a:r>
              <a:rPr lang="fr-BE" altLang="fr-FR" b="1" dirty="0">
                <a:solidFill>
                  <a:srgbClr val="FF0000"/>
                </a:solidFill>
              </a:rPr>
              <a:t>a/ Le Droit moral</a:t>
            </a:r>
          </a:p>
        </p:txBody>
      </p:sp>
      <p:sp>
        <p:nvSpPr>
          <p:cNvPr id="45059" name="Rectangle 3"/>
          <p:cNvSpPr>
            <a:spLocks noGrp="1" noChangeArrowheads="1"/>
          </p:cNvSpPr>
          <p:nvPr>
            <p:ph type="body" idx="1"/>
            <p:custDataLst>
              <p:tags r:id="rId2"/>
            </p:custDataLst>
          </p:nvPr>
        </p:nvSpPr>
        <p:spPr/>
        <p:txBody>
          <a:bodyPr/>
          <a:lstStyle/>
          <a:p>
            <a:pPr eaLnBrk="1" hangingPunct="1">
              <a:lnSpc>
                <a:spcPct val="90000"/>
              </a:lnSpc>
            </a:pPr>
            <a:r>
              <a:rPr lang="fr-BE" altLang="fr-FR" dirty="0"/>
              <a:t>Existence d’un lien fort entre la création et l’auteur;</a:t>
            </a:r>
          </a:p>
          <a:p>
            <a:pPr eaLnBrk="1" hangingPunct="1">
              <a:lnSpc>
                <a:spcPct val="90000"/>
              </a:lnSpc>
            </a:pPr>
            <a:endParaRPr lang="fr-BE" altLang="fr-FR" dirty="0"/>
          </a:p>
          <a:p>
            <a:pPr eaLnBrk="1" hangingPunct="1">
              <a:lnSpc>
                <a:spcPct val="90000"/>
              </a:lnSpc>
            </a:pPr>
            <a:r>
              <a:rPr lang="fr-BE" altLang="fr-FR" dirty="0"/>
              <a:t>Droit inaliénable, perpétuel, imprescriptible, insaisissable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custDataLst>
              <p:tags r:id="rId1"/>
            </p:custDataLst>
          </p:nvPr>
        </p:nvSpPr>
        <p:spPr/>
        <p:txBody>
          <a:bodyPr/>
          <a:lstStyle/>
          <a:p>
            <a:pPr eaLnBrk="1" hangingPunct="1"/>
            <a:r>
              <a:rPr lang="fr-BE" altLang="fr-FR" dirty="0">
                <a:solidFill>
                  <a:srgbClr val="FF0000"/>
                </a:solidFill>
              </a:rPr>
              <a:t>Surtout le droit à la paternité</a:t>
            </a:r>
          </a:p>
        </p:txBody>
      </p:sp>
      <p:sp>
        <p:nvSpPr>
          <p:cNvPr id="46083" name="Rectangle 3"/>
          <p:cNvSpPr>
            <a:spLocks noGrp="1" noChangeArrowheads="1"/>
          </p:cNvSpPr>
          <p:nvPr>
            <p:ph type="body" idx="1"/>
            <p:custDataLst>
              <p:tags r:id="rId2"/>
            </p:custDataLst>
          </p:nvPr>
        </p:nvSpPr>
        <p:spPr/>
        <p:txBody>
          <a:bodyPr/>
          <a:lstStyle/>
          <a:p>
            <a:pPr eaLnBrk="1" hangingPunct="1">
              <a:lnSpc>
                <a:spcPct val="90000"/>
              </a:lnSpc>
            </a:pPr>
            <a:r>
              <a:rPr lang="fr-BE" altLang="fr-FR" sz="2800" dirty="0"/>
              <a:t>Le droit au nom et à la qualité :</a:t>
            </a:r>
          </a:p>
          <a:p>
            <a:pPr lvl="1" eaLnBrk="1" hangingPunct="1">
              <a:lnSpc>
                <a:spcPct val="90000"/>
              </a:lnSpc>
            </a:pPr>
            <a:r>
              <a:rPr lang="fr-BE" altLang="fr-FR" dirty="0"/>
              <a:t>Exemple : © « mon nom »</a:t>
            </a:r>
          </a:p>
          <a:p>
            <a:pPr eaLnBrk="1" hangingPunct="1">
              <a:lnSpc>
                <a:spcPct val="90000"/>
              </a:lnSpc>
            </a:pPr>
            <a:r>
              <a:rPr lang="fr-BE" altLang="fr-FR" sz="2800" dirty="0"/>
              <a:t>Votre nom doit apparaître de manière à ce qu’il soit lisible,</a:t>
            </a:r>
          </a:p>
          <a:p>
            <a:pPr eaLnBrk="1" hangingPunct="1">
              <a:lnSpc>
                <a:spcPct val="90000"/>
              </a:lnSpc>
            </a:pPr>
            <a:r>
              <a:rPr lang="fr-BE" altLang="fr-FR" sz="2800" dirty="0"/>
              <a:t>Difficulté pratique pour certaines œuvres,</a:t>
            </a:r>
          </a:p>
          <a:p>
            <a:pPr lvl="1" eaLnBrk="1" hangingPunct="1">
              <a:lnSpc>
                <a:spcPct val="90000"/>
              </a:lnSpc>
            </a:pPr>
            <a:r>
              <a:rPr lang="fr-BE" altLang="fr-FR" dirty="0"/>
              <a:t>Design et arts appliqués : souvent mention sur les plans et non sur l’objet en lui-même,</a:t>
            </a:r>
          </a:p>
          <a:p>
            <a:pPr lvl="2" eaLnBrk="1" hangingPunct="1">
              <a:lnSpc>
                <a:spcPct val="90000"/>
              </a:lnSpc>
            </a:pPr>
            <a:r>
              <a:rPr lang="fr-BE" altLang="fr-FR" dirty="0"/>
              <a:t>Exemple : carrosserie de voiture, chaussure etc. </a:t>
            </a:r>
          </a:p>
          <a:p>
            <a:pPr eaLnBrk="1" hangingPunct="1">
              <a:lnSpc>
                <a:spcPct val="90000"/>
              </a:lnSpc>
            </a:pPr>
            <a:r>
              <a:rPr lang="fr-BE" altLang="fr-FR" sz="2800" dirty="0"/>
              <a:t>Possibilité de créer des œuvres anonymes ou sous pseudonyme : </a:t>
            </a:r>
          </a:p>
          <a:p>
            <a:pPr lvl="1" eaLnBrk="1" hangingPunct="1">
              <a:lnSpc>
                <a:spcPct val="90000"/>
              </a:lnSpc>
            </a:pPr>
            <a:r>
              <a:rPr lang="fr-BE" altLang="fr-FR" sz="2400" dirty="0"/>
              <a:t>un droit pour l’auteur mais jamais une obligation</a:t>
            </a:r>
          </a:p>
          <a:p>
            <a:pPr eaLnBrk="1" hangingPunct="1">
              <a:lnSpc>
                <a:spcPct val="90000"/>
              </a:lnSpc>
            </a:pPr>
            <a:endParaRPr lang="fr-BE" altLang="fr-FR"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custDataLst>
              <p:tags r:id="rId1"/>
            </p:custDataLst>
          </p:nvPr>
        </p:nvSpPr>
        <p:spPr>
          <a:xfrm>
            <a:off x="2209800" y="609600"/>
            <a:ext cx="7989888" cy="1143000"/>
          </a:xfrm>
        </p:spPr>
        <p:txBody>
          <a:bodyPr/>
          <a:lstStyle/>
          <a:p>
            <a:pPr eaLnBrk="1" hangingPunct="1"/>
            <a:r>
              <a:rPr lang="fr-BE" altLang="fr-FR" dirty="0">
                <a:solidFill>
                  <a:srgbClr val="FF0000"/>
                </a:solidFill>
              </a:rPr>
              <a:t>Et le droit au respect de l’œuvre </a:t>
            </a:r>
          </a:p>
        </p:txBody>
      </p:sp>
      <p:sp>
        <p:nvSpPr>
          <p:cNvPr id="47107" name="Rectangle 3"/>
          <p:cNvSpPr>
            <a:spLocks noGrp="1" noChangeArrowheads="1"/>
          </p:cNvSpPr>
          <p:nvPr>
            <p:ph type="body" idx="1"/>
            <p:custDataLst>
              <p:tags r:id="rId2"/>
            </p:custDataLst>
          </p:nvPr>
        </p:nvSpPr>
        <p:spPr>
          <a:xfrm>
            <a:off x="2209800" y="1752600"/>
            <a:ext cx="7989888" cy="4629150"/>
          </a:xfrm>
        </p:spPr>
        <p:txBody>
          <a:bodyPr/>
          <a:lstStyle/>
          <a:p>
            <a:pPr eaLnBrk="1" hangingPunct="1">
              <a:lnSpc>
                <a:spcPct val="80000"/>
              </a:lnSpc>
            </a:pPr>
            <a:r>
              <a:rPr lang="fr-BE" altLang="fr-FR" sz="2400" dirty="0"/>
              <a:t>Respect de l’intégrité de l’œuvre</a:t>
            </a:r>
          </a:p>
          <a:p>
            <a:pPr lvl="1" eaLnBrk="1" hangingPunct="1">
              <a:lnSpc>
                <a:spcPct val="80000"/>
              </a:lnSpc>
            </a:pPr>
            <a:r>
              <a:rPr lang="fr-BE" altLang="fr-FR" sz="2400" dirty="0"/>
              <a:t>Démantèlement d’une œuvre à des fins de spéculation (Bernard Buffet réfrigérateur peint)   </a:t>
            </a:r>
          </a:p>
          <a:p>
            <a:pPr lvl="1" eaLnBrk="1" hangingPunct="1">
              <a:lnSpc>
                <a:spcPct val="80000"/>
              </a:lnSpc>
            </a:pPr>
            <a:r>
              <a:rPr lang="fr-BE" altLang="fr-FR" sz="2400" dirty="0"/>
              <a:t>Incrustation d’un logo trop voyant</a:t>
            </a:r>
          </a:p>
          <a:p>
            <a:pPr lvl="1" eaLnBrk="1" hangingPunct="1">
              <a:lnSpc>
                <a:spcPct val="80000"/>
              </a:lnSpc>
            </a:pPr>
            <a:r>
              <a:rPr lang="fr-BE" altLang="fr-FR" sz="2400" dirty="0"/>
              <a:t>Ajouter de la musique à un film muet</a:t>
            </a:r>
          </a:p>
          <a:p>
            <a:pPr lvl="1" eaLnBrk="1" hangingPunct="1">
              <a:lnSpc>
                <a:spcPct val="80000"/>
              </a:lnSpc>
            </a:pPr>
            <a:r>
              <a:rPr lang="fr-BE" altLang="fr-FR" sz="2400" dirty="0"/>
              <a:t>Colorisation du film ou du dessin</a:t>
            </a:r>
          </a:p>
          <a:p>
            <a:pPr lvl="1" eaLnBrk="1" hangingPunct="1">
              <a:lnSpc>
                <a:spcPct val="80000"/>
              </a:lnSpc>
            </a:pPr>
            <a:r>
              <a:rPr lang="fr-BE" altLang="fr-FR" sz="2400" dirty="0"/>
              <a:t>Limite : œuvre d’architecture – modification nécessaire pour des raisons de sécurité</a:t>
            </a:r>
          </a:p>
          <a:p>
            <a:pPr eaLnBrk="1" hangingPunct="1">
              <a:lnSpc>
                <a:spcPct val="80000"/>
              </a:lnSpc>
            </a:pPr>
            <a:r>
              <a:rPr lang="fr-BE" altLang="fr-FR" sz="2400" dirty="0"/>
              <a:t>Respect de l’esprit de l’œuvre</a:t>
            </a:r>
          </a:p>
          <a:p>
            <a:pPr lvl="1" eaLnBrk="1" hangingPunct="1">
              <a:lnSpc>
                <a:spcPct val="80000"/>
              </a:lnSpc>
            </a:pPr>
            <a:r>
              <a:rPr lang="fr-BE" altLang="fr-FR" sz="2400" dirty="0"/>
              <a:t>Musique religieuse dans le cadre d’une publicité</a:t>
            </a:r>
          </a:p>
          <a:p>
            <a:pPr lvl="1" eaLnBrk="1" hangingPunct="1">
              <a:lnSpc>
                <a:spcPct val="80000"/>
              </a:lnSpc>
            </a:pPr>
            <a:r>
              <a:rPr lang="fr-BE" altLang="fr-FR" sz="2400" dirty="0"/>
              <a:t>Utilisation d’une chanson dans le cadre d’une campagne électorale (MGMT / UMP)</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custDataLst>
              <p:tags r:id="rId1"/>
            </p:custDataLst>
          </p:nvPr>
        </p:nvSpPr>
        <p:spPr>
          <a:xfrm>
            <a:off x="2424114" y="457200"/>
            <a:ext cx="6910387" cy="1143000"/>
          </a:xfrm>
        </p:spPr>
        <p:txBody>
          <a:bodyPr rtlCol="0">
            <a:normAutofit fontScale="90000"/>
          </a:bodyPr>
          <a:lstStyle/>
          <a:p>
            <a:pPr>
              <a:defRPr/>
            </a:pPr>
            <a:r>
              <a:rPr lang="fr-BE" sz="4000" b="1" dirty="0">
                <a:solidFill>
                  <a:srgbClr val="FF0000"/>
                </a:solidFill>
              </a:rPr>
              <a:t>b/ Les droits patrimoniaux</a:t>
            </a:r>
            <a:br>
              <a:rPr lang="fr-BE" sz="4000" dirty="0"/>
            </a:br>
            <a:endParaRPr lang="fr-BE" sz="4000" dirty="0"/>
          </a:p>
        </p:txBody>
      </p:sp>
      <p:sp>
        <p:nvSpPr>
          <p:cNvPr id="50179" name="Rectangle 3"/>
          <p:cNvSpPr>
            <a:spLocks noGrp="1" noChangeArrowheads="1"/>
          </p:cNvSpPr>
          <p:nvPr>
            <p:ph type="body" idx="1"/>
            <p:custDataLst>
              <p:tags r:id="rId2"/>
            </p:custDataLst>
          </p:nvPr>
        </p:nvSpPr>
        <p:spPr/>
        <p:txBody>
          <a:bodyPr/>
          <a:lstStyle/>
          <a:p>
            <a:pPr eaLnBrk="1" hangingPunct="1"/>
            <a:r>
              <a:rPr lang="fr-BE" altLang="fr-FR" dirty="0"/>
              <a:t>La distinction droit de reproduction / droit de représentation</a:t>
            </a:r>
          </a:p>
          <a:p>
            <a:pPr eaLnBrk="1" hangingPunct="1"/>
            <a:endParaRPr lang="fr-BE" altLang="fr-FR" dirty="0"/>
          </a:p>
          <a:p>
            <a:pPr lvl="1" eaLnBrk="1" hangingPunct="1"/>
            <a:r>
              <a:rPr lang="fr-BE" altLang="fr-FR" b="1" dirty="0"/>
              <a:t>Droit de reproduction </a:t>
            </a:r>
            <a:r>
              <a:rPr lang="fr-BE" altLang="fr-FR" dirty="0"/>
              <a:t>= droit de faire des copies à destination d’un public sur tout support </a:t>
            </a:r>
          </a:p>
          <a:p>
            <a:pPr lvl="1" eaLnBrk="1" hangingPunct="1"/>
            <a:endParaRPr lang="fr-BE" altLang="fr-FR" dirty="0"/>
          </a:p>
          <a:p>
            <a:pPr lvl="1" eaLnBrk="1" hangingPunct="1"/>
            <a:r>
              <a:rPr lang="fr-BE" altLang="fr-FR" b="1" dirty="0"/>
              <a:t>Droit de représentation </a:t>
            </a:r>
            <a:r>
              <a:rPr lang="fr-BE" altLang="fr-FR" dirty="0"/>
              <a:t>= droit de communiquer l’œuvre à un public.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custDataLst>
              <p:tags r:id="rId1"/>
            </p:custDataLst>
          </p:nvPr>
        </p:nvSpPr>
        <p:spPr/>
        <p:txBody>
          <a:bodyPr>
            <a:normAutofit fontScale="90000"/>
          </a:bodyPr>
          <a:lstStyle/>
          <a:p>
            <a:r>
              <a:rPr lang="fr-FR" altLang="fr-FR" sz="4000">
                <a:solidFill>
                  <a:srgbClr val="FF0000"/>
                </a:solidFill>
              </a:rPr>
              <a:t>Reproduction et communication des éléments caractéristiques de l’œuvre </a:t>
            </a:r>
          </a:p>
        </p:txBody>
      </p:sp>
      <p:sp>
        <p:nvSpPr>
          <p:cNvPr id="51203" name="Espace réservé du contenu 2"/>
          <p:cNvSpPr>
            <a:spLocks noGrp="1"/>
          </p:cNvSpPr>
          <p:nvPr>
            <p:ph sz="half" idx="1"/>
            <p:custDataLst>
              <p:tags r:id="rId2"/>
            </p:custDataLst>
          </p:nvPr>
        </p:nvSpPr>
        <p:spPr>
          <a:xfrm>
            <a:off x="1981200" y="2564905"/>
            <a:ext cx="4038600" cy="3561259"/>
          </a:xfrm>
        </p:spPr>
        <p:txBody>
          <a:bodyPr/>
          <a:lstStyle/>
          <a:p>
            <a:r>
              <a:rPr lang="fr-FR" altLang="fr-FR" sz="3600" dirty="0"/>
              <a:t>Cette photographie a fait l’objet de multiples procès</a:t>
            </a:r>
            <a:r>
              <a:rPr lang="fr-FR" altLang="fr-FR" dirty="0"/>
              <a:t>. </a:t>
            </a:r>
          </a:p>
        </p:txBody>
      </p:sp>
      <p:pic>
        <p:nvPicPr>
          <p:cNvPr id="51204" name="Espace réservé du contenu 4"/>
          <p:cNvPicPr>
            <a:picLocks noGrp="1" noChangeAspect="1"/>
          </p:cNvPicPr>
          <p:nvPr>
            <p:ph sz="half" idx="2"/>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a:xfrm>
            <a:off x="6528048" y="1600200"/>
            <a:ext cx="1885950" cy="2419350"/>
          </a:xfrm>
        </p:spPr>
      </p:pic>
      <p:pic>
        <p:nvPicPr>
          <p:cNvPr id="2" name="Image 1"/>
          <p:cNvPicPr>
            <a:picLocks noChangeAspect="1"/>
          </p:cNvPicPr>
          <p:nvPr>
            <p:custDataLst>
              <p:tags r:id="rId4"/>
            </p:custDataLst>
          </p:nvPr>
        </p:nvPicPr>
        <p:blipFill>
          <a:blip r:embed="rId9" cstate="print"/>
          <a:stretch>
            <a:fillRect/>
          </a:stretch>
        </p:blipFill>
        <p:spPr>
          <a:xfrm>
            <a:off x="7896200" y="4202113"/>
            <a:ext cx="1733550" cy="2409825"/>
          </a:xfrm>
          <a:prstGeom prst="rect">
            <a:avLst/>
          </a:prstGeom>
        </p:spPr>
      </p:pic>
      <p:sp>
        <p:nvSpPr>
          <p:cNvPr id="3" name="ZoneTexte 2"/>
          <p:cNvSpPr txBox="1"/>
          <p:nvPr>
            <p:custDataLst>
              <p:tags r:id="rId5"/>
            </p:custDataLst>
          </p:nvPr>
        </p:nvSpPr>
        <p:spPr>
          <a:xfrm>
            <a:off x="6019800" y="5229200"/>
            <a:ext cx="1516360" cy="369332"/>
          </a:xfrm>
          <a:prstGeom prst="rect">
            <a:avLst/>
          </a:prstGeom>
          <a:noFill/>
        </p:spPr>
        <p:txBody>
          <a:bodyPr wrap="square" rtlCol="0">
            <a:spAutoFit/>
          </a:bodyPr>
          <a:lstStyle/>
          <a:p>
            <a:r>
              <a:rPr lang="fr-FR" dirty="0"/>
              <a:t>Contrefaçon </a:t>
            </a:r>
          </a:p>
        </p:txBody>
      </p:sp>
      <p:sp>
        <p:nvSpPr>
          <p:cNvPr id="4" name="Flèche droite 3"/>
          <p:cNvSpPr/>
          <p:nvPr>
            <p:custDataLst>
              <p:tags r:id="rId6"/>
            </p:custDataLst>
          </p:nvPr>
        </p:nvSpPr>
        <p:spPr>
          <a:xfrm>
            <a:off x="6528048" y="55985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
            </p:custDataLst>
          </p:nvPr>
        </p:nvSpPr>
        <p:spPr>
          <a:xfrm>
            <a:off x="1981200" y="1196976"/>
            <a:ext cx="8229600" cy="220663"/>
          </a:xfrm>
        </p:spPr>
        <p:txBody>
          <a:bodyPr rtlCol="0">
            <a:normAutofit fontScale="90000"/>
          </a:bodyPr>
          <a:lstStyle/>
          <a:p>
            <a:pPr>
              <a:defRPr/>
            </a:pPr>
            <a:r>
              <a:rPr lang="fr-BE" dirty="0">
                <a:solidFill>
                  <a:srgbClr val="FF0000"/>
                </a:solidFill>
              </a:rPr>
              <a:t>En quoi le droit d’auteur vous concerne ?</a:t>
            </a:r>
            <a:br>
              <a:rPr lang="fr-BE" dirty="0"/>
            </a:br>
            <a:endParaRPr lang="fr-BE" dirty="0"/>
          </a:p>
        </p:txBody>
      </p:sp>
      <p:sp>
        <p:nvSpPr>
          <p:cNvPr id="4099" name="Rectangle 3"/>
          <p:cNvSpPr>
            <a:spLocks noGrp="1" noChangeArrowheads="1"/>
          </p:cNvSpPr>
          <p:nvPr>
            <p:ph type="body" idx="1"/>
            <p:custDataLst>
              <p:tags r:id="rId2"/>
            </p:custDataLst>
          </p:nvPr>
        </p:nvSpPr>
        <p:spPr>
          <a:xfrm>
            <a:off x="1981200" y="1989138"/>
            <a:ext cx="8435280" cy="4536206"/>
          </a:xfrm>
        </p:spPr>
        <p:txBody>
          <a:bodyPr/>
          <a:lstStyle/>
          <a:p>
            <a:pPr>
              <a:lnSpc>
                <a:spcPct val="90000"/>
              </a:lnSpc>
              <a:buNone/>
            </a:pPr>
            <a:r>
              <a:rPr lang="fr-BE" altLang="fr-FR" sz="2800" dirty="0"/>
              <a:t>1.   En tant qu’</a:t>
            </a:r>
            <a:r>
              <a:rPr lang="fr-BE" altLang="fr-FR" sz="2800" b="1" dirty="0"/>
              <a:t>utilisateur</a:t>
            </a:r>
            <a:r>
              <a:rPr lang="fr-BE" altLang="fr-FR" sz="2800" dirty="0"/>
              <a:t> de créations au sens très large : </a:t>
            </a:r>
          </a:p>
          <a:p>
            <a:pPr>
              <a:lnSpc>
                <a:spcPct val="90000"/>
              </a:lnSpc>
              <a:buFontTx/>
              <a:buChar char="-"/>
            </a:pPr>
            <a:r>
              <a:rPr lang="fr-BE" altLang="fr-FR" sz="2800" dirty="0"/>
              <a:t>Développement site web, application, publicité, film, photo, logiciel etc.…</a:t>
            </a:r>
          </a:p>
          <a:p>
            <a:pPr>
              <a:lnSpc>
                <a:spcPct val="90000"/>
              </a:lnSpc>
              <a:buFontTx/>
              <a:buChar char="-"/>
            </a:pPr>
            <a:endParaRPr lang="fr-BE" altLang="fr-FR" sz="2800" dirty="0"/>
          </a:p>
          <a:p>
            <a:pPr marL="0" indent="0">
              <a:lnSpc>
                <a:spcPct val="90000"/>
              </a:lnSpc>
              <a:buNone/>
            </a:pPr>
            <a:r>
              <a:rPr lang="fr-BE" altLang="fr-FR" sz="2800" dirty="0"/>
              <a:t>2. En tant que </a:t>
            </a:r>
            <a:r>
              <a:rPr lang="fr-BE" altLang="fr-FR" sz="2800" b="1" dirty="0"/>
              <a:t>créateur</a:t>
            </a:r>
            <a:r>
              <a:rPr lang="fr-BE" altLang="fr-FR" sz="2800" dirty="0"/>
              <a:t> :</a:t>
            </a:r>
          </a:p>
          <a:p>
            <a:pPr eaLnBrk="1" hangingPunct="1">
              <a:lnSpc>
                <a:spcPct val="90000"/>
              </a:lnSpc>
              <a:buFont typeface="Arial" panose="020B0604020202020204" pitchFamily="34" charset="0"/>
              <a:buNone/>
            </a:pPr>
            <a:r>
              <a:rPr lang="fr-BE" altLang="fr-FR" sz="2800" dirty="0"/>
              <a:t>- Développement de produits et contenus à valoriser, marchandising … </a:t>
            </a:r>
          </a:p>
          <a:p>
            <a:pPr marL="0" indent="0">
              <a:lnSpc>
                <a:spcPct val="90000"/>
              </a:lnSpc>
              <a:buNone/>
            </a:pPr>
            <a:endParaRPr lang="fr-BE" altLang="fr-FR" sz="2800" dirty="0"/>
          </a:p>
          <a:p>
            <a:pPr eaLnBrk="1" hangingPunct="1">
              <a:lnSpc>
                <a:spcPct val="90000"/>
              </a:lnSpc>
            </a:pPr>
            <a:r>
              <a:rPr lang="fr-BE" altLang="fr-FR" sz="2800" dirty="0"/>
              <a:t>Quels sont vos droits et vos obligations ?</a:t>
            </a:r>
          </a:p>
          <a:p>
            <a:pPr eaLnBrk="1" hangingPunct="1">
              <a:lnSpc>
                <a:spcPct val="90000"/>
              </a:lnSpc>
            </a:pPr>
            <a:endParaRPr lang="fr-BE" altLang="fr-FR"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custDataLst>
              <p:tags r:id="rId1"/>
            </p:custDataLst>
          </p:nvPr>
        </p:nvSpPr>
        <p:spPr>
          <a:xfrm>
            <a:off x="2209800" y="609600"/>
            <a:ext cx="6910388" cy="1143000"/>
          </a:xfrm>
        </p:spPr>
        <p:txBody>
          <a:bodyPr/>
          <a:lstStyle/>
          <a:p>
            <a:pPr eaLnBrk="1" hangingPunct="1"/>
            <a:r>
              <a:rPr lang="fr-BE" altLang="fr-FR" b="1" dirty="0">
                <a:solidFill>
                  <a:srgbClr val="FF0000"/>
                </a:solidFill>
              </a:rPr>
              <a:t>Le cas de l’internet :</a:t>
            </a:r>
          </a:p>
        </p:txBody>
      </p:sp>
      <p:sp>
        <p:nvSpPr>
          <p:cNvPr id="52227" name="Rectangle 3"/>
          <p:cNvSpPr>
            <a:spLocks noGrp="1" noChangeArrowheads="1"/>
          </p:cNvSpPr>
          <p:nvPr>
            <p:ph type="body" idx="1"/>
            <p:custDataLst>
              <p:tags r:id="rId2"/>
            </p:custDataLst>
          </p:nvPr>
        </p:nvSpPr>
        <p:spPr>
          <a:xfrm>
            <a:off x="2209800" y="1981200"/>
            <a:ext cx="8134350" cy="4616450"/>
          </a:xfrm>
        </p:spPr>
        <p:txBody>
          <a:bodyPr/>
          <a:lstStyle/>
          <a:p>
            <a:pPr eaLnBrk="1" hangingPunct="1">
              <a:lnSpc>
                <a:spcPct val="80000"/>
              </a:lnSpc>
            </a:pPr>
            <a:r>
              <a:rPr lang="fr-BE" altLang="fr-FR" sz="3600" dirty="0" err="1"/>
              <a:t>Upload</a:t>
            </a:r>
            <a:r>
              <a:rPr lang="fr-BE" altLang="fr-FR" sz="3600" dirty="0"/>
              <a:t> : communication de l’œuvre </a:t>
            </a:r>
          </a:p>
          <a:p>
            <a:pPr eaLnBrk="1" hangingPunct="1">
              <a:lnSpc>
                <a:spcPct val="80000"/>
              </a:lnSpc>
            </a:pPr>
            <a:r>
              <a:rPr lang="fr-BE" altLang="fr-FR" sz="3600" dirty="0" err="1"/>
              <a:t>Download</a:t>
            </a:r>
            <a:r>
              <a:rPr lang="fr-BE" altLang="fr-FR" sz="3600" dirty="0"/>
              <a:t> : reproduction de l’œuvre   </a:t>
            </a:r>
          </a:p>
          <a:p>
            <a:pPr lvl="1" eaLnBrk="1" hangingPunct="1">
              <a:lnSpc>
                <a:spcPct val="80000"/>
              </a:lnSpc>
              <a:buFontTx/>
              <a:buNone/>
            </a:pPr>
            <a:r>
              <a:rPr lang="fr-BE" altLang="fr-FR" sz="3600" dirty="0">
                <a:sym typeface="Symbol" panose="05050102010706020507" pitchFamily="18" charset="2"/>
              </a:rPr>
              <a:t></a:t>
            </a:r>
            <a:r>
              <a:rPr lang="fr-BE" altLang="fr-FR" sz="3600" dirty="0"/>
              <a:t>Prérogative réservée à l’auteur</a:t>
            </a:r>
          </a:p>
          <a:p>
            <a:pPr lvl="1" eaLnBrk="1" hangingPunct="1">
              <a:lnSpc>
                <a:spcPct val="80000"/>
              </a:lnSpc>
            </a:pPr>
            <a:r>
              <a:rPr lang="fr-BE" altLang="fr-FR" dirty="0"/>
              <a:t>Les internautes forment un public  </a:t>
            </a:r>
          </a:p>
          <a:p>
            <a:pPr lvl="1" eaLnBrk="1" hangingPunct="1">
              <a:lnSpc>
                <a:spcPct val="80000"/>
              </a:lnSpc>
            </a:pPr>
            <a:r>
              <a:rPr lang="fr-BE" altLang="fr-FR" dirty="0"/>
              <a:t>Un public = groupe indéterminé de personnes</a:t>
            </a:r>
          </a:p>
          <a:p>
            <a:pPr eaLnBrk="1" hangingPunct="1">
              <a:lnSpc>
                <a:spcPct val="80000"/>
              </a:lnSpc>
            </a:pPr>
            <a:r>
              <a:rPr lang="fr-BE" altLang="fr-FR" sz="3600" dirty="0"/>
              <a:t>Nécessité d’un accord de l’auteur ou de son ayant droit pour mettre un contenu sur internet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La question du lien hypertexte </a:t>
            </a:r>
          </a:p>
        </p:txBody>
      </p:sp>
      <p:sp>
        <p:nvSpPr>
          <p:cNvPr id="3" name="Espace réservé du contenu 2"/>
          <p:cNvSpPr>
            <a:spLocks noGrp="1"/>
          </p:cNvSpPr>
          <p:nvPr>
            <p:ph idx="1"/>
            <p:custDataLst>
              <p:tags r:id="rId2"/>
            </p:custDataLst>
          </p:nvPr>
        </p:nvSpPr>
        <p:spPr/>
        <p:txBody>
          <a:bodyPr/>
          <a:lstStyle/>
          <a:p>
            <a:r>
              <a:rPr lang="fr-FR" dirty="0"/>
              <a:t>Peut-on viser une œuvre par un lien ?</a:t>
            </a:r>
          </a:p>
          <a:p>
            <a:r>
              <a:rPr lang="fr-FR" dirty="0"/>
              <a:t>Si la communication initiale est légale : oui en  principe </a:t>
            </a:r>
          </a:p>
          <a:p>
            <a:pPr lvl="1" algn="just"/>
            <a:r>
              <a:rPr lang="fr-FR" dirty="0"/>
              <a:t>Attention : la mise en ligne </a:t>
            </a:r>
            <a:r>
              <a:rPr lang="fr-FR" u="sng" dirty="0"/>
              <a:t>sur un second </a:t>
            </a:r>
            <a:r>
              <a:rPr lang="fr-FR" dirty="0"/>
              <a:t>site Internet d’une photographie librement accessible sur un premier site Internet avec l’autorisation de l’auteur, nécessite </a:t>
            </a:r>
            <a:r>
              <a:rPr lang="fr-FR" b="1" u="sng" dirty="0">
                <a:solidFill>
                  <a:srgbClr val="FF0000"/>
                </a:solidFill>
              </a:rPr>
              <a:t>une nouvelle autorisation </a:t>
            </a:r>
            <a:r>
              <a:rPr lang="fr-FR" dirty="0"/>
              <a:t>de cet auteur car la photographie est mise à la disposition d’un public nouveau. </a:t>
            </a:r>
          </a:p>
          <a:p>
            <a:pPr lvl="1" algn="just"/>
            <a:r>
              <a:rPr lang="fr-FR" dirty="0"/>
              <a:t>Si la communication est illégale : le cas se complique….</a:t>
            </a:r>
          </a:p>
        </p:txBody>
      </p:sp>
    </p:spTree>
    <p:extLst>
      <p:ext uri="{BB962C8B-B14F-4D97-AF65-F5344CB8AC3E}">
        <p14:creationId xmlns:p14="http://schemas.microsoft.com/office/powerpoint/2010/main" val="4226932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A3B031-E0CA-4271-B316-0E5BAD974B8B}"/>
              </a:ext>
            </a:extLst>
          </p:cNvPr>
          <p:cNvSpPr>
            <a:spLocks noGrp="1"/>
          </p:cNvSpPr>
          <p:nvPr>
            <p:ph type="title"/>
            <p:custDataLst>
              <p:tags r:id="rId1"/>
            </p:custDataLst>
          </p:nvPr>
        </p:nvSpPr>
        <p:spPr/>
        <p:txBody>
          <a:bodyPr>
            <a:normAutofit fontScale="90000"/>
          </a:bodyPr>
          <a:lstStyle/>
          <a:p>
            <a:r>
              <a:rPr lang="fr-FR" dirty="0">
                <a:solidFill>
                  <a:srgbClr val="FF0000"/>
                </a:solidFill>
              </a:rPr>
              <a:t>Hyperlien et droit d’auteur ?</a:t>
            </a:r>
            <a:br>
              <a:rPr lang="fr-FR" dirty="0"/>
            </a:br>
            <a:endParaRPr lang="fr-FR" dirty="0"/>
          </a:p>
        </p:txBody>
      </p:sp>
      <p:sp>
        <p:nvSpPr>
          <p:cNvPr id="3" name="Espace réservé du contenu 2">
            <a:extLst>
              <a:ext uri="{FF2B5EF4-FFF2-40B4-BE49-F238E27FC236}">
                <a16:creationId xmlns:a16="http://schemas.microsoft.com/office/drawing/2014/main" id="{B43D3C9A-91A4-4A77-B2E9-D87B2CB4183A}"/>
              </a:ext>
            </a:extLst>
          </p:cNvPr>
          <p:cNvSpPr>
            <a:spLocks noGrp="1"/>
          </p:cNvSpPr>
          <p:nvPr>
            <p:ph idx="1"/>
            <p:custDataLst>
              <p:tags r:id="rId2"/>
            </p:custDataLst>
          </p:nvPr>
        </p:nvSpPr>
        <p:spPr/>
        <p:txBody>
          <a:bodyPr>
            <a:normAutofit/>
          </a:bodyPr>
          <a:lstStyle/>
          <a:p>
            <a:endParaRPr lang="fr-FR" sz="1000" dirty="0"/>
          </a:p>
          <a:p>
            <a:pPr marL="0" indent="0">
              <a:buNone/>
            </a:pPr>
            <a:endParaRPr lang="fr-FR" sz="2400" dirty="0"/>
          </a:p>
          <a:p>
            <a:pPr marL="0" indent="0">
              <a:buNone/>
            </a:pPr>
            <a:r>
              <a:rPr lang="fr-FR" sz="2400" dirty="0"/>
              <a:t>Selon la </a:t>
            </a:r>
            <a:r>
              <a:rPr lang="fr-FR" sz="2400" b="1" dirty="0"/>
              <a:t>décision GS Media (CJUE, 8 septembre 2016, </a:t>
            </a:r>
            <a:r>
              <a:rPr lang="fr-FR" sz="2400" b="1" dirty="0" err="1"/>
              <a:t>aff.</a:t>
            </a:r>
            <a:r>
              <a:rPr lang="fr-FR" sz="2400" b="1" dirty="0"/>
              <a:t> C-160/15), </a:t>
            </a:r>
          </a:p>
          <a:p>
            <a:pPr marL="0" indent="0">
              <a:buNone/>
            </a:pPr>
            <a:endParaRPr lang="fr-FR" sz="2400" b="1" dirty="0"/>
          </a:p>
          <a:p>
            <a:pPr marL="0" indent="0">
              <a:buNone/>
            </a:pPr>
            <a:r>
              <a:rPr lang="fr-FR" sz="2400" dirty="0"/>
              <a:t>En résumé, le poseur de lien sera donc responsable d'un acte de contrefaçon si </a:t>
            </a:r>
          </a:p>
          <a:p>
            <a:r>
              <a:rPr lang="fr-FR" sz="2400" dirty="0"/>
              <a:t>(i) le site vers lequel il pointe est </a:t>
            </a:r>
            <a:r>
              <a:rPr lang="fr-FR" sz="2400" u="sng" dirty="0"/>
              <a:t>lui-même contrefaisant</a:t>
            </a:r>
            <a:r>
              <a:rPr lang="fr-FR" sz="2400" dirty="0"/>
              <a:t>, en ce qu'il reproduit l'œuvre sans autorisation du titulaire des droits, </a:t>
            </a:r>
          </a:p>
          <a:p>
            <a:r>
              <a:rPr lang="fr-FR" sz="2400" dirty="0"/>
              <a:t> (ii) ce poseur de lien </a:t>
            </a:r>
            <a:r>
              <a:rPr lang="fr-FR" sz="2400" u="sng" dirty="0"/>
              <a:t>a connaissance de ce caractère </a:t>
            </a:r>
            <a:r>
              <a:rPr lang="fr-FR" sz="2400" dirty="0"/>
              <a:t>contrefaisant, </a:t>
            </a:r>
          </a:p>
          <a:p>
            <a:pPr lvl="1"/>
            <a:r>
              <a:rPr lang="fr-FR" sz="2000" dirty="0"/>
              <a:t>ce qui </a:t>
            </a:r>
            <a:r>
              <a:rPr lang="fr-FR" sz="2000" u="sng" dirty="0"/>
              <a:t>est présumé </a:t>
            </a:r>
            <a:r>
              <a:rPr lang="fr-FR" sz="2000" dirty="0"/>
              <a:t>s’il a une activité lucrative (un professionnel vise un contenu contrefaisant est présumé responsable). </a:t>
            </a:r>
          </a:p>
        </p:txBody>
      </p:sp>
    </p:spTree>
    <p:extLst>
      <p:ext uri="{BB962C8B-B14F-4D97-AF65-F5344CB8AC3E}">
        <p14:creationId xmlns:p14="http://schemas.microsoft.com/office/powerpoint/2010/main" val="2876750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custDataLst>
              <p:tags r:id="rId1"/>
            </p:custDataLst>
          </p:nvPr>
        </p:nvSpPr>
        <p:spPr>
          <a:xfrm>
            <a:off x="2209801" y="609600"/>
            <a:ext cx="8062913" cy="1143000"/>
          </a:xfrm>
        </p:spPr>
        <p:txBody>
          <a:bodyPr>
            <a:normAutofit fontScale="90000"/>
          </a:bodyPr>
          <a:lstStyle/>
          <a:p>
            <a:pPr eaLnBrk="1" hangingPunct="1"/>
            <a:r>
              <a:rPr lang="fr-BE" altLang="fr-FR" b="1" dirty="0">
                <a:solidFill>
                  <a:srgbClr val="FF0000"/>
                </a:solidFill>
              </a:rPr>
              <a:t>e/ Les exceptions au monopole de l’auteur </a:t>
            </a:r>
          </a:p>
        </p:txBody>
      </p:sp>
      <p:sp>
        <p:nvSpPr>
          <p:cNvPr id="54275" name="Rectangle 3"/>
          <p:cNvSpPr>
            <a:spLocks noGrp="1" noChangeArrowheads="1"/>
          </p:cNvSpPr>
          <p:nvPr>
            <p:ph type="body" idx="1"/>
            <p:custDataLst>
              <p:tags r:id="rId2"/>
            </p:custDataLst>
          </p:nvPr>
        </p:nvSpPr>
        <p:spPr/>
        <p:txBody>
          <a:bodyPr/>
          <a:lstStyle/>
          <a:p>
            <a:pPr eaLnBrk="1" hangingPunct="1"/>
            <a:endParaRPr lang="fr-BE" altLang="fr-FR" dirty="0"/>
          </a:p>
          <a:p>
            <a:pPr eaLnBrk="1" hangingPunct="1"/>
            <a:r>
              <a:rPr lang="fr-BE" altLang="fr-FR" dirty="0"/>
              <a:t>Lorsque l'œuvre a été divulguée, l'auteur ne peut interdire ….</a:t>
            </a:r>
          </a:p>
          <a:p>
            <a:pPr marL="0" indent="0">
              <a:buNone/>
            </a:pPr>
            <a:endParaRPr lang="fr-BE" altLang="fr-FR" dirty="0"/>
          </a:p>
          <a:p>
            <a:pPr lvl="1" eaLnBrk="1" hangingPunct="1"/>
            <a:r>
              <a:rPr lang="fr-BE" altLang="fr-FR" dirty="0"/>
              <a:t>La liste des exceptions est longue </a:t>
            </a:r>
          </a:p>
          <a:p>
            <a:pPr lvl="1" eaLnBrk="1" hangingPunct="1"/>
            <a:r>
              <a:rPr lang="fr-BE" altLang="fr-FR" dirty="0"/>
              <a:t>Art. 122-5 du Code de la propriété intellectuelle.</a:t>
            </a:r>
          </a:p>
          <a:p>
            <a:pPr lvl="1" eaLnBrk="1" hangingPunct="1"/>
            <a:r>
              <a:rPr lang="fr-BE" altLang="fr-FR" dirty="0"/>
              <a:t>Quelques exemples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custDataLst>
              <p:tags r:id="rId1"/>
            </p:custDataLst>
          </p:nvPr>
        </p:nvSpPr>
        <p:spPr>
          <a:xfrm>
            <a:off x="2209801" y="609600"/>
            <a:ext cx="6981825" cy="1143000"/>
          </a:xfrm>
        </p:spPr>
        <p:txBody>
          <a:bodyPr rtlCol="0">
            <a:normAutofit fontScale="90000"/>
          </a:bodyPr>
          <a:lstStyle/>
          <a:p>
            <a:pPr>
              <a:defRPr/>
            </a:pPr>
            <a:r>
              <a:rPr lang="fr-BE" sz="4000" dirty="0">
                <a:solidFill>
                  <a:srgbClr val="FF0000"/>
                </a:solidFill>
              </a:rPr>
              <a:t> Les représentations dans le cercle de famille :</a:t>
            </a:r>
          </a:p>
        </p:txBody>
      </p:sp>
      <p:sp>
        <p:nvSpPr>
          <p:cNvPr id="55299" name="Rectangle 3"/>
          <p:cNvSpPr>
            <a:spLocks noGrp="1" noChangeArrowheads="1"/>
          </p:cNvSpPr>
          <p:nvPr>
            <p:ph type="body" idx="1"/>
            <p:custDataLst>
              <p:tags r:id="rId2"/>
            </p:custDataLst>
          </p:nvPr>
        </p:nvSpPr>
        <p:spPr/>
        <p:txBody>
          <a:bodyPr/>
          <a:lstStyle/>
          <a:p>
            <a:pPr eaLnBrk="1" hangingPunct="1"/>
            <a:endParaRPr lang="fr-BE" altLang="fr-FR" dirty="0"/>
          </a:p>
          <a:p>
            <a:pPr eaLnBrk="1" hangingPunct="1"/>
            <a:r>
              <a:rPr lang="fr-BE" altLang="fr-FR" dirty="0"/>
              <a:t>1° Les représentations privées et gratuites effectuées exclusivement dans un cercle de famille ;</a:t>
            </a:r>
          </a:p>
          <a:p>
            <a:pPr eaLnBrk="1" hangingPunct="1"/>
            <a:r>
              <a:rPr lang="fr-BE" altLang="fr-FR" dirty="0"/>
              <a:t>« cercle de famille » ?</a:t>
            </a:r>
          </a:p>
          <a:p>
            <a:pPr lvl="1" eaLnBrk="1" hangingPunct="1"/>
            <a:r>
              <a:rPr lang="fr-BE" altLang="fr-FR" dirty="0"/>
              <a:t>Exemple : projection d’un film en famille, avec des amis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custDataLst>
              <p:tags r:id="rId1"/>
            </p:custDataLst>
          </p:nvPr>
        </p:nvSpPr>
        <p:spPr/>
        <p:txBody>
          <a:bodyPr/>
          <a:lstStyle/>
          <a:p>
            <a:pPr eaLnBrk="1" hangingPunct="1"/>
            <a:r>
              <a:rPr lang="fr-BE" altLang="fr-FR" dirty="0">
                <a:solidFill>
                  <a:srgbClr val="FF0000"/>
                </a:solidFill>
              </a:rPr>
              <a:t>Les copies privées</a:t>
            </a:r>
          </a:p>
        </p:txBody>
      </p:sp>
      <p:sp>
        <p:nvSpPr>
          <p:cNvPr id="56323" name="Rectangle 3"/>
          <p:cNvSpPr>
            <a:spLocks noGrp="1" noChangeArrowheads="1"/>
          </p:cNvSpPr>
          <p:nvPr>
            <p:ph type="body" idx="1"/>
            <p:custDataLst>
              <p:tags r:id="rId2"/>
            </p:custDataLst>
          </p:nvPr>
        </p:nvSpPr>
        <p:spPr>
          <a:xfrm>
            <a:off x="1919288" y="1412876"/>
            <a:ext cx="8748712" cy="5184775"/>
          </a:xfrm>
        </p:spPr>
        <p:txBody>
          <a:bodyPr/>
          <a:lstStyle/>
          <a:p>
            <a:pPr eaLnBrk="1" hangingPunct="1"/>
            <a:r>
              <a:rPr lang="fr-BE" altLang="fr-FR" sz="3600" dirty="0"/>
              <a:t>2° Les copies ou reproductions strictement réservées à </a:t>
            </a:r>
            <a:r>
              <a:rPr lang="fr-BE" altLang="fr-FR" sz="3600" u="sng" dirty="0"/>
              <a:t>l'usage privé du copiste</a:t>
            </a:r>
            <a:r>
              <a:rPr lang="fr-BE" altLang="fr-FR" sz="3600" dirty="0"/>
              <a:t> et non destinées à une </a:t>
            </a:r>
            <a:r>
              <a:rPr lang="fr-BE" altLang="fr-FR" sz="3600" u="sng" dirty="0"/>
              <a:t>utilisation collective</a:t>
            </a:r>
            <a:r>
              <a:rPr lang="fr-BE" altLang="fr-FR" sz="3600" dirty="0"/>
              <a:t> </a:t>
            </a:r>
          </a:p>
          <a:p>
            <a:pPr eaLnBrk="1" hangingPunct="1"/>
            <a:r>
              <a:rPr lang="fr-BE" altLang="fr-FR" sz="3600" dirty="0"/>
              <a:t>La prohibition d’une utilisation collective de la copie</a:t>
            </a:r>
          </a:p>
          <a:p>
            <a:pPr lvl="1" eaLnBrk="1" hangingPunct="1"/>
            <a:r>
              <a:rPr lang="fr-BE" altLang="fr-FR" sz="3600" dirty="0"/>
              <a:t>Exemple: Peer to Peer, streaming sur un site web</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custDataLst>
              <p:tags r:id="rId1"/>
            </p:custDataLst>
          </p:nvPr>
        </p:nvSpPr>
        <p:spPr>
          <a:xfrm>
            <a:off x="2209800" y="404814"/>
            <a:ext cx="7126288" cy="1347787"/>
          </a:xfrm>
        </p:spPr>
        <p:txBody>
          <a:bodyPr/>
          <a:lstStyle/>
          <a:p>
            <a:pPr eaLnBrk="1" hangingPunct="1"/>
            <a:r>
              <a:rPr lang="fr-BE" altLang="fr-FR" sz="4000" dirty="0">
                <a:solidFill>
                  <a:srgbClr val="FF0000"/>
                </a:solidFill>
              </a:rPr>
              <a:t>Courtes citations</a:t>
            </a:r>
          </a:p>
        </p:txBody>
      </p:sp>
      <p:sp>
        <p:nvSpPr>
          <p:cNvPr id="57347" name="Rectangle 3"/>
          <p:cNvSpPr>
            <a:spLocks noGrp="1" noChangeArrowheads="1"/>
          </p:cNvSpPr>
          <p:nvPr>
            <p:ph type="body" idx="1"/>
            <p:custDataLst>
              <p:tags r:id="rId2"/>
            </p:custDataLst>
          </p:nvPr>
        </p:nvSpPr>
        <p:spPr>
          <a:xfrm>
            <a:off x="1774825" y="1700213"/>
            <a:ext cx="8642350" cy="4824412"/>
          </a:xfrm>
        </p:spPr>
        <p:txBody>
          <a:bodyPr/>
          <a:lstStyle/>
          <a:p>
            <a:pPr eaLnBrk="1" hangingPunct="1">
              <a:lnSpc>
                <a:spcPct val="80000"/>
              </a:lnSpc>
              <a:buFontTx/>
              <a:buNone/>
            </a:pPr>
            <a:r>
              <a:rPr lang="fr-BE" altLang="fr-FR" sz="2800" dirty="0"/>
              <a:t>Sous réserve que soient indiqués clairement </a:t>
            </a:r>
            <a:r>
              <a:rPr lang="fr-BE" altLang="fr-FR" sz="2800" u="sng" dirty="0"/>
              <a:t>le nom</a:t>
            </a:r>
            <a:r>
              <a:rPr lang="fr-BE" altLang="fr-FR" sz="2800" dirty="0"/>
              <a:t> de l'auteur et la </a:t>
            </a:r>
            <a:r>
              <a:rPr lang="fr-BE" altLang="fr-FR" sz="2800" u="sng" dirty="0"/>
              <a:t>source</a:t>
            </a:r>
          </a:p>
          <a:p>
            <a:pPr eaLnBrk="1" hangingPunct="1">
              <a:lnSpc>
                <a:spcPct val="80000"/>
              </a:lnSpc>
              <a:buFontTx/>
              <a:buNone/>
            </a:pPr>
            <a:endParaRPr lang="fr-BE" altLang="fr-FR" sz="2800" u="sng" dirty="0"/>
          </a:p>
          <a:p>
            <a:pPr eaLnBrk="1" hangingPunct="1">
              <a:lnSpc>
                <a:spcPct val="80000"/>
              </a:lnSpc>
            </a:pPr>
            <a:r>
              <a:rPr lang="fr-BE" altLang="fr-FR" sz="2800" dirty="0"/>
              <a:t>Autres conditions :</a:t>
            </a:r>
          </a:p>
          <a:p>
            <a:pPr lvl="1" eaLnBrk="1" hangingPunct="1">
              <a:lnSpc>
                <a:spcPct val="80000"/>
              </a:lnSpc>
            </a:pPr>
            <a:r>
              <a:rPr lang="fr-BE" altLang="fr-FR" sz="2400" u="sng" dirty="0"/>
              <a:t>courtes </a:t>
            </a:r>
            <a:r>
              <a:rPr lang="fr-BE" altLang="fr-FR" sz="2400" dirty="0"/>
              <a:t>citations </a:t>
            </a:r>
          </a:p>
          <a:p>
            <a:pPr lvl="1" eaLnBrk="1" hangingPunct="1">
              <a:lnSpc>
                <a:spcPct val="80000"/>
              </a:lnSpc>
            </a:pPr>
            <a:r>
              <a:rPr lang="fr-BE" altLang="fr-FR" sz="2400" u="sng" dirty="0"/>
              <a:t>justifiées</a:t>
            </a:r>
            <a:r>
              <a:rPr lang="fr-BE" altLang="fr-FR" sz="2400" dirty="0"/>
              <a:t> par le caractère </a:t>
            </a:r>
          </a:p>
          <a:p>
            <a:pPr lvl="2" eaLnBrk="1" hangingPunct="1">
              <a:lnSpc>
                <a:spcPct val="80000"/>
              </a:lnSpc>
            </a:pPr>
            <a:r>
              <a:rPr lang="fr-BE" altLang="fr-FR" sz="2000" dirty="0"/>
              <a:t>critique, </a:t>
            </a:r>
          </a:p>
          <a:p>
            <a:pPr lvl="2" eaLnBrk="1" hangingPunct="1">
              <a:lnSpc>
                <a:spcPct val="80000"/>
              </a:lnSpc>
            </a:pPr>
            <a:r>
              <a:rPr lang="fr-BE" altLang="fr-FR" sz="2000" dirty="0"/>
              <a:t>polémique, </a:t>
            </a:r>
          </a:p>
          <a:p>
            <a:pPr lvl="2" eaLnBrk="1" hangingPunct="1">
              <a:lnSpc>
                <a:spcPct val="80000"/>
              </a:lnSpc>
            </a:pPr>
            <a:r>
              <a:rPr lang="fr-BE" altLang="fr-FR" sz="2000" dirty="0"/>
              <a:t>pédagogique, </a:t>
            </a:r>
          </a:p>
          <a:p>
            <a:pPr lvl="2" eaLnBrk="1" hangingPunct="1">
              <a:lnSpc>
                <a:spcPct val="80000"/>
              </a:lnSpc>
            </a:pPr>
            <a:r>
              <a:rPr lang="fr-BE" altLang="fr-FR" sz="2000" dirty="0"/>
              <a:t>scientifique </a:t>
            </a:r>
          </a:p>
          <a:p>
            <a:pPr lvl="2" eaLnBrk="1" hangingPunct="1">
              <a:lnSpc>
                <a:spcPct val="80000"/>
              </a:lnSpc>
            </a:pPr>
            <a:r>
              <a:rPr lang="fr-BE" altLang="fr-FR" sz="2000" dirty="0"/>
              <a:t>ou d'information de l'œuvre</a:t>
            </a:r>
          </a:p>
          <a:p>
            <a:pPr lvl="1" eaLnBrk="1" hangingPunct="1">
              <a:lnSpc>
                <a:spcPct val="80000"/>
              </a:lnSpc>
            </a:pPr>
            <a:r>
              <a:rPr lang="fr-BE" altLang="fr-FR" sz="2400" dirty="0"/>
              <a:t> à laquelle elles sont </a:t>
            </a:r>
            <a:r>
              <a:rPr lang="fr-BE" altLang="fr-FR" sz="2400" u="sng" dirty="0"/>
              <a:t>incorporées</a:t>
            </a:r>
            <a:r>
              <a:rPr lang="fr-BE" altLang="fr-FR" sz="2400" dirty="0"/>
              <a:t> ; </a:t>
            </a:r>
          </a:p>
          <a:p>
            <a:pPr eaLnBrk="1" hangingPunct="1">
              <a:lnSpc>
                <a:spcPct val="80000"/>
              </a:lnSpc>
              <a:buFontTx/>
              <a:buNone/>
            </a:pPr>
            <a:endParaRPr lang="fr-BE" altLang="fr-FR"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81200" y="836712"/>
            <a:ext cx="8229600" cy="580926"/>
          </a:xfrm>
        </p:spPr>
        <p:txBody>
          <a:bodyPr>
            <a:normAutofit fontScale="90000"/>
          </a:bodyPr>
          <a:lstStyle/>
          <a:p>
            <a:r>
              <a:rPr lang="fr-BE" altLang="fr-FR" dirty="0">
                <a:solidFill>
                  <a:srgbClr val="FF0000"/>
                </a:solidFill>
              </a:rPr>
              <a:t>La citation d’images ?</a:t>
            </a:r>
            <a:br>
              <a:rPr lang="fr-BE" altLang="fr-FR" dirty="0"/>
            </a:br>
            <a:endParaRPr lang="fr-FR" dirty="0"/>
          </a:p>
        </p:txBody>
      </p:sp>
      <p:sp>
        <p:nvSpPr>
          <p:cNvPr id="3" name="Espace réservé du contenu 2"/>
          <p:cNvSpPr>
            <a:spLocks noGrp="1"/>
          </p:cNvSpPr>
          <p:nvPr>
            <p:ph idx="1"/>
            <p:custDataLst>
              <p:tags r:id="rId2"/>
            </p:custDataLst>
          </p:nvPr>
        </p:nvSpPr>
        <p:spPr/>
        <p:txBody>
          <a:bodyPr/>
          <a:lstStyle/>
          <a:p>
            <a:pPr lvl="1" eaLnBrk="1" hangingPunct="1">
              <a:lnSpc>
                <a:spcPct val="80000"/>
              </a:lnSpc>
            </a:pPr>
            <a:r>
              <a:rPr lang="fr-BE" altLang="fr-FR" sz="2400" dirty="0"/>
              <a:t>Toujours refusée par la Cour de cassation </a:t>
            </a:r>
          </a:p>
          <a:p>
            <a:pPr lvl="1" eaLnBrk="1" hangingPunct="1">
              <a:lnSpc>
                <a:spcPct val="80000"/>
              </a:lnSpc>
            </a:pPr>
            <a:r>
              <a:rPr lang="fr-BE" altLang="fr-FR" sz="2400" dirty="0"/>
              <a:t>mais dans certaines situations ,acceptée par les Cours d’appel </a:t>
            </a:r>
            <a:r>
              <a:rPr lang="fr-FR" altLang="fr-FR" sz="2400" dirty="0"/>
              <a:t>(CA Paris, 19 déc. 2014, n°14/11935)</a:t>
            </a:r>
            <a:r>
              <a:rPr lang="fr-BE" altLang="fr-FR" sz="2400" dirty="0"/>
              <a:t>:</a:t>
            </a:r>
          </a:p>
          <a:p>
            <a:pPr lvl="2" algn="just" eaLnBrk="1" hangingPunct="1">
              <a:lnSpc>
                <a:spcPct val="80000"/>
              </a:lnSpc>
            </a:pPr>
            <a:r>
              <a:rPr lang="fr-FR" altLang="fr-FR" sz="2000" dirty="0"/>
              <a:t>Est déclarée licite une capture d'écran extraite d'un entretien vidéo pour illustrer un article du site internet TeleObs.com consacré au décès de la personne interviewée, </a:t>
            </a:r>
          </a:p>
          <a:p>
            <a:pPr lvl="2" algn="just" eaLnBrk="1" hangingPunct="1">
              <a:lnSpc>
                <a:spcPct val="80000"/>
              </a:lnSpc>
            </a:pPr>
            <a:r>
              <a:rPr lang="fr-FR" altLang="fr-FR" sz="2000" dirty="0"/>
              <a:t>Les juges ont considéré que les conditions habituelles de brièveté, de finalité d'information de l'œuvre « </a:t>
            </a:r>
            <a:r>
              <a:rPr lang="fr-FR" altLang="fr-FR" sz="2000" dirty="0" err="1"/>
              <a:t>citante</a:t>
            </a:r>
            <a:r>
              <a:rPr lang="fr-FR" altLang="fr-FR" sz="2000" dirty="0"/>
              <a:t> » et d'indication de la source étaient remplies en l'espèce, le genre de l'œuvre citée n'étant pas à prendre en compte.</a:t>
            </a:r>
            <a:endParaRPr lang="fr-BE" altLang="fr-FR" sz="2000" dirty="0"/>
          </a:p>
          <a:p>
            <a:pPr lvl="1" eaLnBrk="1" hangingPunct="1">
              <a:lnSpc>
                <a:spcPct val="80000"/>
              </a:lnSpc>
            </a:pPr>
            <a:r>
              <a:rPr lang="fr-BE" altLang="fr-FR" sz="2400" dirty="0"/>
              <a:t>Exemple : apparition d’un tableau à la TV</a:t>
            </a:r>
          </a:p>
          <a:p>
            <a:pPr lvl="1" eaLnBrk="1" hangingPunct="1">
              <a:lnSpc>
                <a:spcPct val="80000"/>
              </a:lnSpc>
            </a:pPr>
            <a:r>
              <a:rPr lang="fr-BE" altLang="fr-FR" sz="2400" dirty="0"/>
              <a:t>Le recours massif au « floutage »…</a:t>
            </a:r>
          </a:p>
          <a:p>
            <a:pPr lvl="1" eaLnBrk="1" hangingPunct="1">
              <a:lnSpc>
                <a:spcPct val="80000"/>
              </a:lnSpc>
            </a:pPr>
            <a:endParaRPr lang="fr-BE" altLang="fr-FR" sz="2400" dirty="0"/>
          </a:p>
          <a:p>
            <a:pPr lvl="1" eaLnBrk="1" hangingPunct="1">
              <a:lnSpc>
                <a:spcPct val="80000"/>
              </a:lnSpc>
            </a:pPr>
            <a:r>
              <a:rPr lang="fr-BE" altLang="fr-FR" sz="2400" dirty="0"/>
              <a:t>Actu sur la possibilité d’une citation musicale ? La question du sampling illégal sans autorisation  (</a:t>
            </a:r>
            <a:r>
              <a:rPr lang="fr-BE" altLang="fr-FR" sz="2400" dirty="0">
                <a:hlinkClick r:id="rId4"/>
              </a:rPr>
              <a:t>CJUE 29 juillet 2019)</a:t>
            </a:r>
            <a:endParaRPr lang="fr-BE" altLang="fr-FR" sz="2400" dirty="0"/>
          </a:p>
          <a:p>
            <a:endParaRPr lang="fr-FR" dirty="0"/>
          </a:p>
        </p:txBody>
      </p:sp>
    </p:spTree>
    <p:extLst>
      <p:ext uri="{BB962C8B-B14F-4D97-AF65-F5344CB8AC3E}">
        <p14:creationId xmlns:p14="http://schemas.microsoft.com/office/powerpoint/2010/main" val="4169699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custDataLst>
              <p:tags r:id="rId1"/>
            </p:custDataLst>
          </p:nvPr>
        </p:nvSpPr>
        <p:spPr/>
        <p:txBody>
          <a:bodyPr/>
          <a:lstStyle/>
          <a:p>
            <a:pPr eaLnBrk="1" hangingPunct="1"/>
            <a:r>
              <a:rPr lang="fr-BE" altLang="fr-FR" sz="4000" dirty="0">
                <a:solidFill>
                  <a:srgbClr val="FF0000"/>
                </a:solidFill>
              </a:rPr>
              <a:t>La parodie, la caricature et le pastiche sont libres </a:t>
            </a:r>
          </a:p>
        </p:txBody>
      </p:sp>
      <p:sp>
        <p:nvSpPr>
          <p:cNvPr id="58371" name="Rectangle 3"/>
          <p:cNvSpPr>
            <a:spLocks noGrp="1" noChangeArrowheads="1"/>
          </p:cNvSpPr>
          <p:nvPr>
            <p:ph type="body" idx="1"/>
            <p:custDataLst>
              <p:tags r:id="rId2"/>
            </p:custDataLst>
          </p:nvPr>
        </p:nvSpPr>
        <p:spPr/>
        <p:txBody>
          <a:bodyPr/>
          <a:lstStyle/>
          <a:p>
            <a:pPr eaLnBrk="1" hangingPunct="1">
              <a:lnSpc>
                <a:spcPct val="80000"/>
              </a:lnSpc>
            </a:pPr>
            <a:r>
              <a:rPr lang="fr-BE" altLang="fr-FR" sz="3600" dirty="0"/>
              <a:t>Le droit à l’humour</a:t>
            </a:r>
          </a:p>
          <a:p>
            <a:pPr lvl="1" eaLnBrk="1" hangingPunct="1">
              <a:lnSpc>
                <a:spcPct val="80000"/>
              </a:lnSpc>
            </a:pPr>
            <a:r>
              <a:rPr lang="fr-BE" altLang="fr-FR" sz="3600" dirty="0"/>
              <a:t>Parodie : identification de l’œuvre</a:t>
            </a:r>
          </a:p>
          <a:p>
            <a:pPr lvl="1" eaLnBrk="1" hangingPunct="1">
              <a:lnSpc>
                <a:spcPct val="80000"/>
              </a:lnSpc>
            </a:pPr>
            <a:r>
              <a:rPr lang="fr-BE" altLang="fr-FR" sz="3600" dirty="0"/>
              <a:t>Caricature : se moquer d’un personnage</a:t>
            </a:r>
          </a:p>
          <a:p>
            <a:pPr lvl="1" eaLnBrk="1" hangingPunct="1">
              <a:lnSpc>
                <a:spcPct val="80000"/>
              </a:lnSpc>
            </a:pPr>
            <a:endParaRPr lang="fr-BE" altLang="fr-FR" sz="3600" dirty="0"/>
          </a:p>
          <a:p>
            <a:pPr eaLnBrk="1" hangingPunct="1">
              <a:lnSpc>
                <a:spcPct val="80000"/>
              </a:lnSpc>
            </a:pPr>
            <a:r>
              <a:rPr lang="fr-BE" altLang="fr-FR" sz="3600" dirty="0"/>
              <a:t>Le but : faire rire est entendu assez largement par les tribunaux</a:t>
            </a:r>
          </a:p>
          <a:p>
            <a:pPr eaLnBrk="1" hangingPunct="1">
              <a:lnSpc>
                <a:spcPct val="80000"/>
              </a:lnSpc>
            </a:pPr>
            <a:endParaRPr lang="fr-BE" altLang="fr-FR"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p:custDataLst>
              <p:tags r:id="rId1"/>
            </p:custDataLst>
          </p:nvPr>
        </p:nvSpPr>
        <p:spPr/>
        <p:txBody>
          <a:bodyPr>
            <a:normAutofit fontScale="90000"/>
          </a:bodyPr>
          <a:lstStyle/>
          <a:p>
            <a:r>
              <a:rPr lang="fr-FR" altLang="fr-FR" dirty="0">
                <a:solidFill>
                  <a:srgbClr val="FF0000"/>
                </a:solidFill>
              </a:rPr>
              <a:t>Tarzan &amp; </a:t>
            </a:r>
            <a:r>
              <a:rPr lang="fr-FR" altLang="fr-FR" dirty="0" err="1">
                <a:solidFill>
                  <a:srgbClr val="FF0000"/>
                </a:solidFill>
              </a:rPr>
              <a:t>Tarzoon</a:t>
            </a:r>
            <a:r>
              <a:rPr lang="fr-FR" altLang="fr-FR" dirty="0">
                <a:solidFill>
                  <a:srgbClr val="FF0000"/>
                </a:solidFill>
              </a:rPr>
              <a:t> </a:t>
            </a:r>
            <a:br>
              <a:rPr lang="fr-FR" altLang="fr-FR" dirty="0">
                <a:solidFill>
                  <a:srgbClr val="FF0000"/>
                </a:solidFill>
              </a:rPr>
            </a:br>
            <a:r>
              <a:rPr lang="fr-FR" altLang="fr-FR" dirty="0">
                <a:solidFill>
                  <a:srgbClr val="FF0000"/>
                </a:solidFill>
              </a:rPr>
              <a:t>Pas de risque de confusion </a:t>
            </a:r>
          </a:p>
        </p:txBody>
      </p:sp>
      <p:sp>
        <p:nvSpPr>
          <p:cNvPr id="59395" name="Espace réservé du texte 2"/>
          <p:cNvSpPr>
            <a:spLocks noGrp="1"/>
          </p:cNvSpPr>
          <p:nvPr>
            <p:ph type="body" idx="1"/>
            <p:custDataLst>
              <p:tags r:id="rId2"/>
            </p:custDataLst>
          </p:nvPr>
        </p:nvSpPr>
        <p:spPr/>
        <p:txBody>
          <a:bodyPr/>
          <a:lstStyle/>
          <a:p>
            <a:r>
              <a:rPr lang="fr-FR" altLang="fr-FR"/>
              <a:t>Tarzan </a:t>
            </a:r>
          </a:p>
        </p:txBody>
      </p:sp>
      <p:pic>
        <p:nvPicPr>
          <p:cNvPr id="59396" name="Espace réservé du contenu 6"/>
          <p:cNvPicPr>
            <a:picLocks noGrp="1" noChangeAspect="1"/>
          </p:cNvPicPr>
          <p:nvPr>
            <p:ph sz="half" idx="2"/>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a:xfrm>
            <a:off x="2439988" y="2174875"/>
            <a:ext cx="3122612" cy="3951288"/>
          </a:xfrm>
        </p:spPr>
      </p:pic>
      <p:sp>
        <p:nvSpPr>
          <p:cNvPr id="59397" name="Espace réservé du texte 4"/>
          <p:cNvSpPr>
            <a:spLocks noGrp="1"/>
          </p:cNvSpPr>
          <p:nvPr>
            <p:ph type="body" sz="quarter" idx="3"/>
            <p:custDataLst>
              <p:tags r:id="rId4"/>
            </p:custDataLst>
          </p:nvPr>
        </p:nvSpPr>
        <p:spPr/>
        <p:txBody>
          <a:bodyPr/>
          <a:lstStyle/>
          <a:p>
            <a:r>
              <a:rPr lang="fr-FR" altLang="fr-FR"/>
              <a:t>Tarzoon : l’anti-héros </a:t>
            </a:r>
          </a:p>
        </p:txBody>
      </p:sp>
      <p:pic>
        <p:nvPicPr>
          <p:cNvPr id="59398" name="Espace réservé du contenu 7"/>
          <p:cNvPicPr>
            <a:picLocks noGrp="1" noChangeAspect="1"/>
          </p:cNvPicPr>
          <p:nvPr>
            <p:ph sz="quarter" idx="4"/>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a:xfrm>
            <a:off x="6169026" y="2581275"/>
            <a:ext cx="4041775" cy="313848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sz="3200" dirty="0">
                <a:solidFill>
                  <a:srgbClr val="FF0000"/>
                </a:solidFill>
              </a:rPr>
              <a:t>DROIT D’AUTEUR ?</a:t>
            </a:r>
            <a:endParaRPr lang="fr-FR" sz="1800" dirty="0"/>
          </a:p>
        </p:txBody>
      </p:sp>
      <p:sp>
        <p:nvSpPr>
          <p:cNvPr id="3" name="Espace réservé du contenu 2"/>
          <p:cNvSpPr>
            <a:spLocks noGrp="1"/>
          </p:cNvSpPr>
          <p:nvPr>
            <p:ph idx="1"/>
            <p:custDataLst>
              <p:tags r:id="rId2"/>
            </p:custDataLst>
          </p:nvPr>
        </p:nvSpPr>
        <p:spPr>
          <a:xfrm>
            <a:off x="194733" y="1168400"/>
            <a:ext cx="10140758" cy="6062231"/>
          </a:xfrm>
        </p:spPr>
        <p:txBody>
          <a:bodyPr>
            <a:normAutofit/>
          </a:bodyPr>
          <a:lstStyle/>
          <a:p>
            <a:pPr marL="0" indent="0" algn="just">
              <a:buNone/>
            </a:pPr>
            <a:r>
              <a:rPr lang="fr-FR" dirty="0">
                <a:latin typeface="+mj-lt"/>
              </a:rPr>
              <a:t>Le droit d’auteur confère à son titulaire </a:t>
            </a:r>
            <a:r>
              <a:rPr lang="fr-FR" b="1" dirty="0">
                <a:latin typeface="+mj-lt"/>
              </a:rPr>
              <a:t>un droit de propriété / un monopole</a:t>
            </a:r>
            <a:r>
              <a:rPr lang="fr-FR" dirty="0">
                <a:latin typeface="+mj-lt"/>
              </a:rPr>
              <a:t> lui permettant de </a:t>
            </a:r>
            <a:r>
              <a:rPr lang="fr-FR" b="1" dirty="0">
                <a:latin typeface="+mj-lt"/>
              </a:rPr>
              <a:t>déterminer les conditions d’exploitation </a:t>
            </a:r>
            <a:r>
              <a:rPr lang="fr-FR" dirty="0">
                <a:latin typeface="+mj-lt"/>
              </a:rPr>
              <a:t>de sa création : </a:t>
            </a:r>
          </a:p>
          <a:p>
            <a:pPr marL="0" indent="0" algn="just">
              <a:buNone/>
            </a:pPr>
            <a:r>
              <a:rPr lang="fr-FR" dirty="0">
                <a:latin typeface="+mj-lt"/>
              </a:rPr>
              <a:t>Dans un cadre non contentieux : valoriser sa propriété intellectuelle (vente /acquisition)  </a:t>
            </a:r>
          </a:p>
          <a:p>
            <a:pPr algn="just"/>
            <a:r>
              <a:rPr lang="fr-FR" dirty="0">
                <a:latin typeface="+mj-lt"/>
              </a:rPr>
              <a:t>Contrats d’exploitation : cession, licence, etc…</a:t>
            </a:r>
          </a:p>
          <a:p>
            <a:pPr marL="0" indent="0" algn="just">
              <a:buNone/>
            </a:pPr>
            <a:r>
              <a:rPr lang="fr-FR" dirty="0">
                <a:latin typeface="+mj-lt"/>
              </a:rPr>
              <a:t>Dans un cadre contentieux : (défense de ses investissements) </a:t>
            </a:r>
          </a:p>
          <a:p>
            <a:pPr algn="just"/>
            <a:r>
              <a:rPr lang="fr-FR" dirty="0">
                <a:latin typeface="+mj-lt"/>
              </a:rPr>
              <a:t>Contrefaçon : indemnisation et interdiction  </a:t>
            </a:r>
          </a:p>
          <a:p>
            <a:pPr marL="0" indent="0" algn="just">
              <a:buNone/>
            </a:pPr>
            <a:endParaRPr lang="fr-FR" dirty="0">
              <a:latin typeface="+mj-lt"/>
            </a:endParaRPr>
          </a:p>
          <a:p>
            <a:pPr marL="0" indent="0" algn="just">
              <a:buNone/>
            </a:pPr>
            <a:endParaRPr lang="fr-FR" dirty="0">
              <a:latin typeface="+mj-lt"/>
            </a:endParaRPr>
          </a:p>
        </p:txBody>
      </p:sp>
    </p:spTree>
    <p:extLst>
      <p:ext uri="{BB962C8B-B14F-4D97-AF65-F5344CB8AC3E}">
        <p14:creationId xmlns:p14="http://schemas.microsoft.com/office/powerpoint/2010/main" val="3628186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custDataLst>
              <p:tags r:id="rId1"/>
            </p:custDataLst>
          </p:nvPr>
        </p:nvSpPr>
        <p:spPr>
          <a:xfrm>
            <a:off x="2209800" y="188914"/>
            <a:ext cx="7126288" cy="1223863"/>
          </a:xfrm>
        </p:spPr>
        <p:txBody>
          <a:bodyPr>
            <a:normAutofit fontScale="90000"/>
          </a:bodyPr>
          <a:lstStyle/>
          <a:p>
            <a:pPr eaLnBrk="1" hangingPunct="1"/>
            <a:r>
              <a:rPr lang="fr-BE" altLang="fr-FR" sz="4000" dirty="0">
                <a:solidFill>
                  <a:srgbClr val="FF0000"/>
                </a:solidFill>
              </a:rPr>
              <a:t>Œuvres d’art situées dans un lieu public</a:t>
            </a:r>
          </a:p>
        </p:txBody>
      </p:sp>
      <p:sp>
        <p:nvSpPr>
          <p:cNvPr id="60419" name="Rectangle 3"/>
          <p:cNvSpPr>
            <a:spLocks noGrp="1" noChangeArrowheads="1"/>
          </p:cNvSpPr>
          <p:nvPr>
            <p:ph type="body" idx="1"/>
            <p:custDataLst>
              <p:tags r:id="rId2"/>
            </p:custDataLst>
          </p:nvPr>
        </p:nvSpPr>
        <p:spPr>
          <a:xfrm>
            <a:off x="1703512" y="1412776"/>
            <a:ext cx="8735888" cy="5216624"/>
          </a:xfrm>
        </p:spPr>
        <p:txBody>
          <a:bodyPr/>
          <a:lstStyle/>
          <a:p>
            <a:pPr eaLnBrk="1" hangingPunct="1">
              <a:buFontTx/>
              <a:buNone/>
            </a:pPr>
            <a:r>
              <a:rPr lang="fr-BE" altLang="fr-FR" sz="2800" dirty="0"/>
              <a:t>Exemple : Emission de TV montrant six statues d’Aristide Maillol aux Tuileries </a:t>
            </a:r>
          </a:p>
          <a:p>
            <a:pPr eaLnBrk="1" hangingPunct="1"/>
            <a:r>
              <a:rPr lang="fr-BE" altLang="fr-FR" sz="2800" dirty="0"/>
              <a:t>Sans autorisation préalable des ayants-droit</a:t>
            </a:r>
          </a:p>
          <a:p>
            <a:pPr eaLnBrk="1" hangingPunct="1"/>
            <a:r>
              <a:rPr lang="fr-BE" altLang="fr-FR" sz="2800" dirty="0"/>
              <a:t>La reproduction sans autorisation est licite si elle est : </a:t>
            </a:r>
          </a:p>
          <a:p>
            <a:pPr lvl="1" eaLnBrk="1" hangingPunct="1"/>
            <a:r>
              <a:rPr lang="fr-BE" altLang="fr-FR" b="1" u="sng" dirty="0"/>
              <a:t>Accessoire</a:t>
            </a:r>
            <a:r>
              <a:rPr lang="fr-BE" altLang="fr-FR" dirty="0"/>
              <a:t> par rapport au sujet principal (inclusion fortuite) </a:t>
            </a:r>
          </a:p>
          <a:p>
            <a:pPr lvl="1" eaLnBrk="1" hangingPunct="1"/>
            <a:r>
              <a:rPr lang="fr-BE" altLang="fr-FR" dirty="0"/>
              <a:t>c.-à-d. rapide, non intégrale, non centrée, en arrière plan, </a:t>
            </a:r>
          </a:p>
          <a:p>
            <a:pPr lvl="1" eaLnBrk="1" hangingPunct="1"/>
            <a:r>
              <a:rPr lang="fr-BE" altLang="fr-FR" dirty="0"/>
              <a:t>Refus de faire jouer l’exception car les statues ont été filmées pour elles-mêmes, intégralement et en gros plan.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custDataLst>
              <p:tags r:id="rId1"/>
            </p:custDataLst>
          </p:nvPr>
        </p:nvSpPr>
        <p:spPr>
          <a:xfrm>
            <a:off x="2279576" y="188640"/>
            <a:ext cx="7344816" cy="792088"/>
          </a:xfrm>
        </p:spPr>
        <p:txBody>
          <a:bodyPr rtlCol="0">
            <a:normAutofit fontScale="90000"/>
          </a:bodyPr>
          <a:lstStyle/>
          <a:p>
            <a:pPr>
              <a:defRPr/>
            </a:pPr>
            <a:r>
              <a:rPr lang="fr-FR" dirty="0">
                <a:solidFill>
                  <a:srgbClr val="FF0000"/>
                </a:solidFill>
              </a:rPr>
              <a:t>f/ La sanction : une contrefaçon  </a:t>
            </a:r>
          </a:p>
        </p:txBody>
      </p:sp>
      <p:sp>
        <p:nvSpPr>
          <p:cNvPr id="62467" name="Rectangle 3"/>
          <p:cNvSpPr>
            <a:spLocks noGrp="1" noChangeArrowheads="1"/>
          </p:cNvSpPr>
          <p:nvPr>
            <p:ph type="body" idx="1"/>
            <p:custDataLst>
              <p:tags r:id="rId2"/>
            </p:custDataLst>
          </p:nvPr>
        </p:nvSpPr>
        <p:spPr>
          <a:xfrm>
            <a:off x="1981200" y="1124745"/>
            <a:ext cx="8229600" cy="5001419"/>
          </a:xfrm>
        </p:spPr>
        <p:txBody>
          <a:bodyPr>
            <a:normAutofit/>
          </a:bodyPr>
          <a:lstStyle/>
          <a:p>
            <a:pPr marL="0" indent="0">
              <a:lnSpc>
                <a:spcPct val="90000"/>
              </a:lnSpc>
              <a:buNone/>
            </a:pPr>
            <a:r>
              <a:rPr lang="fr-FR" altLang="fr-FR" sz="2400" dirty="0"/>
              <a:t>Une exploitation sans autorisation de l’auteur est une contrefaçon : </a:t>
            </a:r>
          </a:p>
          <a:p>
            <a:pPr eaLnBrk="1" hangingPunct="1">
              <a:lnSpc>
                <a:spcPct val="90000"/>
              </a:lnSpc>
            </a:pPr>
            <a:r>
              <a:rPr lang="fr-FR" altLang="fr-FR" sz="2400" dirty="0"/>
              <a:t>Contrefaçon : délit pénal ou civil</a:t>
            </a:r>
          </a:p>
          <a:p>
            <a:pPr lvl="1" eaLnBrk="1" hangingPunct="1">
              <a:lnSpc>
                <a:spcPct val="90000"/>
              </a:lnSpc>
            </a:pPr>
            <a:r>
              <a:rPr lang="fr-FR" altLang="fr-FR" sz="2400" dirty="0"/>
              <a:t>Le plus souvent, peu importe les intentions du contrefacteur et sa bonne foi;</a:t>
            </a:r>
          </a:p>
          <a:p>
            <a:pPr lvl="1" eaLnBrk="1" hangingPunct="1">
              <a:lnSpc>
                <a:spcPct val="90000"/>
              </a:lnSpc>
            </a:pPr>
            <a:r>
              <a:rPr lang="fr-FR" altLang="fr-FR" sz="2400" dirty="0"/>
              <a:t>Il suffit d’une reproduction, représentation, vente, importation</a:t>
            </a:r>
          </a:p>
          <a:p>
            <a:pPr eaLnBrk="1" hangingPunct="1">
              <a:lnSpc>
                <a:spcPct val="90000"/>
              </a:lnSpc>
            </a:pPr>
            <a:r>
              <a:rPr lang="fr-FR" altLang="fr-FR" sz="2400" dirty="0"/>
              <a:t>Il suffit d’une reprise partielle de l’œuvre </a:t>
            </a:r>
          </a:p>
          <a:p>
            <a:pPr lvl="1" eaLnBrk="1" hangingPunct="1">
              <a:lnSpc>
                <a:spcPct val="90000"/>
              </a:lnSpc>
            </a:pPr>
            <a:r>
              <a:rPr lang="fr-FR" altLang="fr-FR" sz="2400" dirty="0"/>
              <a:t>L’invocation des ressemblances entre deux œuvres suffit,</a:t>
            </a:r>
          </a:p>
          <a:p>
            <a:pPr lvl="1" eaLnBrk="1" hangingPunct="1">
              <a:lnSpc>
                <a:spcPct val="90000"/>
              </a:lnSpc>
            </a:pPr>
            <a:r>
              <a:rPr lang="fr-FR" altLang="fr-FR" sz="2400" dirty="0"/>
              <a:t>Les différences ne sont pas prises en compte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custDataLst>
              <p:tags r:id="rId1"/>
            </p:custDataLst>
          </p:nvPr>
        </p:nvSpPr>
        <p:spPr>
          <a:xfrm>
            <a:off x="609600" y="1517072"/>
            <a:ext cx="10972800" cy="4145973"/>
          </a:xfrm>
        </p:spPr>
        <p:txBody>
          <a:bodyPr/>
          <a:lstStyle/>
          <a:p>
            <a:r>
              <a:rPr lang="fr-BE" altLang="fr-FR" sz="7200" dirty="0">
                <a:solidFill>
                  <a:srgbClr val="FF0000"/>
                </a:solidFill>
              </a:rPr>
              <a:t>2. Le droit des marques et les noms de domaine</a:t>
            </a:r>
          </a:p>
        </p:txBody>
      </p:sp>
      <p:sp>
        <p:nvSpPr>
          <p:cNvPr id="3075" name="Espace réservé du contenu 2"/>
          <p:cNvSpPr>
            <a:spLocks noGrp="1"/>
          </p:cNvSpPr>
          <p:nvPr>
            <p:ph idx="1"/>
            <p:custDataLst>
              <p:tags r:id="rId2"/>
            </p:custDataLst>
          </p:nvPr>
        </p:nvSpPr>
        <p:spPr>
          <a:xfrm>
            <a:off x="609600" y="5091545"/>
            <a:ext cx="10972800" cy="1034619"/>
          </a:xfrm>
        </p:spPr>
        <p:txBody>
          <a:bodyPr/>
          <a:lstStyle/>
          <a:p>
            <a:pPr marL="0" indent="0" algn="ctr">
              <a:buNone/>
            </a:pPr>
            <a:endParaRPr lang="fr-FR" altLang="fr-FR" dirty="0"/>
          </a:p>
          <a:p>
            <a:pPr marL="0" indent="0" algn="ctr">
              <a:buNone/>
            </a:pPr>
            <a:endParaRPr lang="fr-FR" altLang="fr-FR" dirty="0"/>
          </a:p>
        </p:txBody>
      </p:sp>
    </p:spTree>
    <p:extLst>
      <p:ext uri="{BB962C8B-B14F-4D97-AF65-F5344CB8AC3E}">
        <p14:creationId xmlns:p14="http://schemas.microsoft.com/office/powerpoint/2010/main" val="1883508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59E230-BE1B-4612-9EDF-A36371FEB27B}"/>
              </a:ext>
            </a:extLst>
          </p:cNvPr>
          <p:cNvSpPr>
            <a:spLocks noGrp="1"/>
          </p:cNvSpPr>
          <p:nvPr>
            <p:ph type="title"/>
            <p:custDataLst>
              <p:tags r:id="rId1"/>
            </p:custDataLst>
          </p:nvPr>
        </p:nvSpPr>
        <p:spPr/>
        <p:txBody>
          <a:bodyPr/>
          <a:lstStyle/>
          <a:p>
            <a:r>
              <a:rPr lang="fr-FR" dirty="0">
                <a:solidFill>
                  <a:srgbClr val="FF0000"/>
                </a:solidFill>
              </a:rPr>
              <a:t>Actualité</a:t>
            </a:r>
          </a:p>
        </p:txBody>
      </p:sp>
      <p:sp>
        <p:nvSpPr>
          <p:cNvPr id="3" name="Espace réservé du contenu 2">
            <a:extLst>
              <a:ext uri="{FF2B5EF4-FFF2-40B4-BE49-F238E27FC236}">
                <a16:creationId xmlns:a16="http://schemas.microsoft.com/office/drawing/2014/main" id="{530E4C4D-4066-4A5C-8962-D8FCB682A642}"/>
              </a:ext>
            </a:extLst>
          </p:cNvPr>
          <p:cNvSpPr>
            <a:spLocks noGrp="1"/>
          </p:cNvSpPr>
          <p:nvPr>
            <p:ph idx="1"/>
            <p:custDataLst>
              <p:tags r:id="rId2"/>
            </p:custDataLst>
          </p:nvPr>
        </p:nvSpPr>
        <p:spPr/>
        <p:txBody>
          <a:bodyPr/>
          <a:lstStyle/>
          <a:p>
            <a:r>
              <a:rPr lang="fr-FR" dirty="0">
                <a:hlinkClick r:id="rId5"/>
              </a:rPr>
              <a:t>Attention à ne pas lancer une activité avec un logo déjà utilisé. </a:t>
            </a:r>
          </a:p>
          <a:p>
            <a:r>
              <a:rPr lang="fr-FR" dirty="0">
                <a:hlinkClick r:id="rId5"/>
              </a:rPr>
              <a:t>https://www.ieepi.org/facebook-accuse-davoir-plagie-le-logo-de-current-pour-creer-celui-de-calibra/?utm_source=lettre-pi</a:t>
            </a:r>
            <a:r>
              <a:rPr lang="fr-FR" dirty="0"/>
              <a:t> </a:t>
            </a:r>
          </a:p>
          <a:p>
            <a:endParaRPr lang="fr-FR" dirty="0"/>
          </a:p>
        </p:txBody>
      </p:sp>
      <p:pic>
        <p:nvPicPr>
          <p:cNvPr id="4" name="Image 3">
            <a:extLst>
              <a:ext uri="{FF2B5EF4-FFF2-40B4-BE49-F238E27FC236}">
                <a16:creationId xmlns:a16="http://schemas.microsoft.com/office/drawing/2014/main" id="{DB8B19E3-FE81-4F9D-9D8D-92178F8A616D}"/>
              </a:ext>
            </a:extLst>
          </p:cNvPr>
          <p:cNvPicPr>
            <a:picLocks noChangeAspect="1"/>
          </p:cNvPicPr>
          <p:nvPr>
            <p:custDataLst>
              <p:tags r:id="rId3"/>
            </p:custDataLst>
          </p:nvPr>
        </p:nvPicPr>
        <p:blipFill>
          <a:blip r:embed="rId6"/>
          <a:stretch>
            <a:fillRect/>
          </a:stretch>
        </p:blipFill>
        <p:spPr>
          <a:xfrm>
            <a:off x="1989676" y="3356820"/>
            <a:ext cx="7524750" cy="2476500"/>
          </a:xfrm>
          <a:prstGeom prst="rect">
            <a:avLst/>
          </a:prstGeom>
        </p:spPr>
      </p:pic>
    </p:spTree>
    <p:extLst>
      <p:ext uri="{BB962C8B-B14F-4D97-AF65-F5344CB8AC3E}">
        <p14:creationId xmlns:p14="http://schemas.microsoft.com/office/powerpoint/2010/main" val="10125730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custDataLst>
              <p:tags r:id="rId1"/>
            </p:custDataLst>
          </p:nvPr>
        </p:nvSpPr>
        <p:spPr/>
        <p:txBody>
          <a:bodyPr/>
          <a:lstStyle/>
          <a:p>
            <a:pPr eaLnBrk="1" hangingPunct="1"/>
            <a:r>
              <a:rPr lang="fr-BE" altLang="fr-FR" dirty="0">
                <a:solidFill>
                  <a:srgbClr val="FF0000"/>
                </a:solidFill>
              </a:rPr>
              <a:t>A. Qu’est-ce qu’une marque ?</a:t>
            </a:r>
          </a:p>
        </p:txBody>
      </p:sp>
      <p:sp>
        <p:nvSpPr>
          <p:cNvPr id="3" name="Content Placeholder 2"/>
          <p:cNvSpPr>
            <a:spLocks noGrp="1"/>
          </p:cNvSpPr>
          <p:nvPr>
            <p:ph idx="1"/>
            <p:custDataLst>
              <p:tags r:id="rId2"/>
            </p:custDataLst>
          </p:nvPr>
        </p:nvSpPr>
        <p:spPr>
          <a:xfrm>
            <a:off x="1752599" y="1700212"/>
            <a:ext cx="10101943" cy="4940073"/>
          </a:xfrm>
        </p:spPr>
        <p:txBody>
          <a:bodyPr rtlCol="0">
            <a:normAutofit fontScale="55000" lnSpcReduction="20000"/>
          </a:bodyPr>
          <a:lstStyle/>
          <a:p>
            <a:pPr eaLnBrk="1" fontAlgn="auto" hangingPunct="1">
              <a:spcAft>
                <a:spcPts val="0"/>
              </a:spcAft>
              <a:buNone/>
              <a:defRPr/>
            </a:pPr>
            <a:r>
              <a:rPr lang="fr-BE" dirty="0"/>
              <a:t>La marque est un </a:t>
            </a:r>
            <a:r>
              <a:rPr lang="fr-BE" b="1" dirty="0"/>
              <a:t>“signe” </a:t>
            </a:r>
            <a:r>
              <a:rPr lang="fr-BE" dirty="0"/>
              <a:t>servant à distinguer précisément </a:t>
            </a:r>
            <a:r>
              <a:rPr lang="fr-BE" b="1" dirty="0"/>
              <a:t>des produits ou services </a:t>
            </a:r>
            <a:r>
              <a:rPr lang="fr-BE" dirty="0"/>
              <a:t>de ceux de concurrents.</a:t>
            </a:r>
          </a:p>
          <a:p>
            <a:pPr eaLnBrk="1" fontAlgn="auto" hangingPunct="1">
              <a:spcAft>
                <a:spcPts val="0"/>
              </a:spcAft>
              <a:buNone/>
              <a:defRPr/>
            </a:pPr>
            <a:endParaRPr lang="fr-BE" dirty="0"/>
          </a:p>
          <a:p>
            <a:pPr eaLnBrk="1" fontAlgn="auto" hangingPunct="1">
              <a:spcAft>
                <a:spcPts val="0"/>
              </a:spcAft>
              <a:buNone/>
              <a:defRPr/>
            </a:pPr>
            <a:endParaRPr lang="fr-BE" dirty="0"/>
          </a:p>
          <a:p>
            <a:pPr eaLnBrk="1" fontAlgn="auto" hangingPunct="1">
              <a:spcAft>
                <a:spcPts val="0"/>
              </a:spcAft>
              <a:buNone/>
              <a:defRPr/>
            </a:pPr>
            <a:endParaRPr lang="fr-BE" b="1" dirty="0"/>
          </a:p>
          <a:p>
            <a:pPr marL="0" indent="0" eaLnBrk="1" fontAlgn="auto" hangingPunct="1">
              <a:spcAft>
                <a:spcPts val="0"/>
              </a:spcAft>
              <a:buNone/>
              <a:defRPr/>
            </a:pPr>
            <a:endParaRPr lang="fr-BE" dirty="0"/>
          </a:p>
          <a:p>
            <a:pPr eaLnBrk="1" fontAlgn="auto" hangingPunct="1">
              <a:spcAft>
                <a:spcPts val="0"/>
              </a:spcAft>
              <a:defRPr/>
            </a:pPr>
            <a:endParaRPr lang="fr-BE" dirty="0"/>
          </a:p>
          <a:p>
            <a:pPr eaLnBrk="1" fontAlgn="auto" hangingPunct="1">
              <a:spcAft>
                <a:spcPts val="0"/>
              </a:spcAft>
              <a:defRPr/>
            </a:pPr>
            <a:r>
              <a:rPr lang="fr-BE" dirty="0"/>
              <a:t>En déposant une marque à l’INPI, on obtient un </a:t>
            </a:r>
            <a:r>
              <a:rPr lang="fr-BE" b="1" dirty="0"/>
              <a:t>monopole d’exploitation </a:t>
            </a:r>
            <a:r>
              <a:rPr lang="fr-BE" dirty="0"/>
              <a:t>sur le territoire français pour </a:t>
            </a:r>
            <a:r>
              <a:rPr lang="fr-BE" b="1" dirty="0"/>
              <a:t>10 ans, </a:t>
            </a:r>
            <a:r>
              <a:rPr lang="fr-BE" dirty="0"/>
              <a:t>renouvelable indéfiniment sur le signe en relation avec les produits ou services déposés. C’est le principe de spécialité. </a:t>
            </a:r>
          </a:p>
          <a:p>
            <a:pPr eaLnBrk="1" fontAlgn="auto" hangingPunct="1">
              <a:spcAft>
                <a:spcPts val="0"/>
              </a:spcAft>
              <a:defRPr/>
            </a:pPr>
            <a:endParaRPr lang="fr-BE" dirty="0"/>
          </a:p>
          <a:p>
            <a:pPr eaLnBrk="1" fontAlgn="auto" hangingPunct="1">
              <a:spcAft>
                <a:spcPts val="0"/>
              </a:spcAft>
              <a:defRPr/>
            </a:pPr>
            <a:r>
              <a:rPr lang="fr-BE" dirty="0"/>
              <a:t>Son titulaire </a:t>
            </a:r>
            <a:r>
              <a:rPr lang="fr-BE" b="1" dirty="0"/>
              <a:t>est le seul </a:t>
            </a:r>
            <a:r>
              <a:rPr lang="fr-BE" dirty="0"/>
              <a:t>à pouvoir l’exploiter commercialement, ce qui permet de mieux commercialiser et promouvoir les produits et services visés lors du dépôt. </a:t>
            </a:r>
          </a:p>
          <a:p>
            <a:pPr eaLnBrk="1" fontAlgn="auto" hangingPunct="1">
              <a:spcAft>
                <a:spcPts val="0"/>
              </a:spcAft>
              <a:defRPr/>
            </a:pPr>
            <a:endParaRPr lang="fr-BE" dirty="0"/>
          </a:p>
          <a:p>
            <a:pPr eaLnBrk="1" fontAlgn="auto" hangingPunct="1">
              <a:spcAft>
                <a:spcPts val="0"/>
              </a:spcAft>
              <a:defRPr/>
            </a:pPr>
            <a:r>
              <a:rPr lang="fr-BE" dirty="0"/>
              <a:t>Il peut faire exploiter sa marque par un tiers par le biais de cession ou licence de marque.</a:t>
            </a:r>
          </a:p>
          <a:p>
            <a:pPr eaLnBrk="1" fontAlgn="auto" hangingPunct="1">
              <a:spcAft>
                <a:spcPts val="0"/>
              </a:spcAft>
              <a:defRPr/>
            </a:pPr>
            <a:endParaRPr lang="fr-BE" dirty="0"/>
          </a:p>
          <a:p>
            <a:pPr eaLnBrk="1" fontAlgn="auto" hangingPunct="1">
              <a:spcAft>
                <a:spcPts val="0"/>
              </a:spcAft>
              <a:defRPr/>
            </a:pPr>
            <a:r>
              <a:rPr lang="fr-BE" dirty="0"/>
              <a:t>Il peut se défendre en poursuivant en justice toute personne qui, notamment, imiterait ou utiliserait aussi sa marque.  </a:t>
            </a:r>
            <a:r>
              <a:rPr lang="fr-BE" b="1" dirty="0"/>
              <a:t>C’est l’action en contrefaçon</a:t>
            </a:r>
            <a:r>
              <a:rPr lang="fr-BE" dirty="0"/>
              <a:t>. </a:t>
            </a:r>
          </a:p>
          <a:p>
            <a:pPr eaLnBrk="1" fontAlgn="auto" hangingPunct="1">
              <a:spcAft>
                <a:spcPts val="0"/>
              </a:spcAft>
              <a:defRPr/>
            </a:pPr>
            <a:endParaRPr lang="fr-BE" dirty="0"/>
          </a:p>
        </p:txBody>
      </p:sp>
      <p:graphicFrame>
        <p:nvGraphicFramePr>
          <p:cNvPr id="2" name="Tableau 1"/>
          <p:cNvGraphicFramePr>
            <a:graphicFrameLocks noGrp="1"/>
          </p:cNvGraphicFramePr>
          <p:nvPr>
            <p:custDataLst>
              <p:tags r:id="rId3"/>
            </p:custDataLst>
            <p:extLst>
              <p:ext uri="{D42A27DB-BD31-4B8C-83A1-F6EECF244321}">
                <p14:modId xmlns:p14="http://schemas.microsoft.com/office/powerpoint/2010/main" val="2564613313"/>
              </p:ext>
            </p:extLst>
          </p:nvPr>
        </p:nvGraphicFramePr>
        <p:xfrm>
          <a:off x="1868714" y="2396066"/>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fr-FR" dirty="0"/>
                        <a:t>Un signe</a:t>
                      </a:r>
                      <a:r>
                        <a:rPr lang="fr-FR" baseline="0" dirty="0"/>
                        <a:t> en relation avec …</a:t>
                      </a:r>
                      <a:endParaRPr lang="fr-FR" dirty="0"/>
                    </a:p>
                  </a:txBody>
                  <a:tcPr/>
                </a:tc>
                <a:tc>
                  <a:txBody>
                    <a:bodyPr/>
                    <a:lstStyle/>
                    <a:p>
                      <a:r>
                        <a:rPr lang="fr-FR" dirty="0"/>
                        <a:t>des produits ou services </a:t>
                      </a:r>
                    </a:p>
                  </a:txBody>
                  <a:tcPr/>
                </a:tc>
                <a:extLst>
                  <a:ext uri="{0D108BD9-81ED-4DB2-BD59-A6C34878D82A}">
                    <a16:rowId xmlns:a16="http://schemas.microsoft.com/office/drawing/2014/main" val="10000"/>
                  </a:ext>
                </a:extLst>
              </a:tr>
              <a:tr h="370840">
                <a:tc>
                  <a:txBody>
                    <a:bodyPr/>
                    <a:lstStyle/>
                    <a:p>
                      <a:r>
                        <a:rPr lang="fr-FR" dirty="0"/>
                        <a:t>EM STRASBOURG</a:t>
                      </a:r>
                    </a:p>
                  </a:txBody>
                  <a:tcPr/>
                </a:tc>
                <a:tc>
                  <a:txBody>
                    <a:bodyPr/>
                    <a:lstStyle/>
                    <a:p>
                      <a:r>
                        <a:rPr lang="fr-FR" dirty="0"/>
                        <a:t>Enseignement et formation permanente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0076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54188" y="1052513"/>
            <a:ext cx="8013700" cy="341312"/>
          </a:xfrm>
        </p:spPr>
        <p:txBody>
          <a:bodyPr rtlCol="0">
            <a:normAutofit fontScale="90000"/>
          </a:bodyPr>
          <a:lstStyle/>
          <a:p>
            <a:pPr eaLnBrk="1" fontAlgn="auto" hangingPunct="1">
              <a:spcAft>
                <a:spcPts val="0"/>
              </a:spcAft>
              <a:defRPr/>
            </a:pPr>
            <a:r>
              <a:rPr lang="fr-BE" b="1" dirty="0">
                <a:solidFill>
                  <a:srgbClr val="FF0000"/>
                </a:solidFill>
              </a:rPr>
              <a:t>Comment classer les marques Le système des classes</a:t>
            </a:r>
            <a:br>
              <a:rPr lang="fr-BE" dirty="0"/>
            </a:br>
            <a:endParaRPr lang="fr-BE" dirty="0"/>
          </a:p>
        </p:txBody>
      </p:sp>
      <p:sp>
        <p:nvSpPr>
          <p:cNvPr id="3" name="Content Placeholder 2"/>
          <p:cNvSpPr>
            <a:spLocks noGrp="1"/>
          </p:cNvSpPr>
          <p:nvPr>
            <p:ph idx="1"/>
            <p:custDataLst>
              <p:tags r:id="rId2"/>
            </p:custDataLst>
          </p:nvPr>
        </p:nvSpPr>
        <p:spPr/>
        <p:txBody>
          <a:bodyPr rtlCol="0">
            <a:normAutofit fontScale="92500" lnSpcReduction="20000"/>
          </a:bodyPr>
          <a:lstStyle/>
          <a:p>
            <a:pPr algn="just" eaLnBrk="1" fontAlgn="auto" hangingPunct="1">
              <a:spcAft>
                <a:spcPts val="0"/>
              </a:spcAft>
              <a:defRPr/>
            </a:pPr>
            <a:r>
              <a:rPr lang="fr-BE" dirty="0"/>
              <a:t>Un dépôt de marque n’a pas vocation à protéger un nom de manière générale, mais </a:t>
            </a:r>
            <a:r>
              <a:rPr lang="fr-BE" b="1" dirty="0"/>
              <a:t>un nom identifiant des produits et/ou des services. </a:t>
            </a:r>
          </a:p>
          <a:p>
            <a:pPr algn="just" eaLnBrk="1" fontAlgn="auto" hangingPunct="1">
              <a:spcAft>
                <a:spcPts val="0"/>
              </a:spcAft>
              <a:defRPr/>
            </a:pPr>
            <a:r>
              <a:rPr lang="fr-BE" dirty="0"/>
              <a:t>Pour plus de facilité, les différents produits et services ont été organisés par classes. (</a:t>
            </a:r>
            <a:r>
              <a:rPr lang="fr-BE" dirty="0">
                <a:hlinkClick r:id="rId4"/>
              </a:rPr>
              <a:t>liste des classes</a:t>
            </a:r>
            <a:r>
              <a:rPr lang="fr-BE" dirty="0"/>
              <a:t>)</a:t>
            </a:r>
          </a:p>
          <a:p>
            <a:pPr lvl="1" algn="just" eaLnBrk="1" fontAlgn="auto" hangingPunct="1">
              <a:spcAft>
                <a:spcPts val="0"/>
              </a:spcAft>
              <a:defRPr/>
            </a:pPr>
            <a:r>
              <a:rPr lang="fr-BE" dirty="0"/>
              <a:t>Ex. Les vêtements appartiennent ainsi à la classe 25. </a:t>
            </a:r>
          </a:p>
          <a:p>
            <a:pPr lvl="1" algn="just" eaLnBrk="1" fontAlgn="auto" hangingPunct="1">
              <a:spcAft>
                <a:spcPts val="0"/>
              </a:spcAft>
              <a:defRPr/>
            </a:pPr>
            <a:r>
              <a:rPr lang="fr-BE" dirty="0"/>
              <a:t>Quelles sont les classes utiles pour la vente en ligne ? </a:t>
            </a:r>
          </a:p>
          <a:p>
            <a:pPr algn="just" eaLnBrk="1" fontAlgn="auto" hangingPunct="1">
              <a:spcAft>
                <a:spcPts val="0"/>
              </a:spcAft>
              <a:defRPr/>
            </a:pPr>
            <a:r>
              <a:rPr lang="fr-BE" dirty="0"/>
              <a:t>Il faut tout d’abord </a:t>
            </a:r>
            <a:r>
              <a:rPr lang="fr-BE" b="1" dirty="0"/>
              <a:t>d’identifier les produits et/ou services pour lesquels vous déposez une marque </a:t>
            </a:r>
            <a:r>
              <a:rPr lang="fr-BE" dirty="0"/>
              <a:t>; ensuite, on doit les ordonner en fonction de la classification internationale et, enfin, les mentionner sur le formulaire de dépôt de marque</a:t>
            </a:r>
          </a:p>
        </p:txBody>
      </p:sp>
    </p:spTree>
    <p:extLst>
      <p:ext uri="{BB962C8B-B14F-4D97-AF65-F5344CB8AC3E}">
        <p14:creationId xmlns:p14="http://schemas.microsoft.com/office/powerpoint/2010/main" val="3547056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
            </p:custDataLst>
          </p:nvPr>
        </p:nvSpPr>
        <p:spPr/>
        <p:txBody>
          <a:bodyPr rtlCol="0">
            <a:normAutofit/>
          </a:bodyPr>
          <a:lstStyle/>
          <a:p>
            <a:pPr eaLnBrk="1" fontAlgn="auto" hangingPunct="1">
              <a:spcAft>
                <a:spcPts val="0"/>
              </a:spcAft>
              <a:defRPr/>
            </a:pPr>
            <a:r>
              <a:rPr lang="fr-FR" dirty="0">
                <a:solidFill>
                  <a:srgbClr val="FF0000"/>
                </a:solidFill>
              </a:rPr>
              <a:t>Une marque / un territoire </a:t>
            </a:r>
          </a:p>
        </p:txBody>
      </p:sp>
      <p:sp>
        <p:nvSpPr>
          <p:cNvPr id="5123" name="Rectangle 3"/>
          <p:cNvSpPr>
            <a:spLocks noGrp="1" noChangeArrowheads="1"/>
          </p:cNvSpPr>
          <p:nvPr>
            <p:ph idx="1"/>
            <p:custDataLst>
              <p:tags r:id="rId2"/>
            </p:custDataLst>
          </p:nvPr>
        </p:nvSpPr>
        <p:spPr/>
        <p:txBody>
          <a:bodyPr/>
          <a:lstStyle/>
          <a:p>
            <a:pPr lvl="1" eaLnBrk="1" hangingPunct="1">
              <a:buFont typeface="Arial" panose="020B0604020202020204" pitchFamily="34" charset="0"/>
              <a:buNone/>
            </a:pPr>
            <a:r>
              <a:rPr lang="fr-FR" altLang="fr-FR" dirty="0"/>
              <a:t>La protection accordée à la marque est limitée au pays où elle a été enregistrée. </a:t>
            </a:r>
          </a:p>
          <a:p>
            <a:pPr lvl="1" eaLnBrk="1" hangingPunct="1">
              <a:buFont typeface="Arial" panose="020B0604020202020204" pitchFamily="34" charset="0"/>
              <a:buNone/>
            </a:pPr>
            <a:endParaRPr lang="fr-FR" altLang="fr-FR" dirty="0"/>
          </a:p>
          <a:p>
            <a:pPr lvl="1" eaLnBrk="1" hangingPunct="1">
              <a:buFont typeface="Arial" panose="020B0604020202020204" pitchFamily="34" charset="0"/>
              <a:buNone/>
            </a:pPr>
            <a:r>
              <a:rPr lang="fr-FR" altLang="fr-FR" dirty="0"/>
              <a:t>Les déposants doivent renouveler les formalités dans tous les pays où ils souhaitent que leurs marques soient protégées.</a:t>
            </a:r>
          </a:p>
          <a:p>
            <a:pPr lvl="1" eaLnBrk="1" hangingPunct="1">
              <a:buFont typeface="Arial" panose="020B0604020202020204" pitchFamily="34" charset="0"/>
              <a:buNone/>
            </a:pPr>
            <a:endParaRPr lang="fr-FR" altLang="fr-FR" dirty="0"/>
          </a:p>
          <a:p>
            <a:pPr lvl="1" eaLnBrk="1" hangingPunct="1">
              <a:buFont typeface="Arial" panose="020B0604020202020204" pitchFamily="34" charset="0"/>
              <a:buNone/>
            </a:pPr>
            <a:r>
              <a:rPr lang="fr-FR" altLang="fr-FR" dirty="0"/>
              <a:t>Il existe cependant une marque communautaire qui comme son nom l’indique couvre l’U.E. dans son ensemble. </a:t>
            </a:r>
          </a:p>
        </p:txBody>
      </p:sp>
      <p:pic>
        <p:nvPicPr>
          <p:cNvPr id="2" name="Image 1"/>
          <p:cNvPicPr>
            <a:picLocks noChangeAspect="1"/>
          </p:cNvPicPr>
          <p:nvPr>
            <p:custDataLst>
              <p:tags r:id="rId3"/>
            </p:custDataLst>
          </p:nvPr>
        </p:nvPicPr>
        <p:blipFill>
          <a:blip r:embed="rId6"/>
          <a:stretch>
            <a:fillRect/>
          </a:stretch>
        </p:blipFill>
        <p:spPr>
          <a:xfrm>
            <a:off x="8312603" y="5143878"/>
            <a:ext cx="2779939" cy="697234"/>
          </a:xfrm>
          <a:prstGeom prst="rect">
            <a:avLst/>
          </a:prstGeom>
        </p:spPr>
      </p:pic>
    </p:spTree>
    <p:extLst>
      <p:ext uri="{BB962C8B-B14F-4D97-AF65-F5344CB8AC3E}">
        <p14:creationId xmlns:p14="http://schemas.microsoft.com/office/powerpoint/2010/main" val="12389837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E7D7AA-562D-483A-8CE2-D990DC4E48BA}"/>
              </a:ext>
            </a:extLst>
          </p:cNvPr>
          <p:cNvSpPr>
            <a:spLocks noGrp="1"/>
          </p:cNvSpPr>
          <p:nvPr>
            <p:ph type="title"/>
          </p:nvPr>
        </p:nvSpPr>
        <p:spPr/>
        <p:txBody>
          <a:bodyPr/>
          <a:lstStyle/>
          <a:p>
            <a:r>
              <a:rPr lang="fr-FR" dirty="0">
                <a:solidFill>
                  <a:srgbClr val="FF0000"/>
                </a:solidFill>
              </a:rPr>
              <a:t>Une marque doit avoir un caractère distinctif </a:t>
            </a:r>
          </a:p>
        </p:txBody>
      </p:sp>
      <p:sp>
        <p:nvSpPr>
          <p:cNvPr id="3" name="Espace réservé du contenu 2">
            <a:extLst>
              <a:ext uri="{FF2B5EF4-FFF2-40B4-BE49-F238E27FC236}">
                <a16:creationId xmlns:a16="http://schemas.microsoft.com/office/drawing/2014/main" id="{60FF903B-4C09-4789-A7A4-E929F150181B}"/>
              </a:ext>
            </a:extLst>
          </p:cNvPr>
          <p:cNvSpPr>
            <a:spLocks noGrp="1"/>
          </p:cNvSpPr>
          <p:nvPr>
            <p:ph idx="1"/>
          </p:nvPr>
        </p:nvSpPr>
        <p:spPr>
          <a:xfrm>
            <a:off x="609600" y="1261533"/>
            <a:ext cx="10972800" cy="4864631"/>
          </a:xfrm>
        </p:spPr>
        <p:txBody>
          <a:bodyPr/>
          <a:lstStyle/>
          <a:p>
            <a:r>
              <a:rPr lang="fr-FR" dirty="0"/>
              <a:t>C’est la condition essentielle du droit des marques</a:t>
            </a:r>
          </a:p>
          <a:p>
            <a:r>
              <a:rPr lang="fr-FR" dirty="0"/>
              <a:t>La marque ne doit pas être usuelle ou générique par rapport aux produits et services visés.</a:t>
            </a:r>
          </a:p>
          <a:p>
            <a:pPr lvl="1"/>
            <a:r>
              <a:rPr lang="fr-FR" dirty="0"/>
              <a:t>Ex. « Chaise » ne peut être déposé pour une activité de vente de chaise. </a:t>
            </a:r>
          </a:p>
          <a:p>
            <a:pPr lvl="1"/>
            <a:r>
              <a:rPr lang="fr-FR" dirty="0"/>
              <a:t>Le terme « chaise »n’est aucunement arbitraire par rapport à l’activité envisagée de commerce de « chaise ». </a:t>
            </a:r>
          </a:p>
          <a:p>
            <a:pPr lvl="1"/>
            <a:r>
              <a:rPr lang="fr-FR" dirty="0"/>
              <a:t>Mais le terme « chaise » pourrait être déposé pour des activités qui n’ont rien à voir avec les chaises. </a:t>
            </a:r>
          </a:p>
          <a:p>
            <a:r>
              <a:rPr lang="fr-FR" dirty="0"/>
              <a:t>Les concurrents doivent tous pouvoir utiliser les noms communs. </a:t>
            </a:r>
          </a:p>
        </p:txBody>
      </p:sp>
    </p:spTree>
    <p:extLst>
      <p:ext uri="{BB962C8B-B14F-4D97-AF65-F5344CB8AC3E}">
        <p14:creationId xmlns:p14="http://schemas.microsoft.com/office/powerpoint/2010/main" val="24651829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1D4BA-E1E7-4F40-88DD-469187B518A0}"/>
              </a:ext>
            </a:extLst>
          </p:cNvPr>
          <p:cNvSpPr>
            <a:spLocks noGrp="1"/>
          </p:cNvSpPr>
          <p:nvPr>
            <p:ph type="title"/>
            <p:custDataLst>
              <p:tags r:id="rId1"/>
            </p:custDataLst>
          </p:nvPr>
        </p:nvSpPr>
        <p:spPr/>
        <p:txBody>
          <a:bodyPr/>
          <a:lstStyle/>
          <a:p>
            <a:r>
              <a:rPr lang="fr-FR" dirty="0">
                <a:solidFill>
                  <a:srgbClr val="FF0000"/>
                </a:solidFill>
              </a:rPr>
              <a:t>Quelques décisions sur la distinctivité </a:t>
            </a:r>
          </a:p>
        </p:txBody>
      </p:sp>
      <p:sp>
        <p:nvSpPr>
          <p:cNvPr id="3" name="Espace réservé du contenu 2">
            <a:extLst>
              <a:ext uri="{FF2B5EF4-FFF2-40B4-BE49-F238E27FC236}">
                <a16:creationId xmlns:a16="http://schemas.microsoft.com/office/drawing/2014/main" id="{BC644904-DF54-4E02-8B36-4AAD4910ED7D}"/>
              </a:ext>
            </a:extLst>
          </p:cNvPr>
          <p:cNvSpPr>
            <a:spLocks noGrp="1"/>
          </p:cNvSpPr>
          <p:nvPr>
            <p:ph idx="1"/>
            <p:custDataLst>
              <p:tags r:id="rId2"/>
            </p:custDataLst>
          </p:nvPr>
        </p:nvSpPr>
        <p:spPr/>
        <p:txBody>
          <a:bodyPr/>
          <a:lstStyle/>
          <a:p>
            <a:pPr marL="0" indent="0">
              <a:buNone/>
            </a:pPr>
            <a:r>
              <a:rPr lang="fr-FR" sz="2000" dirty="0"/>
              <a:t>Dans une </a:t>
            </a:r>
            <a:r>
              <a:rPr lang="fr-FR" sz="2000" dirty="0">
                <a:hlinkClick r:id="rId4"/>
              </a:rPr>
              <a:t>affaire du 7 juillet 2021, le tribunal de l’UE </a:t>
            </a:r>
            <a:r>
              <a:rPr lang="fr-FR" sz="2000" dirty="0"/>
              <a:t>devait déterminer si </a:t>
            </a:r>
            <a:r>
              <a:rPr lang="fr-FR" sz="2000" b="1" u="sng" dirty="0"/>
              <a:t>le son </a:t>
            </a:r>
            <a:r>
              <a:rPr lang="fr-FR" sz="2000" dirty="0"/>
              <a:t>qui se produit à l’ouverture d’une canette de boisson, suivi d’un silence et d’un pétillement pouvait être enregistré en tant que marque pour différentes boissons et pour des conteneurs pour transport et entrepôt en métal. Il a jugé que tel n’était pas le cas pour les motifs suivants :</a:t>
            </a:r>
          </a:p>
          <a:p>
            <a:r>
              <a:rPr lang="fr-FR" sz="2000" dirty="0"/>
              <a:t>le son émis lors de l’ouverture d’une canette sera considéré, eu égard au type de produits, comme un élément purement technique et fonctionnel ;</a:t>
            </a:r>
          </a:p>
          <a:p>
            <a:r>
              <a:rPr lang="fr-FR" sz="2000" dirty="0"/>
              <a:t>le public pertinent associe immédiatement le son du pétillement des bulles à des boissons ;</a:t>
            </a:r>
          </a:p>
          <a:p>
            <a:pPr marL="0" indent="0">
              <a:buNone/>
            </a:pPr>
            <a:endParaRPr lang="fr-FR" sz="2000" dirty="0"/>
          </a:p>
          <a:p>
            <a:pPr marL="0" indent="0">
              <a:buNone/>
            </a:pPr>
            <a:r>
              <a:rPr lang="fr-FR" sz="2000" b="1" i="0" dirty="0">
                <a:effectLst/>
                <a:latin typeface="Calibri" panose="020F0502020204030204" pitchFamily="34" charset="0"/>
                <a:cs typeface="Calibri" panose="020F0502020204030204" pitchFamily="34" charset="0"/>
                <a:hlinkClick r:id="rId5"/>
              </a:rPr>
              <a:t>Cour de cassation, civile, Chambre commerciale, 27 janvier 2009, 07-20.949</a:t>
            </a:r>
            <a:r>
              <a:rPr lang="fr-FR" sz="2000" b="1" i="0" dirty="0">
                <a:effectLst/>
                <a:latin typeface="Calibri" panose="020F0502020204030204" pitchFamily="34" charset="0"/>
                <a:cs typeface="Calibri" panose="020F0502020204030204" pitchFamily="34" charset="0"/>
              </a:rPr>
              <a:t>, </a:t>
            </a:r>
          </a:p>
          <a:p>
            <a:pPr marL="0" indent="0">
              <a:buNone/>
            </a:pPr>
            <a:r>
              <a:rPr lang="fr-FR" sz="2000" b="0" i="0" dirty="0">
                <a:solidFill>
                  <a:srgbClr val="3C3C3C"/>
                </a:solidFill>
                <a:effectLst/>
                <a:latin typeface="sourcesanspro"/>
              </a:rPr>
              <a:t>« </a:t>
            </a:r>
            <a:r>
              <a:rPr lang="fr-FR" sz="2000" b="0" i="0" dirty="0" err="1">
                <a:solidFill>
                  <a:srgbClr val="3C3C3C"/>
                </a:solidFill>
                <a:effectLst/>
                <a:latin typeface="sourcesanspro"/>
              </a:rPr>
              <a:t>Malto</a:t>
            </a:r>
            <a:r>
              <a:rPr lang="fr-FR" sz="2000" b="0" i="0" dirty="0">
                <a:solidFill>
                  <a:srgbClr val="3C3C3C"/>
                </a:solidFill>
                <a:effectLst/>
                <a:latin typeface="sourcesanspro"/>
              </a:rPr>
              <a:t> », abréviation du nom </a:t>
            </a:r>
            <a:r>
              <a:rPr lang="fr-FR" sz="2000" b="0" i="0" dirty="0" err="1">
                <a:solidFill>
                  <a:srgbClr val="3C3C3C"/>
                </a:solidFill>
                <a:effectLst/>
                <a:latin typeface="sourcesanspro"/>
              </a:rPr>
              <a:t>maltodextrine</a:t>
            </a:r>
            <a:r>
              <a:rPr lang="fr-FR" sz="2000" b="0" i="0" dirty="0">
                <a:solidFill>
                  <a:srgbClr val="3C3C3C"/>
                </a:solidFill>
                <a:effectLst/>
                <a:latin typeface="sourcesanspro"/>
              </a:rPr>
              <a:t> - distinctif</a:t>
            </a:r>
          </a:p>
          <a:p>
            <a:pPr marL="0" indent="0">
              <a:buNone/>
            </a:pPr>
            <a:r>
              <a:rPr lang="fr-FR" sz="2000" b="0" i="0" dirty="0">
                <a:solidFill>
                  <a:srgbClr val="3C3C3C"/>
                </a:solidFill>
                <a:effectLst/>
                <a:latin typeface="sourcesanspro"/>
              </a:rPr>
              <a:t>« Red Tonic » - </a:t>
            </a:r>
            <a:r>
              <a:rPr lang="fr-FR" sz="2000" b="0" i="0" dirty="0" err="1">
                <a:solidFill>
                  <a:srgbClr val="3C3C3C"/>
                </a:solidFill>
                <a:effectLst/>
                <a:latin typeface="sourcesanspro"/>
              </a:rPr>
              <a:t>disctinctif</a:t>
            </a:r>
            <a:r>
              <a:rPr lang="fr-FR" sz="2000" b="0" i="0" dirty="0">
                <a:solidFill>
                  <a:srgbClr val="3C3C3C"/>
                </a:solidFill>
                <a:effectLst/>
                <a:latin typeface="sourcesanspro"/>
              </a:rPr>
              <a:t> </a:t>
            </a: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3483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b="1" dirty="0">
                <a:solidFill>
                  <a:srgbClr val="FF0000"/>
                </a:solidFill>
              </a:rPr>
              <a:t>B. Ce qui peut être protégé comme marque ?</a:t>
            </a:r>
            <a:br>
              <a:rPr lang="fr-BE" b="1" dirty="0">
                <a:solidFill>
                  <a:srgbClr val="FF0000"/>
                </a:solidFill>
              </a:rPr>
            </a:br>
            <a:endParaRPr lang="fr-BE" dirty="0">
              <a:solidFill>
                <a:srgbClr val="FF0000"/>
              </a:solidFill>
            </a:endParaRPr>
          </a:p>
        </p:txBody>
      </p:sp>
      <p:sp>
        <p:nvSpPr>
          <p:cNvPr id="7171" name="Content Placeholder 2"/>
          <p:cNvSpPr>
            <a:spLocks noGrp="1"/>
          </p:cNvSpPr>
          <p:nvPr>
            <p:ph idx="1"/>
            <p:custDataLst>
              <p:tags r:id="rId2"/>
            </p:custDataLst>
          </p:nvPr>
        </p:nvSpPr>
        <p:spPr/>
        <p:txBody>
          <a:bodyPr/>
          <a:lstStyle/>
          <a:p>
            <a:pPr eaLnBrk="1" hangingPunct="1"/>
            <a:r>
              <a:rPr lang="fr-BE" altLang="fr-FR" dirty="0"/>
              <a:t>La marque peut prendre des formes variées telles :</a:t>
            </a:r>
          </a:p>
          <a:p>
            <a:pPr lvl="1" eaLnBrk="1" hangingPunct="1"/>
            <a:r>
              <a:rPr lang="fr-BE" altLang="fr-FR" dirty="0"/>
              <a:t> qu’un mot, </a:t>
            </a:r>
          </a:p>
          <a:p>
            <a:pPr lvl="1" eaLnBrk="1" hangingPunct="1"/>
            <a:r>
              <a:rPr lang="fr-BE" altLang="fr-FR" dirty="0"/>
              <a:t>un nom, </a:t>
            </a:r>
          </a:p>
          <a:p>
            <a:pPr lvl="1" eaLnBrk="1" hangingPunct="1"/>
            <a:r>
              <a:rPr lang="fr-BE" altLang="fr-FR" dirty="0"/>
              <a:t>un slogan, </a:t>
            </a:r>
          </a:p>
          <a:p>
            <a:pPr lvl="1" eaLnBrk="1" hangingPunct="1"/>
            <a:r>
              <a:rPr lang="fr-BE" altLang="fr-FR" dirty="0"/>
              <a:t>des chiffres, </a:t>
            </a:r>
          </a:p>
          <a:p>
            <a:pPr lvl="1" eaLnBrk="1" hangingPunct="1"/>
            <a:r>
              <a:rPr lang="fr-BE" altLang="fr-FR" dirty="0"/>
              <a:t>des lettres, </a:t>
            </a:r>
          </a:p>
          <a:p>
            <a:pPr lvl="1" eaLnBrk="1" hangingPunct="1"/>
            <a:r>
              <a:rPr lang="fr-BE" altLang="fr-FR" dirty="0"/>
              <a:t>un dessin ou un logo,</a:t>
            </a:r>
          </a:p>
          <a:p>
            <a:pPr lvl="1" eaLnBrk="1" hangingPunct="1"/>
            <a:r>
              <a:rPr lang="fr-BE" altLang="fr-FR" dirty="0"/>
              <a:t>Un son. </a:t>
            </a:r>
            <a:endParaRPr lang="fr-FR" altLang="fr-FR" dirty="0"/>
          </a:p>
        </p:txBody>
      </p:sp>
    </p:spTree>
    <p:extLst>
      <p:ext uri="{BB962C8B-B14F-4D97-AF65-F5344CB8AC3E}">
        <p14:creationId xmlns:p14="http://schemas.microsoft.com/office/powerpoint/2010/main" val="282545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custDataLst>
              <p:tags r:id="rId1"/>
            </p:custDataLst>
          </p:nvPr>
        </p:nvSpPr>
        <p:spPr>
          <a:xfrm>
            <a:off x="1981200" y="274639"/>
            <a:ext cx="8229600" cy="1425575"/>
          </a:xfrm>
        </p:spPr>
        <p:txBody>
          <a:bodyPr/>
          <a:lstStyle/>
          <a:p>
            <a:pPr eaLnBrk="1" hangingPunct="1"/>
            <a:r>
              <a:rPr lang="fr-BE" altLang="fr-FR" dirty="0">
                <a:solidFill>
                  <a:srgbClr val="FF0000"/>
                </a:solidFill>
              </a:rPr>
              <a:t>Propriété intellectuelle ?</a:t>
            </a:r>
          </a:p>
        </p:txBody>
      </p:sp>
      <p:sp>
        <p:nvSpPr>
          <p:cNvPr id="3" name="Content Placeholder 2"/>
          <p:cNvSpPr>
            <a:spLocks noGrp="1"/>
          </p:cNvSpPr>
          <p:nvPr>
            <p:ph idx="1"/>
            <p:custDataLst>
              <p:tags r:id="rId2"/>
            </p:custDataLst>
          </p:nvPr>
        </p:nvSpPr>
        <p:spPr>
          <a:xfrm>
            <a:off x="1981200" y="1628800"/>
            <a:ext cx="8229600" cy="4968552"/>
          </a:xfrm>
        </p:spPr>
        <p:txBody>
          <a:bodyPr rtlCol="0">
            <a:normAutofit fontScale="55000" lnSpcReduction="20000"/>
          </a:bodyPr>
          <a:lstStyle/>
          <a:p>
            <a:pPr>
              <a:defRPr/>
            </a:pPr>
            <a:r>
              <a:rPr lang="fr-BE" altLang="fr-FR" dirty="0"/>
              <a:t>Une distinction fondamentale : </a:t>
            </a:r>
          </a:p>
          <a:p>
            <a:pPr marL="0" indent="0" algn="ctr">
              <a:buNone/>
              <a:defRPr/>
            </a:pPr>
            <a:r>
              <a:rPr lang="fr-BE" altLang="fr-FR" sz="4000" b="1" u="sng" dirty="0"/>
              <a:t>La propriété intellectuelle ≠ propriété matérielle </a:t>
            </a:r>
          </a:p>
          <a:p>
            <a:pPr marL="0" indent="0" algn="ctr">
              <a:buNone/>
              <a:defRPr/>
            </a:pPr>
            <a:r>
              <a:rPr lang="fr-BE" altLang="fr-FR" sz="4000" b="1" u="sng" dirty="0"/>
              <a:t>PI = acquisition de droits sur une création </a:t>
            </a:r>
          </a:p>
          <a:p>
            <a:pPr marL="0" indent="0" algn="ctr">
              <a:buNone/>
              <a:defRPr/>
            </a:pPr>
            <a:endParaRPr lang="fr-BE" dirty="0"/>
          </a:p>
          <a:p>
            <a:pPr>
              <a:defRPr/>
            </a:pPr>
            <a:r>
              <a:rPr lang="fr-BE" dirty="0"/>
              <a:t>Concrètement, en achetant une œuvre/ création on ne devient pas auteur.  </a:t>
            </a:r>
          </a:p>
          <a:p>
            <a:pPr>
              <a:defRPr/>
            </a:pPr>
            <a:endParaRPr lang="fr-BE" dirty="0"/>
          </a:p>
          <a:p>
            <a:pPr>
              <a:defRPr/>
            </a:pPr>
            <a:r>
              <a:rPr lang="fr-BE" dirty="0"/>
              <a:t>Le droit d’auteur concerne la </a:t>
            </a:r>
            <a:r>
              <a:rPr lang="fr-BE" b="1" dirty="0"/>
              <a:t>reproduction et la représentation au public </a:t>
            </a:r>
            <a:r>
              <a:rPr lang="fr-BE" dirty="0"/>
              <a:t>de l’œuvre </a:t>
            </a:r>
          </a:p>
          <a:p>
            <a:pPr lvl="1">
              <a:defRPr/>
            </a:pPr>
            <a:r>
              <a:rPr lang="fr-BE" dirty="0"/>
              <a:t>copie &amp; communication au public = droit d‘auteur (P.I.)</a:t>
            </a:r>
          </a:p>
          <a:p>
            <a:pPr lvl="1">
              <a:defRPr/>
            </a:pPr>
            <a:r>
              <a:rPr lang="fr-BE" dirty="0"/>
              <a:t>Vente de l’œuvre = propriété matérielle </a:t>
            </a:r>
          </a:p>
          <a:p>
            <a:pPr marL="457200" lvl="1" indent="0">
              <a:buNone/>
              <a:defRPr/>
            </a:pPr>
            <a:endParaRPr lang="fr-BE" dirty="0"/>
          </a:p>
          <a:p>
            <a:pPr>
              <a:defRPr/>
            </a:pPr>
            <a:r>
              <a:rPr lang="fr-BE" dirty="0"/>
              <a:t>L’exemple du livre :</a:t>
            </a:r>
          </a:p>
          <a:p>
            <a:pPr lvl="1">
              <a:defRPr/>
            </a:pPr>
            <a:r>
              <a:rPr lang="fr-BE" dirty="0"/>
              <a:t>La propriété matérielle : la vente du livre en librairie (vous devenez propriétaire du livre) </a:t>
            </a:r>
          </a:p>
          <a:p>
            <a:pPr lvl="1">
              <a:defRPr/>
            </a:pPr>
            <a:r>
              <a:rPr lang="fr-BE" dirty="0"/>
              <a:t>La propriété immatérielle : le contrat d’édition du livre ( l’auteur reste auteur dans une relation avec son éditeur)</a:t>
            </a:r>
          </a:p>
          <a:p>
            <a:pPr>
              <a:defRPr/>
            </a:pPr>
            <a:r>
              <a:rPr lang="fr-BE" dirty="0"/>
              <a:t>En pratique : on peut avoir à gérer ces deux aspects dans un même contrat</a:t>
            </a:r>
          </a:p>
          <a:p>
            <a:pPr marL="0" indent="0">
              <a:buNone/>
              <a:defRPr/>
            </a:pPr>
            <a:r>
              <a:rPr lang="fr-BE" dirty="0"/>
              <a:t>(ex. contrat avec un galériste: achat du tableau + achat des droits sur le tableau)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br>
              <a:rPr lang="fr-BE" b="1" dirty="0">
                <a:solidFill>
                  <a:srgbClr val="FF0000"/>
                </a:solidFill>
              </a:rPr>
            </a:br>
            <a:r>
              <a:rPr lang="fr-BE" b="1" dirty="0">
                <a:solidFill>
                  <a:srgbClr val="FF0000"/>
                </a:solidFill>
              </a:rPr>
              <a:t>C. Ce qui ne peut pas être protégé : un signe non distinctif </a:t>
            </a:r>
            <a:br>
              <a:rPr lang="fr-BE" b="1" dirty="0"/>
            </a:br>
            <a:endParaRPr lang="fr-BE" dirty="0"/>
          </a:p>
        </p:txBody>
      </p:sp>
      <p:sp>
        <p:nvSpPr>
          <p:cNvPr id="8195" name="Content Placeholder 2"/>
          <p:cNvSpPr>
            <a:spLocks noGrp="1"/>
          </p:cNvSpPr>
          <p:nvPr>
            <p:ph idx="1"/>
            <p:custDataLst>
              <p:tags r:id="rId2"/>
            </p:custDataLst>
          </p:nvPr>
        </p:nvSpPr>
        <p:spPr>
          <a:xfrm>
            <a:off x="1752600" y="981075"/>
            <a:ext cx="8686800" cy="5168900"/>
          </a:xfrm>
        </p:spPr>
        <p:txBody>
          <a:bodyPr/>
          <a:lstStyle/>
          <a:p>
            <a:pPr eaLnBrk="1" hangingPunct="1"/>
            <a:endParaRPr lang="fr-BE" altLang="fr-FR" dirty="0"/>
          </a:p>
          <a:p>
            <a:pPr eaLnBrk="1" hangingPunct="1"/>
            <a:r>
              <a:rPr lang="fr-BE" altLang="fr-FR" dirty="0"/>
              <a:t>Un signe, un mot ou une expression qui sert à </a:t>
            </a:r>
            <a:r>
              <a:rPr lang="fr-BE" altLang="fr-FR" b="1" dirty="0"/>
              <a:t>désigner</a:t>
            </a:r>
            <a:r>
              <a:rPr lang="fr-BE" altLang="fr-FR" dirty="0"/>
              <a:t> le produit ou service. </a:t>
            </a:r>
          </a:p>
          <a:p>
            <a:pPr lvl="1" eaLnBrk="1" hangingPunct="1"/>
            <a:r>
              <a:rPr lang="fr-BE" altLang="fr-FR" dirty="0"/>
              <a:t>Ex. : le mot “baba” ne peut être déposé seul pour désigner de la pâtisserie.</a:t>
            </a:r>
          </a:p>
          <a:p>
            <a:pPr eaLnBrk="1" hangingPunct="1"/>
            <a:r>
              <a:rPr lang="fr-BE" altLang="fr-FR" dirty="0"/>
              <a:t>Un signe, un mot ou une expression qui </a:t>
            </a:r>
            <a:r>
              <a:rPr lang="fr-BE" altLang="fr-FR" b="1" dirty="0"/>
              <a:t>décrit</a:t>
            </a:r>
            <a:r>
              <a:rPr lang="fr-BE" altLang="fr-FR" dirty="0"/>
              <a:t> le produit ou service. </a:t>
            </a:r>
          </a:p>
          <a:p>
            <a:pPr lvl="1" eaLnBrk="1" hangingPunct="1"/>
            <a:r>
              <a:rPr lang="fr-BE" altLang="fr-FR" dirty="0"/>
              <a:t>Ex. : l’expression “pure laine” seule ne peut être choisie pour un tapis en laine</a:t>
            </a:r>
          </a:p>
          <a:p>
            <a:pPr eaLnBrk="1" hangingPunct="1"/>
            <a:r>
              <a:rPr lang="fr-BE" altLang="fr-FR" dirty="0"/>
              <a:t>Des termes “</a:t>
            </a:r>
            <a:r>
              <a:rPr lang="fr-BE" altLang="fr-FR" b="1" dirty="0"/>
              <a:t>élogieux” </a:t>
            </a:r>
            <a:r>
              <a:rPr lang="fr-BE" altLang="fr-FR" dirty="0"/>
              <a:t>utilisés </a:t>
            </a:r>
            <a:r>
              <a:rPr lang="fr-BE" altLang="fr-FR" u="sng" dirty="0"/>
              <a:t>seuls</a:t>
            </a:r>
            <a:r>
              <a:rPr lang="fr-BE" altLang="fr-FR" dirty="0"/>
              <a:t>, comme “Super” ou “Plus”… </a:t>
            </a:r>
          </a:p>
          <a:p>
            <a:pPr eaLnBrk="1" hangingPunct="1"/>
            <a:endParaRPr lang="fr-BE" altLang="fr-FR" dirty="0"/>
          </a:p>
        </p:txBody>
      </p:sp>
    </p:spTree>
    <p:extLst>
      <p:ext uri="{BB962C8B-B14F-4D97-AF65-F5344CB8AC3E}">
        <p14:creationId xmlns:p14="http://schemas.microsoft.com/office/powerpoint/2010/main" val="2253236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b="1" dirty="0">
                <a:solidFill>
                  <a:srgbClr val="FF0000"/>
                </a:solidFill>
              </a:rPr>
              <a:t>D’autres marques qui ne peuvent être déposées </a:t>
            </a:r>
            <a:endParaRPr lang="fr-BE" dirty="0">
              <a:solidFill>
                <a:srgbClr val="FF0000"/>
              </a:solidFill>
            </a:endParaRPr>
          </a:p>
        </p:txBody>
      </p:sp>
      <p:sp>
        <p:nvSpPr>
          <p:cNvPr id="3" name="Content Placeholder 2"/>
          <p:cNvSpPr>
            <a:spLocks noGrp="1"/>
          </p:cNvSpPr>
          <p:nvPr>
            <p:ph idx="1"/>
            <p:custDataLst>
              <p:tags r:id="rId2"/>
            </p:custDataLst>
          </p:nvPr>
        </p:nvSpPr>
        <p:spPr>
          <a:xfrm>
            <a:off x="805543" y="1872343"/>
            <a:ext cx="10972800" cy="4525963"/>
          </a:xfrm>
        </p:spPr>
        <p:txBody>
          <a:bodyPr rtlCol="0">
            <a:normAutofit fontScale="77500" lnSpcReduction="20000"/>
          </a:bodyPr>
          <a:lstStyle/>
          <a:p>
            <a:pPr algn="just" eaLnBrk="1" fontAlgn="auto" hangingPunct="1">
              <a:spcAft>
                <a:spcPts val="0"/>
              </a:spcAft>
              <a:defRPr/>
            </a:pPr>
            <a:r>
              <a:rPr lang="fr-BE" dirty="0"/>
              <a:t>Un terme qui pourrait </a:t>
            </a:r>
            <a:r>
              <a:rPr lang="fr-BE" b="1" dirty="0"/>
              <a:t>tromper</a:t>
            </a:r>
            <a:r>
              <a:rPr lang="fr-BE" dirty="0"/>
              <a:t> le consommateur sur la nature, les caractéristiques ou la provenance du produit. </a:t>
            </a:r>
          </a:p>
          <a:p>
            <a:pPr lvl="1" algn="just" eaLnBrk="1" fontAlgn="auto" hangingPunct="1">
              <a:spcAft>
                <a:spcPts val="0"/>
              </a:spcAft>
              <a:defRPr/>
            </a:pPr>
            <a:r>
              <a:rPr lang="fr-BE" dirty="0"/>
              <a:t>“</a:t>
            </a:r>
            <a:r>
              <a:rPr lang="fr-BE" dirty="0" err="1"/>
              <a:t>Lavablaine</a:t>
            </a:r>
            <a:r>
              <a:rPr lang="fr-BE" dirty="0"/>
              <a:t>” pour des tissus en coton ; “</a:t>
            </a:r>
            <a:r>
              <a:rPr lang="fr-BE" dirty="0" err="1"/>
              <a:t>Genéva</a:t>
            </a:r>
            <a:r>
              <a:rPr lang="fr-BE" dirty="0"/>
              <a:t>”, pour des montres fabriquées en France. </a:t>
            </a:r>
          </a:p>
          <a:p>
            <a:pPr algn="just" eaLnBrk="1" fontAlgn="auto" hangingPunct="1">
              <a:spcAft>
                <a:spcPts val="0"/>
              </a:spcAft>
              <a:defRPr/>
            </a:pPr>
            <a:r>
              <a:rPr lang="fr-BE" dirty="0"/>
              <a:t>Un mot ou une expression contraire à </a:t>
            </a:r>
            <a:r>
              <a:rPr lang="fr-BE" b="1" dirty="0"/>
              <a:t>l’ordre public </a:t>
            </a:r>
            <a:r>
              <a:rPr lang="fr-BE" dirty="0"/>
              <a:t>ou aux bonnes mœurs, comme un slogan raciste. </a:t>
            </a:r>
          </a:p>
          <a:p>
            <a:pPr algn="just" eaLnBrk="1" fontAlgn="auto" hangingPunct="1">
              <a:spcAft>
                <a:spcPts val="0"/>
              </a:spcAft>
              <a:defRPr/>
            </a:pPr>
            <a:r>
              <a:rPr lang="fr-BE" dirty="0"/>
              <a:t>Certaines </a:t>
            </a:r>
            <a:r>
              <a:rPr lang="fr-BE" b="1" dirty="0"/>
              <a:t>armoiries publiques, drapeaux </a:t>
            </a:r>
            <a:r>
              <a:rPr lang="fr-BE" dirty="0"/>
              <a:t>ou autres signes officiels protégés, listés auprès de l'Organisation mondiale de la propriété intellectuelle (</a:t>
            </a:r>
            <a:r>
              <a:rPr lang="fr-BE" dirty="0" err="1">
                <a:hlinkClick r:id="rId4" tooltip="Site OMPI"/>
              </a:rPr>
              <a:t>OMPI</a:t>
            </a:r>
            <a:r>
              <a:rPr lang="fr-BE" dirty="0"/>
              <a:t>). </a:t>
            </a:r>
          </a:p>
          <a:p>
            <a:pPr algn="just" eaLnBrk="1" fontAlgn="auto" hangingPunct="1">
              <a:spcAft>
                <a:spcPts val="0"/>
              </a:spcAft>
              <a:defRPr/>
            </a:pPr>
            <a:r>
              <a:rPr lang="fr-BE" dirty="0"/>
              <a:t>Une </a:t>
            </a:r>
            <a:r>
              <a:rPr lang="fr-BE" b="1" dirty="0"/>
              <a:t>appellation d’origine</a:t>
            </a:r>
            <a:r>
              <a:rPr lang="fr-BE" dirty="0"/>
              <a:t>. Celle-ci est constituée par un nom réglementé, qui est celui du lieu dont est issu le produit auquel il doit ses caractéristiques spécifiques.</a:t>
            </a:r>
          </a:p>
          <a:p>
            <a:pPr lvl="1" algn="just" eaLnBrk="1" fontAlgn="auto" hangingPunct="1">
              <a:spcAft>
                <a:spcPts val="0"/>
              </a:spcAft>
              <a:defRPr/>
            </a:pPr>
            <a:r>
              <a:rPr lang="fr-BE" dirty="0"/>
              <a:t> “bordeaux“ seul, pour un vin, est interdit.</a:t>
            </a:r>
          </a:p>
          <a:p>
            <a:pPr eaLnBrk="1" fontAlgn="auto" hangingPunct="1">
              <a:spcAft>
                <a:spcPts val="0"/>
              </a:spcAft>
              <a:defRPr/>
            </a:pPr>
            <a:endParaRPr lang="fr-BE" dirty="0"/>
          </a:p>
        </p:txBody>
      </p:sp>
    </p:spTree>
    <p:extLst>
      <p:ext uri="{BB962C8B-B14F-4D97-AF65-F5344CB8AC3E}">
        <p14:creationId xmlns:p14="http://schemas.microsoft.com/office/powerpoint/2010/main" val="31825030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b="1" dirty="0">
                <a:solidFill>
                  <a:srgbClr val="FF0000"/>
                </a:solidFill>
              </a:rPr>
              <a:t>D. La recherche de la disponibilité</a:t>
            </a:r>
            <a:br>
              <a:rPr lang="fr-BE" b="1" dirty="0"/>
            </a:br>
            <a:endParaRPr lang="fr-BE" dirty="0"/>
          </a:p>
        </p:txBody>
      </p:sp>
      <p:sp>
        <p:nvSpPr>
          <p:cNvPr id="3" name="Content Placeholder 2"/>
          <p:cNvSpPr>
            <a:spLocks noGrp="1"/>
          </p:cNvSpPr>
          <p:nvPr>
            <p:ph idx="1"/>
            <p:custDataLst>
              <p:tags r:id="rId2"/>
            </p:custDataLst>
          </p:nvPr>
        </p:nvSpPr>
        <p:spPr>
          <a:xfrm>
            <a:off x="1752600" y="1484313"/>
            <a:ext cx="8686800" cy="4665662"/>
          </a:xfrm>
        </p:spPr>
        <p:txBody>
          <a:bodyPr rtlCol="0">
            <a:normAutofit fontScale="77500" lnSpcReduction="20000"/>
          </a:bodyPr>
          <a:lstStyle/>
          <a:p>
            <a:pPr eaLnBrk="1" fontAlgn="auto" hangingPunct="1">
              <a:spcAft>
                <a:spcPts val="0"/>
              </a:spcAft>
              <a:defRPr/>
            </a:pPr>
            <a:r>
              <a:rPr lang="fr-BE" b="1" dirty="0"/>
              <a:t>Disponibilité ? </a:t>
            </a:r>
            <a:r>
              <a:rPr lang="fr-BE" b="1" dirty="0">
                <a:hlinkClick r:id="rId4"/>
              </a:rPr>
              <a:t>https://bases-marques.inpi.fr/</a:t>
            </a:r>
            <a:r>
              <a:rPr lang="fr-BE" b="1" dirty="0"/>
              <a:t> </a:t>
            </a:r>
          </a:p>
          <a:p>
            <a:pPr lvl="1" algn="just" eaLnBrk="1" fontAlgn="auto" hangingPunct="1">
              <a:spcAft>
                <a:spcPts val="0"/>
              </a:spcAft>
              <a:defRPr/>
            </a:pPr>
            <a:r>
              <a:rPr lang="fr-BE" dirty="0"/>
              <a:t>Recherches de marques identiques ou similaires existantes pour des produits ou services identiques ou similaires ;</a:t>
            </a:r>
          </a:p>
          <a:p>
            <a:pPr lvl="1" algn="just" eaLnBrk="1" fontAlgn="auto" hangingPunct="1">
              <a:spcAft>
                <a:spcPts val="0"/>
              </a:spcAft>
              <a:defRPr/>
            </a:pPr>
            <a:r>
              <a:rPr lang="fr-BE" dirty="0"/>
              <a:t>Ne pas déposer des </a:t>
            </a:r>
            <a:r>
              <a:rPr lang="fr-BE" dirty="0">
                <a:hlinkClick r:id="rId5"/>
              </a:rPr>
              <a:t>marques très connues </a:t>
            </a:r>
            <a:r>
              <a:rPr lang="fr-BE" dirty="0"/>
              <a:t>même pour des services et produits distincts. </a:t>
            </a:r>
          </a:p>
          <a:p>
            <a:pPr lvl="1" algn="just" eaLnBrk="1" fontAlgn="auto" hangingPunct="1">
              <a:spcAft>
                <a:spcPts val="0"/>
              </a:spcAft>
              <a:defRPr/>
            </a:pPr>
            <a:r>
              <a:rPr lang="fr-BE" dirty="0"/>
              <a:t>Lorsque l’on envisage de déposer une marque, il est nécessaire de s’interroger au préalable sur la </a:t>
            </a:r>
            <a:r>
              <a:rPr lang="fr-BE" u="sng" dirty="0"/>
              <a:t>disponibilité </a:t>
            </a:r>
            <a:r>
              <a:rPr lang="fr-BE" dirty="0"/>
              <a:t>du signe que l’on souhaite protéger. </a:t>
            </a:r>
          </a:p>
          <a:p>
            <a:pPr lvl="1" algn="just" eaLnBrk="1" fontAlgn="auto" hangingPunct="1">
              <a:spcAft>
                <a:spcPts val="0"/>
              </a:spcAft>
              <a:defRPr/>
            </a:pPr>
            <a:r>
              <a:rPr lang="fr-BE" dirty="0"/>
              <a:t>Vérifier la disponibilité d’une marque </a:t>
            </a:r>
            <a:r>
              <a:rPr lang="fr-BE" b="1" u="sng" dirty="0"/>
              <a:t>ne constitue pas une obligation légale</a:t>
            </a:r>
            <a:r>
              <a:rPr lang="fr-BE" dirty="0"/>
              <a:t>, mais ne pas le faire est risqué !</a:t>
            </a:r>
          </a:p>
          <a:p>
            <a:pPr lvl="1" algn="just" eaLnBrk="1" fontAlgn="auto" hangingPunct="1">
              <a:spcAft>
                <a:spcPts val="0"/>
              </a:spcAft>
              <a:defRPr/>
            </a:pPr>
            <a:r>
              <a:rPr lang="fr-BE" dirty="0"/>
              <a:t>Si la marque ou le nom de société est déjà exploitée par une autre société, elle peut être contestée à tout moment par les propriétaires de droits antérieurs qui peuvent, par exemple, vous attaquer en contrefaçon ou en concurrence déloyale et vous interdire d’exploiter votre marque.</a:t>
            </a:r>
          </a:p>
          <a:p>
            <a:pPr eaLnBrk="1" fontAlgn="auto" hangingPunct="1">
              <a:spcAft>
                <a:spcPts val="0"/>
              </a:spcAft>
              <a:defRPr/>
            </a:pPr>
            <a:endParaRPr lang="fr-BE" dirty="0"/>
          </a:p>
        </p:txBody>
      </p:sp>
    </p:spTree>
    <p:extLst>
      <p:ext uri="{BB962C8B-B14F-4D97-AF65-F5344CB8AC3E}">
        <p14:creationId xmlns:p14="http://schemas.microsoft.com/office/powerpoint/2010/main" val="1613155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717E24-7378-4F3D-B877-0F6AB41EF9B6}"/>
              </a:ext>
            </a:extLst>
          </p:cNvPr>
          <p:cNvSpPr>
            <a:spLocks noGrp="1"/>
          </p:cNvSpPr>
          <p:nvPr>
            <p:ph type="title"/>
            <p:custDataLst>
              <p:tags r:id="rId1"/>
            </p:custDataLst>
          </p:nvPr>
        </p:nvSpPr>
        <p:spPr/>
        <p:txBody>
          <a:bodyPr/>
          <a:lstStyle/>
          <a:p>
            <a:r>
              <a:rPr lang="fr-FR" dirty="0">
                <a:solidFill>
                  <a:srgbClr val="FF0000"/>
                </a:solidFill>
              </a:rPr>
              <a:t>Exercice : effectuer une recherche d’antériorités sur le site de l’INPI (base marque) </a:t>
            </a:r>
          </a:p>
        </p:txBody>
      </p:sp>
      <p:sp>
        <p:nvSpPr>
          <p:cNvPr id="3" name="Espace réservé du contenu 2">
            <a:extLst>
              <a:ext uri="{FF2B5EF4-FFF2-40B4-BE49-F238E27FC236}">
                <a16:creationId xmlns:a16="http://schemas.microsoft.com/office/drawing/2014/main" id="{622055C9-AB1F-43F1-896F-0D1C00142ADD}"/>
              </a:ext>
            </a:extLst>
          </p:cNvPr>
          <p:cNvSpPr>
            <a:spLocks noGrp="1"/>
          </p:cNvSpPr>
          <p:nvPr>
            <p:ph idx="1"/>
            <p:custDataLst>
              <p:tags r:id="rId2"/>
            </p:custDataLst>
          </p:nvPr>
        </p:nvSpPr>
        <p:spPr/>
        <p:txBody>
          <a:bodyPr/>
          <a:lstStyle/>
          <a:p>
            <a:r>
              <a:rPr lang="fr-FR" dirty="0"/>
              <a:t>Lien vers la base marque : </a:t>
            </a:r>
            <a:r>
              <a:rPr lang="fr-FR" dirty="0">
                <a:hlinkClick r:id="rId4"/>
              </a:rPr>
              <a:t>https://bases-marques.inpi.fr/</a:t>
            </a:r>
            <a:r>
              <a:rPr lang="fr-FR" dirty="0"/>
              <a:t> </a:t>
            </a:r>
          </a:p>
          <a:p>
            <a:r>
              <a:rPr lang="fr-FR" dirty="0"/>
              <a:t>Choisir un nom </a:t>
            </a:r>
          </a:p>
          <a:p>
            <a:r>
              <a:rPr lang="fr-FR" dirty="0"/>
              <a:t>Choisir un domaine d’activité puis sa classe </a:t>
            </a:r>
          </a:p>
          <a:p>
            <a:r>
              <a:rPr lang="fr-FR" dirty="0"/>
              <a:t>Vérifier si la marque est disponible </a:t>
            </a:r>
          </a:p>
        </p:txBody>
      </p:sp>
    </p:spTree>
    <p:extLst>
      <p:ext uri="{BB962C8B-B14F-4D97-AF65-F5344CB8AC3E}">
        <p14:creationId xmlns:p14="http://schemas.microsoft.com/office/powerpoint/2010/main" val="23694087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b="1" dirty="0">
                <a:solidFill>
                  <a:srgbClr val="FF0000"/>
                </a:solidFill>
              </a:rPr>
              <a:t>E. Combien coûte un dépôt ?</a:t>
            </a:r>
            <a:br>
              <a:rPr lang="fr-BE" b="1" dirty="0"/>
            </a:br>
            <a:endParaRPr lang="fr-BE" dirty="0"/>
          </a:p>
        </p:txBody>
      </p:sp>
      <p:sp>
        <p:nvSpPr>
          <p:cNvPr id="3" name="Content Placeholder 2"/>
          <p:cNvSpPr>
            <a:spLocks noGrp="1"/>
          </p:cNvSpPr>
          <p:nvPr>
            <p:ph idx="1"/>
            <p:custDataLst>
              <p:tags r:id="rId2"/>
            </p:custDataLst>
          </p:nvPr>
        </p:nvSpPr>
        <p:spPr>
          <a:xfrm>
            <a:off x="1752600" y="1125539"/>
            <a:ext cx="8686800" cy="5024437"/>
          </a:xfrm>
        </p:spPr>
        <p:txBody>
          <a:bodyPr rtlCol="0">
            <a:normAutofit/>
          </a:bodyPr>
          <a:lstStyle/>
          <a:p>
            <a:pPr eaLnBrk="1" fontAlgn="auto" hangingPunct="1">
              <a:spcAft>
                <a:spcPts val="0"/>
              </a:spcAft>
              <a:defRPr/>
            </a:pPr>
            <a:r>
              <a:rPr lang="fr-BE" b="1" dirty="0"/>
              <a:t>Le coût de dépôt d’une marque dépend essentiellement du nombre de classes sélectionnées.</a:t>
            </a:r>
            <a:r>
              <a:rPr lang="fr-BE" dirty="0"/>
              <a:t> </a:t>
            </a:r>
          </a:p>
          <a:p>
            <a:pPr eaLnBrk="1" fontAlgn="auto" hangingPunct="1">
              <a:spcAft>
                <a:spcPts val="0"/>
              </a:spcAft>
              <a:defRPr/>
            </a:pPr>
            <a:r>
              <a:rPr lang="fr-BE" b="1" dirty="0">
                <a:hlinkClick r:id="rId4"/>
              </a:rPr>
              <a:t>Le coût d’un dépôt (voir le site de l’INPI pour le détail) </a:t>
            </a:r>
            <a:r>
              <a:rPr lang="fr-BE" b="1" dirty="0"/>
              <a:t>:</a:t>
            </a:r>
          </a:p>
          <a:p>
            <a:pPr lvl="1" eaLnBrk="1" fontAlgn="auto" hangingPunct="1">
              <a:spcAft>
                <a:spcPts val="0"/>
              </a:spcAft>
              <a:defRPr/>
            </a:pPr>
            <a:r>
              <a:rPr lang="fr-BE" dirty="0"/>
              <a:t>Dépôt électronique </a:t>
            </a:r>
          </a:p>
          <a:p>
            <a:pPr lvl="2" eaLnBrk="1" fontAlgn="auto" hangingPunct="1">
              <a:spcAft>
                <a:spcPts val="0"/>
              </a:spcAft>
              <a:defRPr/>
            </a:pPr>
            <a:r>
              <a:rPr lang="fr-BE" dirty="0"/>
              <a:t>190 €pour la première classe, plus 40 € pour les classes suivantes </a:t>
            </a:r>
          </a:p>
          <a:p>
            <a:pPr lvl="1" eaLnBrk="1" fontAlgn="auto" hangingPunct="1">
              <a:spcAft>
                <a:spcPts val="0"/>
              </a:spcAft>
              <a:defRPr/>
            </a:pPr>
            <a:r>
              <a:rPr lang="fr-BE" dirty="0"/>
              <a:t>Paiement des redevances le jour du dépôt.</a:t>
            </a:r>
          </a:p>
          <a:p>
            <a:pPr eaLnBrk="1" fontAlgn="auto" hangingPunct="1">
              <a:spcAft>
                <a:spcPts val="0"/>
              </a:spcAft>
              <a:defRPr/>
            </a:pPr>
            <a:endParaRPr lang="fr-BE" dirty="0"/>
          </a:p>
        </p:txBody>
      </p:sp>
    </p:spTree>
    <p:extLst>
      <p:ext uri="{BB962C8B-B14F-4D97-AF65-F5344CB8AC3E}">
        <p14:creationId xmlns:p14="http://schemas.microsoft.com/office/powerpoint/2010/main" val="1139110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custDataLst>
              <p:tags r:id="rId1"/>
            </p:custDataLst>
          </p:nvPr>
        </p:nvSpPr>
        <p:spPr/>
        <p:txBody>
          <a:bodyPr/>
          <a:lstStyle/>
          <a:p>
            <a:r>
              <a:rPr lang="fr-FR" altLang="fr-FR" dirty="0">
                <a:solidFill>
                  <a:srgbClr val="FF0000"/>
                </a:solidFill>
              </a:rPr>
              <a:t>F.  Faire un dépôt à l’INPI</a:t>
            </a:r>
          </a:p>
        </p:txBody>
      </p:sp>
      <p:sp>
        <p:nvSpPr>
          <p:cNvPr id="14339" name="Espace réservé du contenu 2"/>
          <p:cNvSpPr>
            <a:spLocks noGrp="1"/>
          </p:cNvSpPr>
          <p:nvPr>
            <p:ph idx="1"/>
            <p:custDataLst>
              <p:tags r:id="rId2"/>
            </p:custDataLst>
          </p:nvPr>
        </p:nvSpPr>
        <p:spPr/>
        <p:txBody>
          <a:bodyPr/>
          <a:lstStyle/>
          <a:p>
            <a:r>
              <a:rPr lang="fr-FR" altLang="fr-FR" dirty="0"/>
              <a:t>Les dix étapes clefs d’un dépôt de marque sur le site de </a:t>
            </a:r>
            <a:r>
              <a:rPr lang="fr-FR" altLang="fr-FR" dirty="0">
                <a:hlinkClick r:id="rId4"/>
              </a:rPr>
              <a:t>l’INPI</a:t>
            </a:r>
            <a:endParaRPr lang="fr-FR" altLang="fr-FR" dirty="0"/>
          </a:p>
          <a:p>
            <a:r>
              <a:rPr lang="fr-FR" altLang="fr-FR" dirty="0"/>
              <a:t>Cas pratique :</a:t>
            </a:r>
          </a:p>
          <a:p>
            <a:pPr lvl="1"/>
            <a:r>
              <a:rPr lang="fr-FR" altLang="fr-FR" dirty="0">
                <a:hlinkClick r:id="rId5"/>
              </a:rPr>
              <a:t>https://procedures.inpi.fr/?/</a:t>
            </a:r>
            <a:r>
              <a:rPr lang="fr-FR" altLang="fr-FR" dirty="0"/>
              <a:t> </a:t>
            </a:r>
          </a:p>
        </p:txBody>
      </p:sp>
    </p:spTree>
    <p:extLst>
      <p:ext uri="{BB962C8B-B14F-4D97-AF65-F5344CB8AC3E}">
        <p14:creationId xmlns:p14="http://schemas.microsoft.com/office/powerpoint/2010/main" val="1609196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custDataLst>
              <p:tags r:id="rId1"/>
            </p:custDataLst>
          </p:nvPr>
        </p:nvSpPr>
        <p:spPr/>
        <p:txBody>
          <a:bodyPr/>
          <a:lstStyle/>
          <a:p>
            <a:r>
              <a:rPr lang="fr-FR" altLang="fr-FR" dirty="0">
                <a:solidFill>
                  <a:srgbClr val="FF0000"/>
                </a:solidFill>
              </a:rPr>
              <a:t>G. La protection de la marque contre les tiers </a:t>
            </a:r>
          </a:p>
        </p:txBody>
      </p:sp>
      <p:sp>
        <p:nvSpPr>
          <p:cNvPr id="15363" name="Espace réservé du contenu 2"/>
          <p:cNvSpPr>
            <a:spLocks noGrp="1"/>
          </p:cNvSpPr>
          <p:nvPr>
            <p:ph idx="1"/>
            <p:custDataLst>
              <p:tags r:id="rId2"/>
            </p:custDataLst>
          </p:nvPr>
        </p:nvSpPr>
        <p:spPr/>
        <p:txBody>
          <a:bodyPr/>
          <a:lstStyle/>
          <a:p>
            <a:endParaRPr lang="fr-FR" altLang="fr-FR" dirty="0"/>
          </a:p>
          <a:p>
            <a:pPr algn="just"/>
            <a:r>
              <a:rPr lang="fr-FR" altLang="fr-FR" dirty="0">
                <a:hlinkClick r:id="rId4"/>
              </a:rPr>
              <a:t>Art. 713-1 CPI </a:t>
            </a:r>
            <a:r>
              <a:rPr lang="fr-FR" altLang="fr-FR" dirty="0"/>
              <a:t>: L'enregistrement de la marque confère à son titulaire </a:t>
            </a:r>
          </a:p>
          <a:p>
            <a:pPr lvl="1" algn="just"/>
            <a:r>
              <a:rPr lang="fr-FR" altLang="fr-FR" dirty="0"/>
              <a:t>un droit de propriété sur cette marque </a:t>
            </a:r>
          </a:p>
          <a:p>
            <a:pPr lvl="1" algn="just"/>
            <a:r>
              <a:rPr lang="fr-FR" altLang="fr-FR" dirty="0"/>
              <a:t>pour les produits et services qu'il a désignés.</a:t>
            </a:r>
          </a:p>
        </p:txBody>
      </p:sp>
    </p:spTree>
    <p:extLst>
      <p:ext uri="{BB962C8B-B14F-4D97-AF65-F5344CB8AC3E}">
        <p14:creationId xmlns:p14="http://schemas.microsoft.com/office/powerpoint/2010/main" val="24666400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custDataLst>
              <p:tags r:id="rId1"/>
            </p:custDataLst>
          </p:nvPr>
        </p:nvSpPr>
        <p:spPr/>
        <p:txBody>
          <a:bodyPr/>
          <a:lstStyle/>
          <a:p>
            <a:r>
              <a:rPr lang="fr-FR" altLang="fr-FR" b="1" dirty="0">
                <a:solidFill>
                  <a:srgbClr val="FF0000"/>
                </a:solidFill>
              </a:rPr>
              <a:t>Plusieurs types de protections :</a:t>
            </a:r>
            <a:br>
              <a:rPr lang="fr-FR" altLang="fr-FR" b="1" dirty="0">
                <a:solidFill>
                  <a:srgbClr val="000000"/>
                </a:solidFill>
              </a:rPr>
            </a:br>
            <a:endParaRPr lang="fr-FR" altLang="fr-FR" dirty="0"/>
          </a:p>
        </p:txBody>
      </p:sp>
      <p:sp>
        <p:nvSpPr>
          <p:cNvPr id="3" name="Espace réservé du contenu 2"/>
          <p:cNvSpPr>
            <a:spLocks noGrp="1"/>
          </p:cNvSpPr>
          <p:nvPr>
            <p:ph idx="1"/>
            <p:custDataLst>
              <p:tags r:id="rId2"/>
            </p:custDataLst>
          </p:nvPr>
        </p:nvSpPr>
        <p:spPr>
          <a:xfrm>
            <a:off x="609600" y="1048624"/>
            <a:ext cx="10972800" cy="5077541"/>
          </a:xfrm>
        </p:spPr>
        <p:txBody>
          <a:bodyPr/>
          <a:lstStyle/>
          <a:p>
            <a:pPr marL="0" indent="0" eaLnBrk="1" fontAlgn="auto" hangingPunct="1">
              <a:spcAft>
                <a:spcPts val="0"/>
              </a:spcAft>
              <a:buNone/>
              <a:defRPr/>
            </a:pPr>
            <a:r>
              <a:rPr lang="fr-FR" sz="2400" b="1" dirty="0">
                <a:solidFill>
                  <a:prstClr val="black"/>
                </a:solidFill>
              </a:rPr>
              <a:t>1. </a:t>
            </a:r>
            <a:r>
              <a:rPr lang="fr-FR" sz="2000" b="1" dirty="0">
                <a:solidFill>
                  <a:prstClr val="black"/>
                </a:solidFill>
              </a:rPr>
              <a:t>La protection de la marque « classique » (</a:t>
            </a:r>
            <a:r>
              <a:rPr lang="fr-FR" sz="2000" b="1" dirty="0">
                <a:solidFill>
                  <a:prstClr val="black"/>
                </a:solidFill>
                <a:hlinkClick r:id="rId4"/>
              </a:rPr>
              <a:t>artL713-2</a:t>
            </a:r>
            <a:r>
              <a:rPr lang="fr-FR" sz="2000" b="1" dirty="0">
                <a:solidFill>
                  <a:prstClr val="black"/>
                </a:solidFill>
              </a:rPr>
              <a:t>) : un signe + un domaine d’activité = protection de la marque première dans la vie des affaires</a:t>
            </a:r>
          </a:p>
          <a:p>
            <a:pPr lvl="1" indent="-342900" eaLnBrk="1" fontAlgn="auto" hangingPunct="1">
              <a:spcAft>
                <a:spcPts val="0"/>
              </a:spcAft>
              <a:defRPr/>
            </a:pPr>
            <a:r>
              <a:rPr lang="fr-FR" sz="2000" dirty="0">
                <a:solidFill>
                  <a:prstClr val="black"/>
                </a:solidFill>
              </a:rPr>
              <a:t>On compare le signe déposé à l’INPI et le signe utilisé par le tiers : sont-ils identiques ou similaires (imitation)?</a:t>
            </a:r>
          </a:p>
          <a:p>
            <a:pPr lvl="1" indent="-342900" eaLnBrk="1" fontAlgn="auto" hangingPunct="1">
              <a:spcAft>
                <a:spcPts val="0"/>
              </a:spcAft>
              <a:defRPr/>
            </a:pPr>
            <a:r>
              <a:rPr lang="fr-FR" sz="2000" dirty="0">
                <a:solidFill>
                  <a:prstClr val="black"/>
                </a:solidFill>
              </a:rPr>
              <a:t>On compare les services et produits visés par la marque et les services utilisé par le tiers : sont-ils identiques ou similaires (imitation)?</a:t>
            </a:r>
          </a:p>
          <a:p>
            <a:pPr lvl="1" indent="-342900" eaLnBrk="1" fontAlgn="auto" hangingPunct="1">
              <a:spcAft>
                <a:spcPts val="0"/>
              </a:spcAft>
              <a:defRPr/>
            </a:pPr>
            <a:r>
              <a:rPr lang="fr-FR" sz="2000" dirty="0">
                <a:solidFill>
                  <a:prstClr val="black"/>
                </a:solidFill>
              </a:rPr>
              <a:t>Si les signes et les produits et services sont identiques : interdiction de la marque seconde </a:t>
            </a:r>
          </a:p>
          <a:p>
            <a:pPr lvl="1" indent="-342900" eaLnBrk="1" fontAlgn="auto" hangingPunct="1">
              <a:spcAft>
                <a:spcPts val="0"/>
              </a:spcAft>
              <a:defRPr/>
            </a:pPr>
            <a:r>
              <a:rPr lang="fr-FR" sz="2000" dirty="0">
                <a:solidFill>
                  <a:prstClr val="black"/>
                </a:solidFill>
              </a:rPr>
              <a:t>Dans le cas où les signes et/ou les produits et services sont similaires, il faut en plus prouver le </a:t>
            </a:r>
            <a:r>
              <a:rPr lang="fr-FR" sz="2000" u="sng" dirty="0">
                <a:solidFill>
                  <a:prstClr val="black"/>
                </a:solidFill>
              </a:rPr>
              <a:t>risque de confusion </a:t>
            </a:r>
            <a:r>
              <a:rPr lang="fr-FR" sz="2000" dirty="0">
                <a:solidFill>
                  <a:prstClr val="black"/>
                </a:solidFill>
              </a:rPr>
              <a:t>pour un consommateur moyen entre les deux marques pour obtenir l’interdiction. </a:t>
            </a:r>
          </a:p>
          <a:p>
            <a:pPr lvl="1" indent="-342900" eaLnBrk="1" fontAlgn="auto" hangingPunct="1">
              <a:spcAft>
                <a:spcPts val="0"/>
              </a:spcAft>
              <a:defRPr/>
            </a:pPr>
            <a:r>
              <a:rPr lang="fr-FR" sz="2000" dirty="0">
                <a:solidFill>
                  <a:prstClr val="black"/>
                </a:solidFill>
              </a:rPr>
              <a:t>Sanction : Opposition et nullité à l’INPI ou contrefaçon au tribunal (voir des exemples pages suivantes) </a:t>
            </a:r>
          </a:p>
          <a:p>
            <a:pPr eaLnBrk="1" fontAlgn="auto" hangingPunct="1">
              <a:spcAft>
                <a:spcPts val="0"/>
              </a:spcAft>
              <a:buNone/>
              <a:defRPr/>
            </a:pPr>
            <a:r>
              <a:rPr lang="fr-FR" sz="2000" b="1" dirty="0">
                <a:solidFill>
                  <a:prstClr val="black"/>
                </a:solidFill>
              </a:rPr>
              <a:t>2. La protection de la marque renommée (</a:t>
            </a:r>
            <a:r>
              <a:rPr lang="fr-BE" sz="2000" dirty="0">
                <a:solidFill>
                  <a:prstClr val="black"/>
                </a:solidFill>
                <a:hlinkClick r:id="rId5"/>
              </a:rPr>
              <a:t>L. 713-3 CPI</a:t>
            </a:r>
            <a:r>
              <a:rPr lang="fr-BE" sz="2000" dirty="0">
                <a:solidFill>
                  <a:prstClr val="black"/>
                </a:solidFill>
              </a:rPr>
              <a:t>)</a:t>
            </a:r>
            <a:r>
              <a:rPr lang="fr-FR" sz="2000" b="1" dirty="0">
                <a:solidFill>
                  <a:prstClr val="black"/>
                </a:solidFill>
              </a:rPr>
              <a:t> : </a:t>
            </a:r>
          </a:p>
          <a:p>
            <a:pPr lvl="1" eaLnBrk="1" fontAlgn="auto" hangingPunct="1">
              <a:spcAft>
                <a:spcPts val="0"/>
              </a:spcAft>
              <a:defRPr/>
            </a:pPr>
            <a:r>
              <a:rPr lang="fr-FR" sz="2000" dirty="0">
                <a:solidFill>
                  <a:prstClr val="black"/>
                </a:solidFill>
              </a:rPr>
              <a:t>Une protection en dehors du principe de spécialité (ex. Coca-Cola) lorsque la marque est connue d’une partie significative du public concerné.</a:t>
            </a:r>
          </a:p>
          <a:p>
            <a:pPr lvl="1" eaLnBrk="1" fontAlgn="auto" hangingPunct="1">
              <a:spcAft>
                <a:spcPts val="0"/>
              </a:spcAft>
              <a:defRPr/>
            </a:pPr>
            <a:r>
              <a:rPr lang="fr-FR" sz="2000" dirty="0">
                <a:solidFill>
                  <a:prstClr val="black"/>
                </a:solidFill>
              </a:rPr>
              <a:t>Sanction : action en concurrence déloyale (responsabilité civile) </a:t>
            </a:r>
          </a:p>
          <a:p>
            <a:pPr lvl="1" eaLnBrk="1" fontAlgn="auto" hangingPunct="1">
              <a:spcAft>
                <a:spcPts val="0"/>
              </a:spcAft>
              <a:buNone/>
              <a:defRPr/>
            </a:pPr>
            <a:endParaRPr lang="fr-FR" sz="1500" b="1" dirty="0">
              <a:solidFill>
                <a:prstClr val="black"/>
              </a:solidFill>
            </a:endParaRPr>
          </a:p>
          <a:p>
            <a:pPr lvl="1" eaLnBrk="1" fontAlgn="auto" hangingPunct="1">
              <a:spcAft>
                <a:spcPts val="0"/>
              </a:spcAft>
              <a:buNone/>
              <a:defRPr/>
            </a:pPr>
            <a:endParaRPr lang="fr-FR" sz="1500" b="1" dirty="0">
              <a:solidFill>
                <a:prstClr val="black"/>
              </a:solidFill>
            </a:endParaRPr>
          </a:p>
          <a:p>
            <a:pPr eaLnBrk="1" fontAlgn="auto" hangingPunct="1">
              <a:spcAft>
                <a:spcPts val="0"/>
              </a:spcAft>
              <a:buNone/>
              <a:defRPr/>
            </a:pPr>
            <a:endParaRPr lang="fr-FR" sz="1000" dirty="0">
              <a:solidFill>
                <a:prstClr val="black"/>
              </a:solidFill>
            </a:endParaRPr>
          </a:p>
          <a:p>
            <a:pPr>
              <a:buFont typeface="Arial" charset="0"/>
              <a:buChar char="•"/>
              <a:defRPr/>
            </a:pPr>
            <a:endParaRPr lang="fr-FR" dirty="0"/>
          </a:p>
        </p:txBody>
      </p:sp>
    </p:spTree>
    <p:extLst>
      <p:ext uri="{BB962C8B-B14F-4D97-AF65-F5344CB8AC3E}">
        <p14:creationId xmlns:p14="http://schemas.microsoft.com/office/powerpoint/2010/main" val="7669528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701BC-24B9-4429-8877-045F7CCEB9DE}"/>
              </a:ext>
            </a:extLst>
          </p:cNvPr>
          <p:cNvSpPr>
            <a:spLocks noGrp="1"/>
          </p:cNvSpPr>
          <p:nvPr>
            <p:ph type="title"/>
            <p:custDataLst>
              <p:tags r:id="rId1"/>
            </p:custDataLst>
          </p:nvPr>
        </p:nvSpPr>
        <p:spPr/>
        <p:txBody>
          <a:bodyPr/>
          <a:lstStyle/>
          <a:p>
            <a:r>
              <a:rPr lang="fr-FR" dirty="0">
                <a:solidFill>
                  <a:srgbClr val="FF0000"/>
                </a:solidFill>
              </a:rPr>
              <a:t>La contrefaçon au tribunal </a:t>
            </a:r>
          </a:p>
        </p:txBody>
      </p:sp>
      <p:sp>
        <p:nvSpPr>
          <p:cNvPr id="3" name="Espace réservé du contenu 2">
            <a:extLst>
              <a:ext uri="{FF2B5EF4-FFF2-40B4-BE49-F238E27FC236}">
                <a16:creationId xmlns:a16="http://schemas.microsoft.com/office/drawing/2014/main" id="{B4E1759C-3EE3-41DB-88F5-C8C77B1D08F5}"/>
              </a:ext>
            </a:extLst>
          </p:cNvPr>
          <p:cNvSpPr>
            <a:spLocks noGrp="1"/>
          </p:cNvSpPr>
          <p:nvPr>
            <p:ph idx="1"/>
            <p:custDataLst>
              <p:tags r:id="rId2"/>
            </p:custDataLst>
          </p:nvPr>
        </p:nvSpPr>
        <p:spPr>
          <a:xfrm>
            <a:off x="609600" y="1098959"/>
            <a:ext cx="10972800" cy="5027206"/>
          </a:xfrm>
        </p:spPr>
        <p:txBody>
          <a:bodyPr/>
          <a:lstStyle/>
          <a:p>
            <a:r>
              <a:rPr lang="fr-FR" dirty="0"/>
              <a:t>Extrait de « </a:t>
            </a:r>
            <a:r>
              <a:rPr lang="fr-FR" i="1" dirty="0"/>
              <a:t>parfois la vache qui rit se fâche </a:t>
            </a:r>
            <a:r>
              <a:rPr lang="fr-FR" dirty="0"/>
              <a:t>» (</a:t>
            </a:r>
            <a:r>
              <a:rPr lang="fr-FR" dirty="0">
                <a:hlinkClick r:id="rId5"/>
              </a:rPr>
              <a:t>source INPI</a:t>
            </a:r>
            <a:r>
              <a:rPr lang="fr-FR" dirty="0"/>
              <a:t>)</a:t>
            </a:r>
          </a:p>
        </p:txBody>
      </p:sp>
      <p:pic>
        <p:nvPicPr>
          <p:cNvPr id="5" name="Image 4">
            <a:extLst>
              <a:ext uri="{FF2B5EF4-FFF2-40B4-BE49-F238E27FC236}">
                <a16:creationId xmlns:a16="http://schemas.microsoft.com/office/drawing/2014/main" id="{2192CDCD-DAE4-4E9E-8CEB-CE867BCA4E0C}"/>
              </a:ext>
            </a:extLst>
          </p:cNvPr>
          <p:cNvPicPr>
            <a:picLocks noChangeAspect="1"/>
          </p:cNvPicPr>
          <p:nvPr>
            <p:custDataLst>
              <p:tags r:id="rId3"/>
            </p:custDataLst>
          </p:nvPr>
        </p:nvPicPr>
        <p:blipFill rotWithShape="1">
          <a:blip r:embed="rId6"/>
          <a:srcRect l="26423" t="16514" r="26236" b="12904"/>
          <a:stretch/>
        </p:blipFill>
        <p:spPr>
          <a:xfrm>
            <a:off x="2986480" y="1770076"/>
            <a:ext cx="5771625" cy="4674767"/>
          </a:xfrm>
          <a:prstGeom prst="rect">
            <a:avLst/>
          </a:prstGeom>
        </p:spPr>
      </p:pic>
    </p:spTree>
    <p:extLst>
      <p:ext uri="{BB962C8B-B14F-4D97-AF65-F5344CB8AC3E}">
        <p14:creationId xmlns:p14="http://schemas.microsoft.com/office/powerpoint/2010/main" val="19569696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custDataLst>
              <p:tags r:id="rId1"/>
            </p:custDataLst>
          </p:nvPr>
        </p:nvSpPr>
        <p:spPr>
          <a:xfrm>
            <a:off x="679508" y="333375"/>
            <a:ext cx="10771463" cy="838200"/>
          </a:xfrm>
        </p:spPr>
        <p:txBody>
          <a:bodyPr rtlCol="0">
            <a:normAutofit fontScale="90000"/>
          </a:bodyPr>
          <a:lstStyle/>
          <a:p>
            <a:pPr eaLnBrk="1" fontAlgn="auto" hangingPunct="1">
              <a:spcAft>
                <a:spcPts val="0"/>
              </a:spcAft>
              <a:defRPr/>
            </a:pPr>
            <a:r>
              <a:rPr lang="fr-FR" sz="3600" b="1" dirty="0">
                <a:solidFill>
                  <a:srgbClr val="FF0000"/>
                </a:solidFill>
              </a:rPr>
              <a:t>Par exception : des cas d’utilisation licites</a:t>
            </a:r>
            <a:r>
              <a:rPr lang="fr-FR" sz="2800" b="1" dirty="0">
                <a:solidFill>
                  <a:srgbClr val="FF0000"/>
                </a:solidFill>
              </a:rPr>
              <a:t> </a:t>
            </a:r>
            <a:br>
              <a:rPr lang="fr-FR" sz="2800" dirty="0"/>
            </a:br>
            <a:r>
              <a:rPr lang="fr-FR" sz="3600" b="1" dirty="0">
                <a:solidFill>
                  <a:srgbClr val="FF0000"/>
                </a:solidFill>
              </a:rPr>
              <a:t>de la marque</a:t>
            </a:r>
            <a:endParaRPr lang="fr-FR" sz="2800" dirty="0"/>
          </a:p>
        </p:txBody>
      </p:sp>
      <p:sp>
        <p:nvSpPr>
          <p:cNvPr id="28675" name="Rectangle 3"/>
          <p:cNvSpPr>
            <a:spLocks noGrp="1" noChangeArrowheads="1"/>
          </p:cNvSpPr>
          <p:nvPr>
            <p:ph idx="1"/>
            <p:custDataLst>
              <p:tags r:id="rId2"/>
            </p:custDataLst>
          </p:nvPr>
        </p:nvSpPr>
        <p:spPr>
          <a:xfrm>
            <a:off x="377506" y="1052514"/>
            <a:ext cx="11291580" cy="5472111"/>
          </a:xfrm>
        </p:spPr>
        <p:txBody>
          <a:bodyPr/>
          <a:lstStyle/>
          <a:p>
            <a:pPr marL="457200" lvl="1" indent="0" eaLnBrk="1" hangingPunct="1">
              <a:lnSpc>
                <a:spcPct val="80000"/>
              </a:lnSpc>
              <a:buNone/>
              <a:defRPr/>
            </a:pPr>
            <a:endParaRPr lang="fr-FR" altLang="fr-FR" sz="2000" dirty="0"/>
          </a:p>
          <a:p>
            <a:pPr lvl="1" eaLnBrk="1" hangingPunct="1">
              <a:lnSpc>
                <a:spcPct val="80000"/>
              </a:lnSpc>
              <a:defRPr/>
            </a:pPr>
            <a:r>
              <a:rPr lang="fr-FR" altLang="fr-FR" sz="2400" dirty="0"/>
              <a:t>La référence à la marque </a:t>
            </a:r>
            <a:r>
              <a:rPr lang="fr-FR" altLang="fr-FR" sz="2400" b="1" dirty="0"/>
              <a:t>dans un but d'information est licite.</a:t>
            </a:r>
            <a:r>
              <a:rPr lang="fr-FR" altLang="fr-FR" sz="2400" dirty="0"/>
              <a:t> </a:t>
            </a:r>
          </a:p>
          <a:p>
            <a:pPr lvl="2" eaLnBrk="1" hangingPunct="1">
              <a:lnSpc>
                <a:spcPct val="80000"/>
              </a:lnSpc>
              <a:defRPr/>
            </a:pPr>
            <a:r>
              <a:rPr lang="fr-FR" altLang="fr-FR" dirty="0"/>
              <a:t>Ex. citation de la marque dans un article de presse.</a:t>
            </a:r>
          </a:p>
          <a:p>
            <a:pPr lvl="2" eaLnBrk="1" hangingPunct="1">
              <a:lnSpc>
                <a:spcPct val="80000"/>
              </a:lnSpc>
              <a:defRPr/>
            </a:pPr>
            <a:endParaRPr lang="fr-FR" altLang="fr-FR" b="1" dirty="0"/>
          </a:p>
          <a:p>
            <a:pPr lvl="1" algn="just" eaLnBrk="1" hangingPunct="1">
              <a:lnSpc>
                <a:spcPct val="80000"/>
              </a:lnSpc>
              <a:defRPr/>
            </a:pPr>
            <a:endParaRPr lang="fr-FR" altLang="fr-FR" sz="2400" dirty="0"/>
          </a:p>
          <a:p>
            <a:pPr lvl="1" algn="just" eaLnBrk="1" hangingPunct="1">
              <a:lnSpc>
                <a:spcPct val="80000"/>
              </a:lnSpc>
              <a:defRPr/>
            </a:pPr>
            <a:r>
              <a:rPr lang="fr-FR" altLang="fr-FR" sz="2400" dirty="0"/>
              <a:t>Une reproduction de la marque hors de la vie des affaires est licite (ex. un blog de critique des produits, détournement artistique de logos) : </a:t>
            </a:r>
          </a:p>
          <a:p>
            <a:pPr lvl="1" algn="just" eaLnBrk="1" hangingPunct="1">
              <a:lnSpc>
                <a:spcPct val="80000"/>
              </a:lnSpc>
              <a:defRPr/>
            </a:pPr>
            <a:endParaRPr lang="fr-FR" altLang="fr-FR" sz="2400" dirty="0"/>
          </a:p>
          <a:p>
            <a:pPr lvl="2" algn="just" eaLnBrk="1" hangingPunct="1">
              <a:lnSpc>
                <a:spcPct val="80000"/>
              </a:lnSpc>
              <a:defRPr/>
            </a:pPr>
            <a:r>
              <a:rPr lang="fr-FR" altLang="fr-FR" sz="2000" dirty="0"/>
              <a:t>Même si l’usage présente un caractère </a:t>
            </a:r>
            <a:r>
              <a:rPr lang="fr-FR" altLang="fr-FR" sz="2000" b="1" dirty="0"/>
              <a:t>polémique</a:t>
            </a:r>
            <a:r>
              <a:rPr lang="fr-FR" altLang="fr-FR" sz="2000" dirty="0"/>
              <a:t>.</a:t>
            </a:r>
          </a:p>
          <a:p>
            <a:pPr lvl="1" algn="just" eaLnBrk="1" hangingPunct="1">
              <a:lnSpc>
                <a:spcPct val="80000"/>
              </a:lnSpc>
              <a:defRPr/>
            </a:pPr>
            <a:endParaRPr lang="fr-FR" altLang="fr-FR" sz="2400" dirty="0"/>
          </a:p>
          <a:p>
            <a:pPr lvl="2" algn="just" eaLnBrk="1" hangingPunct="1">
              <a:lnSpc>
                <a:spcPct val="80000"/>
              </a:lnSpc>
              <a:defRPr/>
            </a:pPr>
            <a:r>
              <a:rPr lang="fr-FR" altLang="fr-FR" sz="2000" dirty="0"/>
              <a:t> "</a:t>
            </a:r>
            <a:r>
              <a:rPr lang="fr-FR" altLang="fr-FR" sz="2000" i="1" dirty="0"/>
              <a:t>la vie des affaires</a:t>
            </a:r>
            <a:r>
              <a:rPr lang="fr-FR" altLang="fr-FR" sz="2000" dirty="0"/>
              <a:t>" est entendue comme "la compétition entre entreprises commerciales" </a:t>
            </a:r>
            <a:r>
              <a:rPr lang="fr-FR" altLang="fr-FR" sz="2000" i="1" dirty="0"/>
              <a:t>(CA Paris, 16 nov. 2005, </a:t>
            </a:r>
            <a:r>
              <a:rPr lang="fr-FR" altLang="fr-FR" sz="2000" i="1" dirty="0" err="1"/>
              <a:t>aff.</a:t>
            </a:r>
            <a:r>
              <a:rPr lang="fr-FR" altLang="fr-FR" sz="2000" i="1" dirty="0"/>
              <a:t> Esso)</a:t>
            </a:r>
            <a:r>
              <a:rPr lang="fr-FR" altLang="fr-FR" sz="2000" dirty="0"/>
              <a:t> notamment pour faire </a:t>
            </a:r>
            <a:r>
              <a:rPr lang="fr-FR" altLang="fr-FR" sz="2000" i="1" dirty="0"/>
              <a:t>“la promotion de produits ou de services concurrents à ceux du titulaire de la marque”</a:t>
            </a:r>
            <a:r>
              <a:rPr lang="fr-FR" altLang="fr-FR" sz="2000" dirty="0"/>
              <a:t> </a:t>
            </a:r>
            <a:r>
              <a:rPr lang="fr-FR" altLang="fr-FR" sz="2000" i="1" dirty="0"/>
              <a:t>(CA Paris, 30 avr. 2003, </a:t>
            </a:r>
            <a:r>
              <a:rPr lang="fr-FR" altLang="fr-FR" sz="2000" i="1" dirty="0" err="1"/>
              <a:t>aff.</a:t>
            </a:r>
            <a:r>
              <a:rPr lang="fr-FR" altLang="fr-FR" sz="2000" i="1" dirty="0"/>
              <a:t> </a:t>
            </a:r>
            <a:r>
              <a:rPr lang="fr-FR" altLang="fr-FR" sz="2000" b="1" i="1" dirty="0"/>
              <a:t>Danone</a:t>
            </a:r>
            <a:r>
              <a:rPr lang="fr-FR" altLang="fr-FR" sz="2000" i="1" dirty="0"/>
              <a:t>)</a:t>
            </a:r>
            <a:r>
              <a:rPr lang="fr-FR" altLang="fr-FR" sz="2000" dirty="0"/>
              <a:t>.</a:t>
            </a:r>
          </a:p>
          <a:p>
            <a:pPr marL="457200" lvl="1" indent="0" eaLnBrk="1" hangingPunct="1">
              <a:lnSpc>
                <a:spcPct val="80000"/>
              </a:lnSpc>
              <a:buNone/>
              <a:defRPr/>
            </a:pPr>
            <a:endParaRPr lang="fr-FR" altLang="fr-FR" sz="2000" dirty="0"/>
          </a:p>
          <a:p>
            <a:pPr lvl="1" eaLnBrk="1" hangingPunct="1">
              <a:lnSpc>
                <a:spcPct val="80000"/>
              </a:lnSpc>
              <a:buFont typeface="Wingdings" pitchFamily="2" charset="2"/>
              <a:buNone/>
              <a:defRPr/>
            </a:pPr>
            <a:endParaRPr lang="fr-FR" altLang="fr-FR" sz="2000" dirty="0"/>
          </a:p>
        </p:txBody>
      </p:sp>
    </p:spTree>
    <p:extLst>
      <p:ext uri="{BB962C8B-B14F-4D97-AF65-F5344CB8AC3E}">
        <p14:creationId xmlns:p14="http://schemas.microsoft.com/office/powerpoint/2010/main" val="396892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a:xfrm>
            <a:off x="1981200" y="116632"/>
            <a:ext cx="8229600" cy="1828582"/>
          </a:xfrm>
        </p:spPr>
        <p:txBody>
          <a:bodyPr rtlCol="0">
            <a:normAutofit fontScale="90000"/>
          </a:bodyPr>
          <a:lstStyle/>
          <a:p>
            <a:pPr>
              <a:defRPr/>
            </a:pPr>
            <a:br>
              <a:rPr lang="fr-FR" dirty="0">
                <a:solidFill>
                  <a:srgbClr val="FF0000"/>
                </a:solidFill>
              </a:rPr>
            </a:br>
            <a:br>
              <a:rPr lang="fr-FR" dirty="0">
                <a:solidFill>
                  <a:srgbClr val="FF0000"/>
                </a:solidFill>
              </a:rPr>
            </a:br>
            <a:r>
              <a:rPr lang="fr-FR" dirty="0">
                <a:solidFill>
                  <a:srgbClr val="FF0000"/>
                </a:solidFill>
              </a:rPr>
              <a:t>Le droit d’auteur  par rapport aux autres droits?</a:t>
            </a:r>
            <a:br>
              <a:rPr lang="fr-BE" dirty="0"/>
            </a:br>
            <a:endParaRPr lang="fr-BE" dirty="0">
              <a:solidFill>
                <a:srgbClr val="FF0000"/>
              </a:solidFill>
            </a:endParaRPr>
          </a:p>
        </p:txBody>
      </p:sp>
      <p:sp>
        <p:nvSpPr>
          <p:cNvPr id="6147" name="Rectangle 3"/>
          <p:cNvSpPr>
            <a:spLocks noGrp="1" noChangeArrowheads="1"/>
          </p:cNvSpPr>
          <p:nvPr>
            <p:ph type="body" idx="1"/>
            <p:custDataLst>
              <p:tags r:id="rId2"/>
            </p:custDataLst>
          </p:nvPr>
        </p:nvSpPr>
        <p:spPr>
          <a:xfrm>
            <a:off x="1919289" y="1608667"/>
            <a:ext cx="8497887" cy="4988985"/>
          </a:xfrm>
        </p:spPr>
        <p:txBody>
          <a:bodyPr rtlCol="0">
            <a:normAutofit fontScale="92500" lnSpcReduction="10000"/>
          </a:bodyPr>
          <a:lstStyle/>
          <a:p>
            <a:pPr marL="514350" lvl="1" indent="0">
              <a:buNone/>
              <a:defRPr/>
            </a:pPr>
            <a:endParaRPr lang="fr-BE" b="1" dirty="0"/>
          </a:p>
          <a:p>
            <a:pPr marL="514350" lvl="1" indent="0">
              <a:buNone/>
              <a:defRPr/>
            </a:pPr>
            <a:endParaRPr lang="fr-BE" b="1" dirty="0"/>
          </a:p>
          <a:p>
            <a:pPr marL="514350" lvl="1" indent="0">
              <a:buNone/>
              <a:defRPr/>
            </a:pPr>
            <a:r>
              <a:rPr lang="fr-BE" b="1" dirty="0"/>
              <a:t>A distinguer du droit  :</a:t>
            </a:r>
          </a:p>
          <a:p>
            <a:pPr marL="971550" lvl="1" indent="-457200">
              <a:defRPr/>
            </a:pPr>
            <a:r>
              <a:rPr lang="fr-BE" b="1" dirty="0"/>
              <a:t>des </a:t>
            </a:r>
            <a:r>
              <a:rPr lang="fr-BE" b="1" dirty="0">
                <a:hlinkClick r:id="rId7"/>
              </a:rPr>
              <a:t>marques</a:t>
            </a:r>
            <a:r>
              <a:rPr lang="fr-BE" b="1" dirty="0"/>
              <a:t>  </a:t>
            </a:r>
            <a:r>
              <a:rPr lang="fr-BE" dirty="0"/>
              <a:t>: protège le signe distinctif d’un produit ou d’un service :</a:t>
            </a:r>
          </a:p>
          <a:p>
            <a:pPr marL="914400" lvl="2" indent="0">
              <a:buNone/>
              <a:defRPr/>
            </a:pPr>
            <a:r>
              <a:rPr lang="fr-BE" dirty="0"/>
              <a:t>dépôt à l’INPI (10 ans renouvelables) </a:t>
            </a:r>
          </a:p>
          <a:p>
            <a:pPr marL="971550" lvl="1" indent="-457200">
              <a:defRPr/>
            </a:pPr>
            <a:r>
              <a:rPr lang="fr-BE" dirty="0"/>
              <a:t>des </a:t>
            </a:r>
            <a:r>
              <a:rPr lang="fr-BE" b="1" dirty="0">
                <a:hlinkClick r:id="rId8"/>
              </a:rPr>
              <a:t>brevets</a:t>
            </a:r>
            <a:r>
              <a:rPr lang="fr-BE" dirty="0"/>
              <a:t>  : protège une invention technique </a:t>
            </a:r>
          </a:p>
          <a:p>
            <a:pPr lvl="2">
              <a:defRPr/>
            </a:pPr>
            <a:r>
              <a:rPr lang="fr-BE" dirty="0"/>
              <a:t>- ex. nouvelle machine – dépôt à l’INPI (20 ans).</a:t>
            </a:r>
          </a:p>
          <a:p>
            <a:pPr marL="971550" lvl="1" indent="-457200">
              <a:defRPr/>
            </a:pPr>
            <a:r>
              <a:rPr lang="fr-BE" b="1" dirty="0"/>
              <a:t>de l’interprète </a:t>
            </a:r>
            <a:r>
              <a:rPr lang="fr-BE" dirty="0"/>
              <a:t>: chanteur, acteur, comédien protège l’interprétation de l’œuvre (droits voisins)</a:t>
            </a:r>
          </a:p>
          <a:p>
            <a:pPr marL="971550" lvl="1" indent="-457200">
              <a:defRPr/>
            </a:pPr>
            <a:r>
              <a:rPr lang="fr-BE" b="1" dirty="0"/>
              <a:t>du droit à l’image </a:t>
            </a:r>
            <a:r>
              <a:rPr lang="fr-BE" dirty="0"/>
              <a:t>: de la personne qui </a:t>
            </a:r>
            <a:r>
              <a:rPr lang="fr-BE" i="1" dirty="0"/>
              <a:t>figure</a:t>
            </a:r>
            <a:r>
              <a:rPr lang="fr-BE" dirty="0"/>
              <a:t> sur l’image, (modèle, mannequin, publicité…)  </a:t>
            </a:r>
          </a:p>
        </p:txBody>
      </p:sp>
      <p:pic>
        <p:nvPicPr>
          <p:cNvPr id="2" name="Image 1"/>
          <p:cNvPicPr>
            <a:picLocks noChangeAspect="1"/>
          </p:cNvPicPr>
          <p:nvPr>
            <p:custDataLst>
              <p:tags r:id="rId3"/>
            </p:custDataLst>
          </p:nvPr>
        </p:nvPicPr>
        <p:blipFill>
          <a:blip r:embed="rId9" cstate="print"/>
          <a:stretch>
            <a:fillRect/>
          </a:stretch>
        </p:blipFill>
        <p:spPr>
          <a:xfrm>
            <a:off x="9791700" y="2287280"/>
            <a:ext cx="419100" cy="409575"/>
          </a:xfrm>
          <a:prstGeom prst="rect">
            <a:avLst/>
          </a:prstGeom>
        </p:spPr>
      </p:pic>
      <p:pic>
        <p:nvPicPr>
          <p:cNvPr id="3" name="Image 2"/>
          <p:cNvPicPr>
            <a:picLocks noChangeAspect="1"/>
          </p:cNvPicPr>
          <p:nvPr>
            <p:custDataLst>
              <p:tags r:id="rId4"/>
            </p:custDataLst>
          </p:nvPr>
        </p:nvPicPr>
        <p:blipFill>
          <a:blip r:embed="rId10" cstate="print"/>
          <a:stretch>
            <a:fillRect/>
          </a:stretch>
        </p:blipFill>
        <p:spPr>
          <a:xfrm>
            <a:off x="10551979" y="2287279"/>
            <a:ext cx="438150" cy="409575"/>
          </a:xfrm>
          <a:prstGeom prst="rect">
            <a:avLst/>
          </a:prstGeom>
        </p:spPr>
      </p:pic>
      <p:pic>
        <p:nvPicPr>
          <p:cNvPr id="4" name="Image 3"/>
          <p:cNvPicPr>
            <a:picLocks noChangeAspect="1"/>
          </p:cNvPicPr>
          <p:nvPr>
            <p:custDataLst>
              <p:tags r:id="rId5"/>
            </p:custDataLst>
          </p:nvPr>
        </p:nvPicPr>
        <p:blipFill rotWithShape="1">
          <a:blip r:embed="rId11" cstate="print"/>
          <a:srcRect l="17406" t="14569" r="19886" b="7766"/>
          <a:stretch/>
        </p:blipFill>
        <p:spPr>
          <a:xfrm>
            <a:off x="10100733" y="3725333"/>
            <a:ext cx="1714754" cy="10922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custDataLst>
              <p:tags r:id="rId1"/>
            </p:custDataLst>
          </p:nvPr>
        </p:nvSpPr>
        <p:spPr>
          <a:xfrm>
            <a:off x="609600" y="274638"/>
            <a:ext cx="10972800" cy="841098"/>
          </a:xfrm>
        </p:spPr>
        <p:txBody>
          <a:bodyPr/>
          <a:lstStyle/>
          <a:p>
            <a:r>
              <a:rPr lang="fr-FR" altLang="fr-FR" dirty="0">
                <a:solidFill>
                  <a:srgbClr val="FF0000"/>
                </a:solidFill>
              </a:rPr>
              <a:t>L’opposition à l’INPI</a:t>
            </a:r>
          </a:p>
        </p:txBody>
      </p:sp>
      <p:sp>
        <p:nvSpPr>
          <p:cNvPr id="13315" name="Espace réservé du contenu 2"/>
          <p:cNvSpPr>
            <a:spLocks noGrp="1"/>
          </p:cNvSpPr>
          <p:nvPr>
            <p:ph idx="1"/>
            <p:custDataLst>
              <p:tags r:id="rId2"/>
            </p:custDataLst>
          </p:nvPr>
        </p:nvSpPr>
        <p:spPr>
          <a:xfrm>
            <a:off x="609600" y="1275127"/>
            <a:ext cx="10972800" cy="4851037"/>
          </a:xfrm>
        </p:spPr>
        <p:txBody>
          <a:bodyPr/>
          <a:lstStyle/>
          <a:p>
            <a:r>
              <a:rPr lang="fr-FR" altLang="fr-FR" sz="2400" dirty="0">
                <a:hlinkClick r:id="rId4"/>
              </a:rPr>
              <a:t>La procédure d’opposition </a:t>
            </a:r>
            <a:r>
              <a:rPr lang="fr-FR" altLang="fr-FR" sz="2400" dirty="0"/>
              <a:t>permet d'empêcher l’enregistrement d’une marque nouvelle pendant la procédure d’enregistrement, si on  estime que celle-ci porte atteinte à ses droits. </a:t>
            </a:r>
          </a:p>
          <a:p>
            <a:pPr lvl="1"/>
            <a:r>
              <a:rPr lang="fr-FR" altLang="fr-FR" sz="2400" dirty="0"/>
              <a:t>Exemple de décision : </a:t>
            </a:r>
            <a:r>
              <a:rPr lang="fr-FR" altLang="fr-FR" sz="2400" dirty="0">
                <a:hlinkClick r:id="rId5"/>
              </a:rPr>
              <a:t>12 novembre 2020 Parties  : GUERLAIN SAS / Magalie C  Marque  :  ORANGE SOLEIA ; SOLENIA </a:t>
            </a:r>
            <a:endParaRPr lang="fr-FR" altLang="fr-FR" sz="2400" dirty="0"/>
          </a:p>
          <a:p>
            <a:pPr algn="just"/>
            <a:r>
              <a:rPr lang="fr-FR" altLang="fr-FR" sz="2400" dirty="0"/>
              <a:t>Les propriétaires de marque font une veille pour savoir ce qui est déposé (</a:t>
            </a:r>
            <a:r>
              <a:rPr lang="fr-FR" altLang="fr-FR" sz="2400" dirty="0">
                <a:hlinkClick r:id="rId6"/>
              </a:rPr>
              <a:t>base le BOPI</a:t>
            </a:r>
            <a:r>
              <a:rPr lang="fr-FR" altLang="fr-FR" sz="2400" dirty="0"/>
              <a:t>). </a:t>
            </a:r>
          </a:p>
          <a:p>
            <a:pPr algn="just"/>
            <a:r>
              <a:rPr lang="fr-FR" altLang="fr-FR" sz="2400" dirty="0"/>
              <a:t>L’opposition doit être engagée auprès de l’INPI et aboutit, si l'opposition est bien fondée, au rejet de la marque nouvelle. </a:t>
            </a:r>
          </a:p>
          <a:p>
            <a:pPr algn="just"/>
            <a:r>
              <a:rPr lang="fr-FR" altLang="fr-FR" sz="2400" dirty="0"/>
              <a:t>l’INPI n'est pas habilité à vérifier qu’une marque est utilisée ou imitée. C’est à vous de faire cette vérification pour initier les démarches juridiques.</a:t>
            </a:r>
          </a:p>
        </p:txBody>
      </p:sp>
    </p:spTree>
    <p:extLst>
      <p:ext uri="{BB962C8B-B14F-4D97-AF65-F5344CB8AC3E}">
        <p14:creationId xmlns:p14="http://schemas.microsoft.com/office/powerpoint/2010/main" val="14993324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custDataLst>
              <p:tags r:id="rId1"/>
            </p:custDataLst>
          </p:nvPr>
        </p:nvSpPr>
        <p:spPr>
          <a:xfrm>
            <a:off x="1981200" y="1098871"/>
            <a:ext cx="8229600" cy="1143000"/>
          </a:xfrm>
        </p:spPr>
        <p:txBody>
          <a:bodyPr/>
          <a:lstStyle/>
          <a:p>
            <a:pPr eaLnBrk="1" hangingPunct="1"/>
            <a:r>
              <a:rPr lang="fr-BE" altLang="fr-FR" dirty="0">
                <a:solidFill>
                  <a:srgbClr val="FF0000"/>
                </a:solidFill>
              </a:rPr>
              <a:t>i. Les noms de domaine</a:t>
            </a:r>
          </a:p>
        </p:txBody>
      </p:sp>
      <p:sp>
        <p:nvSpPr>
          <p:cNvPr id="13315" name="Content Placeholder 2"/>
          <p:cNvSpPr>
            <a:spLocks noGrp="1"/>
          </p:cNvSpPr>
          <p:nvPr>
            <p:ph idx="1"/>
            <p:custDataLst>
              <p:tags r:id="rId2"/>
            </p:custDataLst>
          </p:nvPr>
        </p:nvSpPr>
        <p:spPr>
          <a:xfrm>
            <a:off x="609600" y="2760630"/>
            <a:ext cx="10972800" cy="1855500"/>
          </a:xfrm>
        </p:spPr>
        <p:txBody>
          <a:bodyPr/>
          <a:lstStyle/>
          <a:p>
            <a:pPr marL="0" indent="0" eaLnBrk="1" hangingPunct="1">
              <a:buNone/>
              <a:defRPr/>
            </a:pPr>
            <a:r>
              <a:rPr lang="fr-BE" altLang="fr-FR" dirty="0"/>
              <a:t>Une adresse « technique », ce n’est pas un droit de propriété intellectuelle…</a:t>
            </a:r>
          </a:p>
          <a:p>
            <a:pPr marL="0" indent="0" eaLnBrk="1" hangingPunct="1">
              <a:buNone/>
              <a:defRPr/>
            </a:pPr>
            <a:r>
              <a:rPr lang="fr-BE" altLang="fr-FR" sz="1800" dirty="0">
                <a:hlinkClick r:id="rId4"/>
              </a:rPr>
              <a:t>Voir : https://www.lemondeinformatique.fr/publi_info/lire-que-se-passe-t-il-techniquement-derriere-l-achat-d-un-nom-de-domaine-757.html</a:t>
            </a:r>
            <a:r>
              <a:rPr lang="fr-BE" altLang="fr-FR" sz="1800" dirty="0"/>
              <a:t> </a:t>
            </a:r>
          </a:p>
        </p:txBody>
      </p:sp>
    </p:spTree>
    <p:extLst>
      <p:ext uri="{BB962C8B-B14F-4D97-AF65-F5344CB8AC3E}">
        <p14:creationId xmlns:p14="http://schemas.microsoft.com/office/powerpoint/2010/main" val="18205771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fontScale="90000"/>
          </a:bodyPr>
          <a:lstStyle/>
          <a:p>
            <a:pPr eaLnBrk="1" fontAlgn="auto" hangingPunct="1">
              <a:spcAft>
                <a:spcPts val="0"/>
              </a:spcAft>
              <a:defRPr/>
            </a:pPr>
            <a:r>
              <a:rPr lang="fr-BE" dirty="0">
                <a:solidFill>
                  <a:srgbClr val="FF0000"/>
                </a:solidFill>
              </a:rPr>
              <a:t>Nom de domaine de premier niveau – les </a:t>
            </a:r>
            <a:r>
              <a:rPr lang="fr-FR" b="1" i="1" dirty="0">
                <a:solidFill>
                  <a:srgbClr val="FF0000"/>
                </a:solidFill>
              </a:rPr>
              <a:t>top-</a:t>
            </a:r>
            <a:r>
              <a:rPr lang="fr-FR" b="1" i="1" dirty="0" err="1">
                <a:solidFill>
                  <a:srgbClr val="FF0000"/>
                </a:solidFill>
              </a:rPr>
              <a:t>level</a:t>
            </a:r>
            <a:r>
              <a:rPr lang="fr-FR" b="1" i="1" dirty="0">
                <a:solidFill>
                  <a:srgbClr val="FF0000"/>
                </a:solidFill>
              </a:rPr>
              <a:t> </a:t>
            </a:r>
            <a:r>
              <a:rPr lang="fr-FR" b="1" i="1" dirty="0" err="1">
                <a:solidFill>
                  <a:srgbClr val="FF0000"/>
                </a:solidFill>
              </a:rPr>
              <a:t>domain</a:t>
            </a:r>
            <a:endParaRPr lang="fr-BE" dirty="0">
              <a:solidFill>
                <a:srgbClr val="FF0000"/>
              </a:solidFill>
            </a:endParaRPr>
          </a:p>
        </p:txBody>
      </p:sp>
      <p:sp>
        <p:nvSpPr>
          <p:cNvPr id="26627" name="Content Placeholder 2"/>
          <p:cNvSpPr>
            <a:spLocks noGrp="1"/>
          </p:cNvSpPr>
          <p:nvPr>
            <p:ph idx="1"/>
            <p:custDataLst>
              <p:tags r:id="rId2"/>
            </p:custDataLst>
          </p:nvPr>
        </p:nvSpPr>
        <p:spPr>
          <a:xfrm>
            <a:off x="1752600" y="1341438"/>
            <a:ext cx="8686800" cy="5516562"/>
          </a:xfrm>
        </p:spPr>
        <p:txBody>
          <a:bodyPr/>
          <a:lstStyle/>
          <a:p>
            <a:pPr eaLnBrk="1" hangingPunct="1"/>
            <a:r>
              <a:rPr lang="fr-BE" altLang="fr-FR" dirty="0"/>
              <a:t>Extensions :</a:t>
            </a:r>
          </a:p>
          <a:p>
            <a:pPr lvl="1" eaLnBrk="1" hangingPunct="1"/>
            <a:r>
              <a:rPr lang="fr-BE" altLang="fr-FR" dirty="0"/>
              <a:t>Soit selon la nature de l’organisation (</a:t>
            </a:r>
            <a:r>
              <a:rPr lang="fr-BE" altLang="fr-FR" dirty="0" err="1"/>
              <a:t>generic</a:t>
            </a:r>
            <a:r>
              <a:rPr lang="fr-BE" altLang="fr-FR" dirty="0"/>
              <a:t> TLD) .</a:t>
            </a:r>
            <a:r>
              <a:rPr lang="fr-BE" altLang="fr-FR" dirty="0" err="1"/>
              <a:t>com</a:t>
            </a:r>
            <a:r>
              <a:rPr lang="fr-BE" altLang="fr-FR" dirty="0"/>
              <a:t>; .</a:t>
            </a:r>
            <a:r>
              <a:rPr lang="fr-BE" altLang="fr-FR" dirty="0" err="1"/>
              <a:t>org</a:t>
            </a:r>
            <a:r>
              <a:rPr lang="fr-BE" altLang="fr-FR" dirty="0"/>
              <a:t>; .net….</a:t>
            </a:r>
          </a:p>
          <a:p>
            <a:pPr lvl="1" eaLnBrk="1" hangingPunct="1"/>
            <a:r>
              <a:rPr lang="fr-BE" altLang="fr-FR" dirty="0"/>
              <a:t>Soit selon le pays d’enregistrement (Country </a:t>
            </a:r>
            <a:r>
              <a:rPr lang="fr-BE" altLang="fr-FR" dirty="0" err="1"/>
              <a:t>codeTLD</a:t>
            </a:r>
            <a:r>
              <a:rPr lang="fr-BE" altLang="fr-FR" dirty="0"/>
              <a:t>) .</a:t>
            </a:r>
            <a:r>
              <a:rPr lang="fr-BE" altLang="fr-FR" dirty="0" err="1"/>
              <a:t>fr</a:t>
            </a:r>
            <a:endParaRPr lang="fr-BE" altLang="fr-FR" dirty="0"/>
          </a:p>
          <a:p>
            <a:pPr lvl="1" eaLnBrk="1" hangingPunct="1"/>
            <a:r>
              <a:rPr lang="fr-BE" altLang="fr-FR" dirty="0"/>
              <a:t>Soit pour une zone géographique : .eu; .</a:t>
            </a:r>
            <a:r>
              <a:rPr lang="fr-BE" altLang="fr-FR" dirty="0" err="1"/>
              <a:t>asia</a:t>
            </a:r>
            <a:endParaRPr lang="fr-BE" altLang="fr-FR" dirty="0"/>
          </a:p>
          <a:p>
            <a:pPr lvl="1" eaLnBrk="1" hangingPunct="1"/>
            <a:r>
              <a:rPr lang="fr-BE" altLang="fr-FR" dirty="0"/>
              <a:t>Pour </a:t>
            </a:r>
            <a:r>
              <a:rPr lang="fr-BE" altLang="fr-FR" dirty="0">
                <a:hlinkClick r:id="rId5"/>
              </a:rPr>
              <a:t>aller plus loin </a:t>
            </a:r>
            <a:endParaRPr lang="fr-BE" altLang="fr-FR" dirty="0"/>
          </a:p>
          <a:p>
            <a:pPr eaLnBrk="1" hangingPunct="1"/>
            <a:r>
              <a:rPr lang="fr-BE" altLang="fr-FR" dirty="0"/>
              <a:t>ICANN pour gérer le système : </a:t>
            </a:r>
            <a:r>
              <a:rPr lang="fr-BE" altLang="fr-FR" dirty="0">
                <a:hlinkClick r:id="rId6"/>
              </a:rPr>
              <a:t>http://www.icann.org/</a:t>
            </a:r>
            <a:r>
              <a:rPr lang="fr-BE" altLang="fr-FR" dirty="0"/>
              <a:t> </a:t>
            </a:r>
          </a:p>
          <a:p>
            <a:pPr eaLnBrk="1" hangingPunct="1"/>
            <a:endParaRPr lang="fr-BE" altLang="fr-FR" dirty="0"/>
          </a:p>
          <a:p>
            <a:pPr eaLnBrk="1" hangingPunct="1"/>
            <a:endParaRPr lang="fr-BE" altLang="fr-FR" dirty="0"/>
          </a:p>
        </p:txBody>
      </p:sp>
      <p:pic>
        <p:nvPicPr>
          <p:cNvPr id="3" name="Image 2">
            <a:extLst>
              <a:ext uri="{FF2B5EF4-FFF2-40B4-BE49-F238E27FC236}">
                <a16:creationId xmlns:a16="http://schemas.microsoft.com/office/drawing/2014/main" id="{01C20D9C-F609-4CC4-9DF2-5C63FCABBBCC}"/>
              </a:ext>
            </a:extLst>
          </p:cNvPr>
          <p:cNvPicPr>
            <a:picLocks noChangeAspect="1"/>
          </p:cNvPicPr>
          <p:nvPr>
            <p:custDataLst>
              <p:tags r:id="rId3"/>
            </p:custDataLst>
          </p:nvPr>
        </p:nvPicPr>
        <p:blipFill>
          <a:blip r:embed="rId7"/>
          <a:stretch>
            <a:fillRect/>
          </a:stretch>
        </p:blipFill>
        <p:spPr>
          <a:xfrm>
            <a:off x="8303703" y="4841147"/>
            <a:ext cx="1524000" cy="1219200"/>
          </a:xfrm>
          <a:prstGeom prst="rect">
            <a:avLst/>
          </a:prstGeom>
        </p:spPr>
      </p:pic>
    </p:spTree>
    <p:extLst>
      <p:ext uri="{BB962C8B-B14F-4D97-AF65-F5344CB8AC3E}">
        <p14:creationId xmlns:p14="http://schemas.microsoft.com/office/powerpoint/2010/main" val="27439284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custDataLst>
              <p:tags r:id="rId1"/>
            </p:custDataLst>
          </p:nvPr>
        </p:nvSpPr>
        <p:spPr/>
        <p:txBody>
          <a:bodyPr/>
          <a:lstStyle/>
          <a:p>
            <a:pPr eaLnBrk="1" hangingPunct="1"/>
            <a:r>
              <a:rPr lang="fr-BE" altLang="fr-FR" dirty="0">
                <a:solidFill>
                  <a:srgbClr val="FF0000"/>
                </a:solidFill>
              </a:rPr>
              <a:t>Création de nouveaux </a:t>
            </a:r>
            <a:r>
              <a:rPr lang="fr-FR" b="1" i="1" dirty="0">
                <a:solidFill>
                  <a:srgbClr val="FF0000"/>
                </a:solidFill>
              </a:rPr>
              <a:t>top-</a:t>
            </a:r>
            <a:r>
              <a:rPr lang="fr-FR" b="1" i="1" dirty="0" err="1">
                <a:solidFill>
                  <a:srgbClr val="FF0000"/>
                </a:solidFill>
              </a:rPr>
              <a:t>level</a:t>
            </a:r>
            <a:r>
              <a:rPr lang="fr-FR" b="1" i="1" dirty="0">
                <a:solidFill>
                  <a:srgbClr val="FF0000"/>
                </a:solidFill>
              </a:rPr>
              <a:t> </a:t>
            </a:r>
            <a:r>
              <a:rPr lang="fr-FR" b="1" i="1" dirty="0" err="1">
                <a:solidFill>
                  <a:srgbClr val="FF0000"/>
                </a:solidFill>
              </a:rPr>
              <a:t>domain</a:t>
            </a:r>
            <a:r>
              <a:rPr lang="fr-BE" altLang="fr-FR" dirty="0">
                <a:solidFill>
                  <a:srgbClr val="FF0000"/>
                </a:solidFill>
              </a:rPr>
              <a:t> (</a:t>
            </a:r>
            <a:r>
              <a:rPr lang="fr-BE" altLang="fr-FR" dirty="0" err="1">
                <a:solidFill>
                  <a:srgbClr val="FF0000"/>
                </a:solidFill>
              </a:rPr>
              <a:t>gTLD</a:t>
            </a:r>
            <a:r>
              <a:rPr lang="fr-BE" altLang="fr-FR" dirty="0">
                <a:solidFill>
                  <a:srgbClr val="FF0000"/>
                </a:solidFill>
              </a:rPr>
              <a:t>) </a:t>
            </a:r>
          </a:p>
        </p:txBody>
      </p:sp>
      <p:sp>
        <p:nvSpPr>
          <p:cNvPr id="27651" name="Content Placeholder 2"/>
          <p:cNvSpPr>
            <a:spLocks noGrp="1"/>
          </p:cNvSpPr>
          <p:nvPr>
            <p:ph idx="1"/>
            <p:custDataLst>
              <p:tags r:id="rId2"/>
            </p:custDataLst>
          </p:nvPr>
        </p:nvSpPr>
        <p:spPr>
          <a:xfrm>
            <a:off x="609600" y="1600201"/>
            <a:ext cx="10972800" cy="4850933"/>
          </a:xfrm>
        </p:spPr>
        <p:txBody>
          <a:bodyPr/>
          <a:lstStyle/>
          <a:p>
            <a:pPr marL="685800" indent="-571500" eaLnBrk="1" hangingPunct="1"/>
            <a:r>
              <a:rPr lang="fr-FR" altLang="fr-FR" sz="4000" dirty="0"/>
              <a:t>Environ 260 domaines de premier niveau nationaux ; (.</a:t>
            </a:r>
            <a:r>
              <a:rPr lang="fr-FR" altLang="fr-FR" sz="4000" dirty="0" err="1"/>
              <a:t>fr</a:t>
            </a:r>
            <a:r>
              <a:rPr lang="fr-FR" altLang="fr-FR" sz="4000" dirty="0"/>
              <a:t>…)</a:t>
            </a:r>
          </a:p>
          <a:p>
            <a:pPr marL="685800" indent="-571500" eaLnBrk="1" hangingPunct="1"/>
            <a:r>
              <a:rPr lang="fr-FR" altLang="fr-FR" sz="4000" dirty="0"/>
              <a:t>Environ 300 domaines de premier niveau génériques (.com, .</a:t>
            </a:r>
            <a:r>
              <a:rPr lang="fr-FR" altLang="fr-FR" sz="4000" dirty="0" err="1"/>
              <a:t>org</a:t>
            </a:r>
            <a:r>
              <a:rPr lang="fr-FR" altLang="fr-FR" sz="4000" dirty="0"/>
              <a:t>…).</a:t>
            </a:r>
          </a:p>
          <a:p>
            <a:pPr marL="685800" indent="-571500" eaLnBrk="1" hangingPunct="1"/>
            <a:r>
              <a:rPr lang="fr-FR" altLang="fr-FR" sz="4000" dirty="0"/>
              <a:t>Voir </a:t>
            </a:r>
            <a:r>
              <a:rPr lang="fr-FR" altLang="fr-FR" sz="4000" dirty="0">
                <a:hlinkClick r:id="rId4"/>
              </a:rPr>
              <a:t>la liste </a:t>
            </a:r>
            <a:endParaRPr lang="fr-BE" altLang="fr-FR" sz="4000" dirty="0"/>
          </a:p>
          <a:p>
            <a:pPr lvl="1" eaLnBrk="1" hangingPunct="1"/>
            <a:r>
              <a:rPr lang="fr-FR" altLang="fr-FR" dirty="0"/>
              <a:t>Nouvelles extensions gTLD : </a:t>
            </a:r>
            <a:r>
              <a:rPr lang="fr-FR" altLang="fr-FR" dirty="0">
                <a:hlinkClick r:id="rId5"/>
              </a:rPr>
              <a:t>un « Big Bang » pour les noms de domaine.</a:t>
            </a:r>
            <a:endParaRPr lang="fr-BE" altLang="fr-FR" dirty="0"/>
          </a:p>
          <a:p>
            <a:pPr lvl="1" eaLnBrk="1" hangingPunct="1"/>
            <a:endParaRPr lang="fr-BE" altLang="fr-FR" dirty="0"/>
          </a:p>
        </p:txBody>
      </p:sp>
    </p:spTree>
    <p:extLst>
      <p:ext uri="{BB962C8B-B14F-4D97-AF65-F5344CB8AC3E}">
        <p14:creationId xmlns:p14="http://schemas.microsoft.com/office/powerpoint/2010/main" val="1180270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custDataLst>
              <p:tags r:id="rId1"/>
            </p:custDataLst>
          </p:nvPr>
        </p:nvSpPr>
        <p:spPr/>
        <p:txBody>
          <a:bodyPr/>
          <a:lstStyle/>
          <a:p>
            <a:pPr eaLnBrk="1" hangingPunct="1"/>
            <a:r>
              <a:rPr lang="fr-BE" altLang="fr-FR" dirty="0">
                <a:solidFill>
                  <a:srgbClr val="FF0000"/>
                </a:solidFill>
              </a:rPr>
              <a:t>Nom de domaine de second niveau</a:t>
            </a:r>
          </a:p>
        </p:txBody>
      </p:sp>
      <p:sp>
        <p:nvSpPr>
          <p:cNvPr id="3" name="Content Placeholder 2"/>
          <p:cNvSpPr>
            <a:spLocks noGrp="1"/>
          </p:cNvSpPr>
          <p:nvPr>
            <p:ph idx="1"/>
            <p:custDataLst>
              <p:tags r:id="rId2"/>
            </p:custDataLst>
          </p:nvPr>
        </p:nvSpPr>
        <p:spPr/>
        <p:txBody>
          <a:bodyPr rtlCol="0">
            <a:normAutofit fontScale="92500" lnSpcReduction="10000"/>
          </a:bodyPr>
          <a:lstStyle/>
          <a:p>
            <a:pPr eaLnBrk="1" fontAlgn="auto" hangingPunct="1">
              <a:spcAft>
                <a:spcPts val="0"/>
              </a:spcAft>
              <a:buNone/>
              <a:defRPr/>
            </a:pPr>
            <a:r>
              <a:rPr lang="fr-BE" dirty="0"/>
              <a:t>Limitation de taille (2 à 63 caractères)</a:t>
            </a:r>
          </a:p>
          <a:p>
            <a:pPr eaLnBrk="1" fontAlgn="auto" hangingPunct="1">
              <a:spcAft>
                <a:spcPts val="0"/>
              </a:spcAft>
              <a:defRPr/>
            </a:pPr>
            <a:endParaRPr lang="fr-BE" dirty="0"/>
          </a:p>
          <a:p>
            <a:pPr eaLnBrk="1" fontAlgn="auto" hangingPunct="1">
              <a:spcAft>
                <a:spcPts val="0"/>
              </a:spcAft>
              <a:defRPr/>
            </a:pPr>
            <a:r>
              <a:rPr lang="fr-BE" dirty="0"/>
              <a:t>Le terme </a:t>
            </a:r>
            <a:r>
              <a:rPr lang="fr-BE" i="1" dirty="0"/>
              <a:t>domaine</a:t>
            </a:r>
            <a:r>
              <a:rPr lang="fr-BE" dirty="0"/>
              <a:t> désigne habituellement un </a:t>
            </a:r>
            <a:r>
              <a:rPr lang="fr-BE" i="1" dirty="0"/>
              <a:t>domaine de deuxième niveau</a:t>
            </a:r>
            <a:r>
              <a:rPr lang="fr-BE" dirty="0"/>
              <a:t>. </a:t>
            </a:r>
          </a:p>
          <a:p>
            <a:pPr eaLnBrk="1" fontAlgn="auto" hangingPunct="1">
              <a:spcAft>
                <a:spcPts val="0"/>
              </a:spcAft>
              <a:defRPr/>
            </a:pPr>
            <a:r>
              <a:rPr lang="fr-BE" dirty="0"/>
              <a:t>Voici quelques noms de domaine valides : </a:t>
            </a:r>
            <a:r>
              <a:rPr lang="fr-BE" dirty="0">
                <a:highlight>
                  <a:srgbClr val="FFFF00"/>
                </a:highlight>
              </a:rPr>
              <a:t>wikipedia</a:t>
            </a:r>
            <a:r>
              <a:rPr lang="fr-BE" dirty="0"/>
              <a:t>.org, </a:t>
            </a:r>
            <a:r>
              <a:rPr lang="fr-BE" dirty="0">
                <a:highlight>
                  <a:srgbClr val="FFFF00"/>
                </a:highlight>
              </a:rPr>
              <a:t>paris</a:t>
            </a:r>
            <a:r>
              <a:rPr lang="fr-BE" dirty="0"/>
              <a:t>.fr, paris-france.fr, lions.com, louvre.museum, yaourt.biz et platon.name.</a:t>
            </a:r>
          </a:p>
          <a:p>
            <a:pPr eaLnBrk="1" fontAlgn="auto" hangingPunct="1">
              <a:spcAft>
                <a:spcPts val="0"/>
              </a:spcAft>
              <a:defRPr/>
            </a:pPr>
            <a:r>
              <a:rPr lang="fr-BE" dirty="0"/>
              <a:t>On dira que le terme </a:t>
            </a:r>
            <a:r>
              <a:rPr lang="fr-BE" dirty="0" err="1"/>
              <a:t>wikipedia</a:t>
            </a:r>
            <a:r>
              <a:rPr lang="fr-BE" dirty="0"/>
              <a:t> est une composante du nom de domaine wikipedia.org.</a:t>
            </a:r>
          </a:p>
          <a:p>
            <a:pPr eaLnBrk="1" fontAlgn="auto" hangingPunct="1">
              <a:spcAft>
                <a:spcPts val="0"/>
              </a:spcAft>
              <a:defRPr/>
            </a:pPr>
            <a:endParaRPr lang="fr-BE" dirty="0"/>
          </a:p>
          <a:p>
            <a:pPr eaLnBrk="1" fontAlgn="auto" hangingPunct="1">
              <a:spcAft>
                <a:spcPts val="0"/>
              </a:spcAft>
              <a:defRPr/>
            </a:pPr>
            <a:endParaRPr lang="fr-BE" dirty="0"/>
          </a:p>
          <a:p>
            <a:pPr eaLnBrk="1" fontAlgn="auto" hangingPunct="1">
              <a:spcAft>
                <a:spcPts val="0"/>
              </a:spcAft>
              <a:buNone/>
              <a:defRPr/>
            </a:pPr>
            <a:endParaRPr lang="fr-BE" dirty="0"/>
          </a:p>
          <a:p>
            <a:pPr eaLnBrk="1" fontAlgn="auto" hangingPunct="1">
              <a:spcAft>
                <a:spcPts val="0"/>
              </a:spcAft>
              <a:defRPr/>
            </a:pPr>
            <a:endParaRPr lang="fr-BE" dirty="0"/>
          </a:p>
        </p:txBody>
      </p:sp>
      <p:sp>
        <p:nvSpPr>
          <p:cNvPr id="2" name="ZoneTexte 1"/>
          <p:cNvSpPr txBox="1"/>
          <p:nvPr>
            <p:custDataLst>
              <p:tags r:id="rId3"/>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val="1063506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custDataLst>
              <p:tags r:id="rId1"/>
            </p:custDataLst>
          </p:nvPr>
        </p:nvSpPr>
        <p:spPr/>
        <p:txBody>
          <a:bodyPr/>
          <a:lstStyle/>
          <a:p>
            <a:r>
              <a:rPr lang="fr-FR" altLang="fr-FR">
                <a:solidFill>
                  <a:srgbClr val="FF0000"/>
                </a:solidFill>
              </a:rPr>
              <a:t>2 types de prestataires :</a:t>
            </a:r>
            <a:br>
              <a:rPr lang="fr-FR" altLang="fr-FR">
                <a:solidFill>
                  <a:srgbClr val="FF0000"/>
                </a:solidFill>
              </a:rPr>
            </a:br>
            <a:endParaRPr lang="fr-FR" altLang="fr-FR">
              <a:solidFill>
                <a:srgbClr val="FF0000"/>
              </a:solidFill>
            </a:endParaRPr>
          </a:p>
        </p:txBody>
      </p:sp>
      <p:sp>
        <p:nvSpPr>
          <p:cNvPr id="25603" name="Espace réservé du contenu 2"/>
          <p:cNvSpPr>
            <a:spLocks noGrp="1"/>
          </p:cNvSpPr>
          <p:nvPr>
            <p:ph idx="1"/>
            <p:custDataLst>
              <p:tags r:id="rId2"/>
            </p:custDataLst>
          </p:nvPr>
        </p:nvSpPr>
        <p:spPr>
          <a:xfrm>
            <a:off x="609600" y="1066800"/>
            <a:ext cx="10514202" cy="4708526"/>
          </a:xfrm>
        </p:spPr>
        <p:txBody>
          <a:bodyPr/>
          <a:lstStyle/>
          <a:p>
            <a:r>
              <a:rPr lang="fr-FR" altLang="fr-FR" dirty="0">
                <a:hlinkClick r:id="rId5"/>
              </a:rPr>
              <a:t>Office d’enregistrement </a:t>
            </a:r>
            <a:r>
              <a:rPr lang="fr-FR" altLang="fr-FR" dirty="0"/>
              <a:t>(</a:t>
            </a:r>
            <a:r>
              <a:rPr lang="fr-FR" altLang="fr-FR" dirty="0" err="1"/>
              <a:t>registries</a:t>
            </a:r>
            <a:r>
              <a:rPr lang="fr-FR" altLang="fr-FR" dirty="0"/>
              <a:t>) : </a:t>
            </a:r>
            <a:r>
              <a:rPr lang="fr-FR" altLang="fr-FR" dirty="0">
                <a:hlinkClick r:id="rId6"/>
              </a:rPr>
              <a:t>Afnic</a:t>
            </a:r>
            <a:r>
              <a:rPr lang="fr-FR" altLang="fr-FR" dirty="0"/>
              <a:t> pour la France et le .</a:t>
            </a:r>
            <a:r>
              <a:rPr lang="fr-FR" altLang="fr-FR" dirty="0" err="1"/>
              <a:t>fr</a:t>
            </a:r>
            <a:endParaRPr lang="fr-FR" altLang="fr-FR" dirty="0"/>
          </a:p>
          <a:p>
            <a:pPr lvl="1"/>
            <a:r>
              <a:rPr lang="fr-FR" altLang="fr-FR" dirty="0"/>
              <a:t>Centralisation des données</a:t>
            </a:r>
          </a:p>
          <a:p>
            <a:pPr lvl="1"/>
            <a:r>
              <a:rPr lang="fr-FR" altLang="fr-FR" dirty="0"/>
              <a:t>Pouvoir de suppression ou de transfert d’un nom de domaine</a:t>
            </a:r>
          </a:p>
          <a:p>
            <a:pPr lvl="1"/>
            <a:r>
              <a:rPr lang="fr-FR" altLang="fr-FR" dirty="0"/>
              <a:t>Contrôle de la  procédure appliquée par les « registrars » </a:t>
            </a:r>
          </a:p>
          <a:p>
            <a:r>
              <a:rPr lang="fr-FR" altLang="fr-FR" dirty="0">
                <a:hlinkClick r:id="rId7"/>
              </a:rPr>
              <a:t>Bureaux d’enregistrement </a:t>
            </a:r>
            <a:r>
              <a:rPr lang="fr-FR" altLang="fr-FR" dirty="0"/>
              <a:t>: (Registrars)  </a:t>
            </a:r>
          </a:p>
          <a:p>
            <a:pPr lvl="1"/>
            <a:r>
              <a:rPr lang="fr-FR" altLang="fr-FR" dirty="0"/>
              <a:t>Une activité commerciale (</a:t>
            </a:r>
            <a:r>
              <a:rPr lang="fr-FR" altLang="fr-FR" dirty="0">
                <a:hlinkClick r:id="rId8"/>
              </a:rPr>
              <a:t>pour aller plus loin</a:t>
            </a:r>
            <a:r>
              <a:rPr lang="fr-FR" altLang="fr-FR" dirty="0"/>
              <a:t>)</a:t>
            </a:r>
          </a:p>
          <a:p>
            <a:pPr lvl="1"/>
            <a:r>
              <a:rPr lang="fr-FR" altLang="fr-FR" dirty="0"/>
              <a:t>Des exemples de </a:t>
            </a:r>
            <a:r>
              <a:rPr lang="fr-FR" altLang="fr-FR" dirty="0" err="1"/>
              <a:t>Registrars</a:t>
            </a:r>
            <a:r>
              <a:rPr lang="fr-FR" altLang="fr-FR" dirty="0"/>
              <a:t> : OVH … </a:t>
            </a:r>
          </a:p>
          <a:p>
            <a:r>
              <a:rPr lang="fr-FR" altLang="fr-FR" dirty="0">
                <a:hlinkClick r:id="rId9"/>
              </a:rPr>
              <a:t>WHOIS</a:t>
            </a:r>
            <a:r>
              <a:rPr lang="fr-FR" altLang="fr-FR" dirty="0"/>
              <a:t> : un annuaire des noms de domaine </a:t>
            </a:r>
          </a:p>
          <a:p>
            <a:pPr lvl="1"/>
            <a:r>
              <a:rPr lang="fr-FR" altLang="fr-FR" sz="1800" dirty="0">
                <a:hlinkClick r:id="rId10"/>
              </a:rPr>
              <a:t>https://www.ovh.com/fr/support/outils/check_whois.pl</a:t>
            </a:r>
            <a:endParaRPr lang="fr-FR" altLang="fr-FR" sz="1800" dirty="0"/>
          </a:p>
        </p:txBody>
      </p:sp>
      <p:pic>
        <p:nvPicPr>
          <p:cNvPr id="5" name="Image 4">
            <a:extLst>
              <a:ext uri="{FF2B5EF4-FFF2-40B4-BE49-F238E27FC236}">
                <a16:creationId xmlns:a16="http://schemas.microsoft.com/office/drawing/2014/main" id="{01FC48FF-8510-43E2-BF48-E83770CCEA13}"/>
              </a:ext>
            </a:extLst>
          </p:cNvPr>
          <p:cNvPicPr>
            <a:picLocks noChangeAspect="1"/>
          </p:cNvPicPr>
          <p:nvPr>
            <p:custDataLst>
              <p:tags r:id="rId3"/>
            </p:custDataLst>
          </p:nvPr>
        </p:nvPicPr>
        <p:blipFill rotWithShape="1">
          <a:blip r:embed="rId11"/>
          <a:srcRect l="25115" t="45505" r="53900" b="8991"/>
          <a:stretch/>
        </p:blipFill>
        <p:spPr>
          <a:xfrm>
            <a:off x="8699384" y="4345497"/>
            <a:ext cx="2267352" cy="2416030"/>
          </a:xfrm>
          <a:prstGeom prst="rect">
            <a:avLst/>
          </a:prstGeom>
        </p:spPr>
      </p:pic>
    </p:spTree>
    <p:extLst>
      <p:ext uri="{BB962C8B-B14F-4D97-AF65-F5344CB8AC3E}">
        <p14:creationId xmlns:p14="http://schemas.microsoft.com/office/powerpoint/2010/main" val="2800843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custDataLst>
              <p:tags r:id="rId1"/>
            </p:custDataLst>
          </p:nvPr>
        </p:nvSpPr>
        <p:spPr/>
        <p:txBody>
          <a:bodyPr/>
          <a:lstStyle/>
          <a:p>
            <a:pPr eaLnBrk="1" hangingPunct="1"/>
            <a:r>
              <a:rPr lang="fr-BE" altLang="fr-FR" dirty="0">
                <a:solidFill>
                  <a:srgbClr val="FF0000"/>
                </a:solidFill>
              </a:rPr>
              <a:t>Choix de l’extension.fr</a:t>
            </a:r>
          </a:p>
        </p:txBody>
      </p:sp>
      <p:sp>
        <p:nvSpPr>
          <p:cNvPr id="3" name="Content Placeholder 2"/>
          <p:cNvSpPr>
            <a:spLocks noGrp="1"/>
          </p:cNvSpPr>
          <p:nvPr>
            <p:ph idx="1"/>
            <p:custDataLst>
              <p:tags r:id="rId2"/>
            </p:custDataLst>
          </p:nvPr>
        </p:nvSpPr>
        <p:spPr>
          <a:ln>
            <a:miter lim="800000"/>
            <a:headEnd/>
            <a:tailEnd/>
          </a:ln>
        </p:spPr>
        <p:txBody>
          <a:bodyPr rtlCol="0">
            <a:normAutofit/>
          </a:bodyPr>
          <a:lstStyle/>
          <a:p>
            <a:pPr algn="just" eaLnBrk="1" fontAlgn="auto" hangingPunct="1">
              <a:spcAft>
                <a:spcPts val="0"/>
              </a:spcAft>
              <a:defRPr/>
            </a:pPr>
            <a:r>
              <a:rPr lang="fr-BE" dirty="0"/>
              <a:t>La charte de nommage de l’</a:t>
            </a:r>
            <a:r>
              <a:rPr lang="fr-BE" dirty="0" err="1"/>
              <a:t>Afnic</a:t>
            </a:r>
            <a:r>
              <a:rPr lang="fr-BE" dirty="0"/>
              <a:t> vient organiser l’enregistrement d’un nom de domaine en .</a:t>
            </a:r>
            <a:r>
              <a:rPr lang="fr-BE" dirty="0" err="1"/>
              <a:t>fr</a:t>
            </a:r>
            <a:r>
              <a:rPr lang="fr-BE" dirty="0"/>
              <a:t> : </a:t>
            </a:r>
            <a:r>
              <a:rPr lang="fr-BE" dirty="0">
                <a:hlinkClick r:id="rId4"/>
              </a:rPr>
              <a:t>http://www.afnic.fr/fr/ressources/documents-de-reference/chartes/</a:t>
            </a:r>
            <a:endParaRPr lang="fr-BE" dirty="0"/>
          </a:p>
          <a:p>
            <a:pPr marL="1517650" lvl="5" indent="-342900">
              <a:defRPr/>
            </a:pPr>
            <a:endParaRPr lang="fr-BE" dirty="0"/>
          </a:p>
        </p:txBody>
      </p:sp>
    </p:spTree>
    <p:extLst>
      <p:ext uri="{BB962C8B-B14F-4D97-AF65-F5344CB8AC3E}">
        <p14:creationId xmlns:p14="http://schemas.microsoft.com/office/powerpoint/2010/main" val="31838184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custDataLst>
              <p:tags r:id="rId1"/>
            </p:custDataLst>
          </p:nvPr>
        </p:nvSpPr>
        <p:spPr/>
        <p:txBody>
          <a:bodyPr/>
          <a:lstStyle/>
          <a:p>
            <a:pPr eaLnBrk="1" hangingPunct="1"/>
            <a:r>
              <a:rPr lang="fr-BE" altLang="fr-FR" dirty="0">
                <a:solidFill>
                  <a:srgbClr val="FF0000"/>
                </a:solidFill>
              </a:rPr>
              <a:t>Les règles de l’AFNIC</a:t>
            </a:r>
          </a:p>
        </p:txBody>
      </p:sp>
      <p:sp>
        <p:nvSpPr>
          <p:cNvPr id="30723" name="Content Placeholder 2"/>
          <p:cNvSpPr>
            <a:spLocks noGrp="1"/>
          </p:cNvSpPr>
          <p:nvPr>
            <p:ph idx="1"/>
            <p:custDataLst>
              <p:tags r:id="rId2"/>
            </p:custDataLst>
          </p:nvPr>
        </p:nvSpPr>
        <p:spPr>
          <a:xfrm>
            <a:off x="609600" y="1132515"/>
            <a:ext cx="10972800" cy="4993650"/>
          </a:xfrm>
        </p:spPr>
        <p:txBody>
          <a:bodyPr/>
          <a:lstStyle/>
          <a:p>
            <a:pPr lvl="1" eaLnBrk="1" hangingPunct="1">
              <a:buFont typeface="Arial" panose="020B0604020202020204" pitchFamily="34" charset="0"/>
              <a:buNone/>
            </a:pPr>
            <a:endParaRPr lang="fr-BE" altLang="fr-FR" dirty="0"/>
          </a:p>
          <a:p>
            <a:pPr lvl="1" eaLnBrk="1" hangingPunct="1"/>
            <a:r>
              <a:rPr lang="fr-BE" altLang="fr-FR" dirty="0"/>
              <a:t>Choix d’un nom de domaine : « premier arrivé, premier servi » </a:t>
            </a:r>
          </a:p>
          <a:p>
            <a:pPr lvl="2" eaLnBrk="1" hangingPunct="1"/>
            <a:r>
              <a:rPr lang="fr-BE" altLang="fr-FR" dirty="0"/>
              <a:t>Liberté de choix du ND sous réserve du droit des tiers</a:t>
            </a:r>
          </a:p>
          <a:p>
            <a:pPr lvl="2" eaLnBrk="1" hangingPunct="1"/>
            <a:r>
              <a:rPr lang="fr-BE" altLang="fr-FR" dirty="0"/>
              <a:t>Certains ND sont interdits par ex. assassinat.fr</a:t>
            </a:r>
          </a:p>
          <a:p>
            <a:pPr lvl="2" eaLnBrk="1" hangingPunct="1"/>
            <a:r>
              <a:rPr lang="fr-BE" altLang="fr-FR" dirty="0"/>
              <a:t>Certains termes sont réservés : ex. strasbourg.fr </a:t>
            </a:r>
          </a:p>
          <a:p>
            <a:pPr marL="914400" lvl="2" indent="0" eaLnBrk="1" hangingPunct="1">
              <a:buNone/>
            </a:pPr>
            <a:endParaRPr lang="fr-BE" altLang="fr-FR" dirty="0"/>
          </a:p>
          <a:p>
            <a:pPr lvl="1" eaLnBrk="1" hangingPunct="1"/>
            <a:r>
              <a:rPr lang="fr-BE" altLang="fr-FR" dirty="0"/>
              <a:t>Qui peut obtenir un ND ?</a:t>
            </a:r>
          </a:p>
          <a:p>
            <a:pPr lvl="2" eaLnBrk="1" hangingPunct="1"/>
            <a:r>
              <a:rPr lang="fr-BE" altLang="fr-FR" dirty="0"/>
              <a:t>Un titulaire de nom de domaine, est une personne physique ou morale qui répond aux exigences et critères d’éligibilité propres aux catégories de domaine. </a:t>
            </a:r>
          </a:p>
          <a:p>
            <a:pPr lvl="2" eaLnBrk="1" hangingPunct="1"/>
            <a:endParaRPr lang="fr-BE" altLang="fr-FR" dirty="0"/>
          </a:p>
          <a:p>
            <a:pPr eaLnBrk="1" hangingPunct="1"/>
            <a:endParaRPr lang="fr-BE" altLang="fr-FR" dirty="0"/>
          </a:p>
        </p:txBody>
      </p:sp>
    </p:spTree>
    <p:extLst>
      <p:ext uri="{BB962C8B-B14F-4D97-AF65-F5344CB8AC3E}">
        <p14:creationId xmlns:p14="http://schemas.microsoft.com/office/powerpoint/2010/main" val="19779981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custDataLst>
              <p:tags r:id="rId1"/>
            </p:custDataLst>
          </p:nvPr>
        </p:nvSpPr>
        <p:spPr/>
        <p:txBody>
          <a:bodyPr/>
          <a:lstStyle/>
          <a:p>
            <a:pPr eaLnBrk="1" hangingPunct="1"/>
            <a:r>
              <a:rPr lang="fr-BE" altLang="fr-FR" sz="3600" dirty="0">
                <a:solidFill>
                  <a:srgbClr val="FF0000"/>
                </a:solidFill>
              </a:rPr>
              <a:t>J. Le contentieux des noms de domaine :</a:t>
            </a:r>
          </a:p>
        </p:txBody>
      </p:sp>
      <p:sp>
        <p:nvSpPr>
          <p:cNvPr id="3" name="Content Placeholder 2"/>
          <p:cNvSpPr>
            <a:spLocks noGrp="1"/>
          </p:cNvSpPr>
          <p:nvPr>
            <p:ph idx="1"/>
            <p:custDataLst>
              <p:tags r:id="rId2"/>
            </p:custDataLst>
          </p:nvPr>
        </p:nvSpPr>
        <p:spPr>
          <a:xfrm>
            <a:off x="1752600" y="1412875"/>
            <a:ext cx="8686800" cy="4737100"/>
          </a:xfrm>
        </p:spPr>
        <p:txBody>
          <a:bodyPr rtlCol="0">
            <a:normAutofit fontScale="85000" lnSpcReduction="20000"/>
          </a:bodyPr>
          <a:lstStyle/>
          <a:p>
            <a:pPr eaLnBrk="1" fontAlgn="auto" hangingPunct="1">
              <a:spcAft>
                <a:spcPts val="0"/>
              </a:spcAft>
              <a:buNone/>
              <a:defRPr/>
            </a:pPr>
            <a:r>
              <a:rPr lang="fr-BE" dirty="0"/>
              <a:t>Quels sont les principales « infractions » :</a:t>
            </a:r>
          </a:p>
          <a:p>
            <a:pPr eaLnBrk="1" fontAlgn="auto" hangingPunct="1">
              <a:spcAft>
                <a:spcPts val="0"/>
              </a:spcAft>
              <a:defRPr/>
            </a:pPr>
            <a:r>
              <a:rPr lang="fr-BE" dirty="0" err="1"/>
              <a:t>Cybersquatting</a:t>
            </a:r>
            <a:r>
              <a:rPr lang="fr-BE" dirty="0"/>
              <a:t> et autres formes d’agissements parasitaires :</a:t>
            </a:r>
          </a:p>
          <a:p>
            <a:pPr lvl="4" eaLnBrk="1" fontAlgn="auto" hangingPunct="1">
              <a:spcAft>
                <a:spcPts val="0"/>
              </a:spcAft>
              <a:buNone/>
              <a:defRPr/>
            </a:pPr>
            <a:r>
              <a:rPr lang="fr-BE" dirty="0"/>
              <a:t>- Réservation du </a:t>
            </a:r>
            <a:r>
              <a:rPr lang="fr-BE" dirty="0" err="1"/>
              <a:t>ND</a:t>
            </a:r>
            <a:r>
              <a:rPr lang="fr-BE" dirty="0"/>
              <a:t> au préjudice du titulaire légitime</a:t>
            </a:r>
          </a:p>
          <a:p>
            <a:pPr lvl="4" eaLnBrk="1" fontAlgn="auto" hangingPunct="1">
              <a:spcAft>
                <a:spcPts val="0"/>
              </a:spcAft>
              <a:buNone/>
              <a:defRPr/>
            </a:pPr>
            <a:r>
              <a:rPr lang="fr-BE" dirty="0"/>
              <a:t>- Conséquence du principe : premier arrivé, premier servi</a:t>
            </a:r>
          </a:p>
          <a:p>
            <a:pPr lvl="4" eaLnBrk="1" fontAlgn="auto" hangingPunct="1">
              <a:spcAft>
                <a:spcPts val="0"/>
              </a:spcAft>
              <a:buNone/>
              <a:defRPr/>
            </a:pPr>
            <a:r>
              <a:rPr lang="fr-BE" dirty="0"/>
              <a:t>- Conséquence de la coexistence de plusieurs procédures d’enregistrement </a:t>
            </a:r>
          </a:p>
          <a:p>
            <a:pPr lvl="1" eaLnBrk="1" fontAlgn="auto" hangingPunct="1">
              <a:spcAft>
                <a:spcPts val="0"/>
              </a:spcAft>
              <a:defRPr/>
            </a:pPr>
            <a:r>
              <a:rPr lang="fr-BE" dirty="0" err="1"/>
              <a:t>Typosquatting</a:t>
            </a:r>
            <a:r>
              <a:rPr lang="fr-BE" dirty="0"/>
              <a:t> : </a:t>
            </a:r>
            <a:r>
              <a:rPr lang="fr-BE" dirty="0" err="1"/>
              <a:t>ND</a:t>
            </a:r>
            <a:r>
              <a:rPr lang="fr-BE" dirty="0"/>
              <a:t> avec une typographie proche :</a:t>
            </a:r>
          </a:p>
          <a:p>
            <a:pPr lvl="4" eaLnBrk="1" fontAlgn="auto" hangingPunct="1">
              <a:spcAft>
                <a:spcPts val="0"/>
              </a:spcAft>
              <a:buNone/>
              <a:defRPr/>
            </a:pPr>
            <a:r>
              <a:rPr lang="fr-BE" dirty="0"/>
              <a:t>- Créditmutul.fr</a:t>
            </a:r>
          </a:p>
          <a:p>
            <a:pPr lvl="1" eaLnBrk="1" fontAlgn="auto" hangingPunct="1">
              <a:spcAft>
                <a:spcPts val="0"/>
              </a:spcAft>
              <a:defRPr/>
            </a:pPr>
            <a:r>
              <a:rPr lang="fr-BE" dirty="0" err="1"/>
              <a:t>Grabbing</a:t>
            </a:r>
            <a:r>
              <a:rPr lang="fr-BE" dirty="0"/>
              <a:t> ou gang </a:t>
            </a:r>
            <a:r>
              <a:rPr lang="fr-BE" dirty="0" err="1"/>
              <a:t>name</a:t>
            </a:r>
            <a:r>
              <a:rPr lang="fr-BE" dirty="0"/>
              <a:t> : enregistrement de grande marque pour les revendre :</a:t>
            </a:r>
          </a:p>
          <a:p>
            <a:pPr lvl="1" eaLnBrk="1" fontAlgn="auto" hangingPunct="1">
              <a:spcAft>
                <a:spcPts val="0"/>
              </a:spcAft>
              <a:defRPr/>
            </a:pPr>
            <a:r>
              <a:rPr lang="fr-BE" dirty="0" err="1"/>
              <a:t>Suck</a:t>
            </a:r>
            <a:r>
              <a:rPr lang="fr-BE" dirty="0"/>
              <a:t> : Air France </a:t>
            </a:r>
            <a:r>
              <a:rPr lang="fr-BE" dirty="0" err="1"/>
              <a:t>suck</a:t>
            </a:r>
            <a:r>
              <a:rPr lang="fr-BE" dirty="0"/>
              <a:t> – transfert du </a:t>
            </a:r>
            <a:r>
              <a:rPr lang="fr-BE" dirty="0" err="1"/>
              <a:t>ND</a:t>
            </a:r>
            <a:endParaRPr lang="fr-BE" dirty="0"/>
          </a:p>
          <a:p>
            <a:pPr lvl="1" eaLnBrk="1" fontAlgn="auto" hangingPunct="1">
              <a:spcAft>
                <a:spcPts val="0"/>
              </a:spcAft>
              <a:defRPr/>
            </a:pPr>
            <a:r>
              <a:rPr lang="fr-BE" dirty="0" err="1"/>
              <a:t>Slamming</a:t>
            </a:r>
            <a:r>
              <a:rPr lang="fr-BE" dirty="0"/>
              <a:t> : incitation à transférer le </a:t>
            </a:r>
            <a:r>
              <a:rPr lang="fr-BE" dirty="0" err="1"/>
              <a:t>ND</a:t>
            </a:r>
            <a:r>
              <a:rPr lang="fr-BE" dirty="0"/>
              <a:t> en fin de cycle au profit d’un tiers qui en assurera la gestion</a:t>
            </a:r>
          </a:p>
          <a:p>
            <a:pPr lvl="1" eaLnBrk="1" fontAlgn="auto" hangingPunct="1">
              <a:spcAft>
                <a:spcPts val="0"/>
              </a:spcAft>
              <a:defRPr/>
            </a:pPr>
            <a:r>
              <a:rPr lang="fr-BE" dirty="0"/>
              <a:t>Meta-tags, </a:t>
            </a:r>
            <a:r>
              <a:rPr lang="fr-BE" dirty="0" err="1"/>
              <a:t>phishing</a:t>
            </a:r>
            <a:r>
              <a:rPr lang="fr-BE" dirty="0"/>
              <a:t>…</a:t>
            </a:r>
          </a:p>
        </p:txBody>
      </p:sp>
    </p:spTree>
    <p:extLst>
      <p:ext uri="{BB962C8B-B14F-4D97-AF65-F5344CB8AC3E}">
        <p14:creationId xmlns:p14="http://schemas.microsoft.com/office/powerpoint/2010/main" val="23711919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custDataLst>
              <p:tags r:id="rId1"/>
            </p:custDataLst>
          </p:nvPr>
        </p:nvSpPr>
        <p:spPr/>
        <p:txBody>
          <a:bodyPr/>
          <a:lstStyle/>
          <a:p>
            <a:pPr eaLnBrk="1" hangingPunct="1"/>
            <a:r>
              <a:rPr lang="fr-BE" altLang="fr-FR" dirty="0">
                <a:solidFill>
                  <a:srgbClr val="FF0000"/>
                </a:solidFill>
              </a:rPr>
              <a:t>- Le recours à l’arbitrage hors tribunal </a:t>
            </a:r>
          </a:p>
        </p:txBody>
      </p:sp>
      <p:sp>
        <p:nvSpPr>
          <p:cNvPr id="3" name="Content Placeholder 2"/>
          <p:cNvSpPr>
            <a:spLocks noGrp="1"/>
          </p:cNvSpPr>
          <p:nvPr>
            <p:ph idx="1"/>
            <p:custDataLst>
              <p:tags r:id="rId2"/>
            </p:custDataLst>
          </p:nvPr>
        </p:nvSpPr>
        <p:spPr>
          <a:xfrm>
            <a:off x="1752600" y="1484313"/>
            <a:ext cx="8686800" cy="4665662"/>
          </a:xfrm>
        </p:spPr>
        <p:txBody>
          <a:bodyPr rtlCol="0">
            <a:normAutofit fontScale="92500" lnSpcReduction="10000"/>
          </a:bodyPr>
          <a:lstStyle/>
          <a:p>
            <a:pPr eaLnBrk="1" fontAlgn="auto" hangingPunct="1">
              <a:spcAft>
                <a:spcPts val="0"/>
              </a:spcAft>
              <a:buNone/>
              <a:defRPr/>
            </a:pPr>
            <a:r>
              <a:rPr lang="fr-BE" dirty="0"/>
              <a:t>L’intérêt d’une décision non étatique : rapidité, coût, caractère international, mais facile à bloquer…</a:t>
            </a:r>
          </a:p>
          <a:p>
            <a:pPr eaLnBrk="1" fontAlgn="auto" hangingPunct="1">
              <a:spcAft>
                <a:spcPts val="0"/>
              </a:spcAft>
              <a:buNone/>
              <a:defRPr/>
            </a:pPr>
            <a:r>
              <a:rPr lang="fr-BE" dirty="0"/>
              <a:t>Engagement de se soumettre à la procédure lors de l’enregistrement du ND dans le contrat avec le </a:t>
            </a:r>
            <a:r>
              <a:rPr lang="fr-BE" dirty="0" err="1"/>
              <a:t>registrar</a:t>
            </a:r>
            <a:r>
              <a:rPr lang="fr-BE" dirty="0"/>
              <a:t>  </a:t>
            </a:r>
          </a:p>
          <a:p>
            <a:pPr eaLnBrk="1" fontAlgn="auto" hangingPunct="1">
              <a:spcAft>
                <a:spcPts val="0"/>
              </a:spcAft>
              <a:buNone/>
              <a:defRPr/>
            </a:pPr>
            <a:r>
              <a:rPr lang="fr-BE" dirty="0"/>
              <a:t>Méthodes alternatives de règlement des litiges : </a:t>
            </a:r>
          </a:p>
          <a:p>
            <a:pPr lvl="1" eaLnBrk="1" fontAlgn="auto" hangingPunct="1">
              <a:spcAft>
                <a:spcPts val="0"/>
              </a:spcAft>
              <a:defRPr/>
            </a:pPr>
            <a:r>
              <a:rPr lang="fr-BE" dirty="0"/>
              <a:t>Principe </a:t>
            </a:r>
            <a:r>
              <a:rPr lang="fr-BE" dirty="0">
                <a:hlinkClick r:id="rId4"/>
              </a:rPr>
              <a:t>UDRP</a:t>
            </a:r>
            <a:r>
              <a:rPr lang="fr-BE" dirty="0"/>
              <a:t> pour le .</a:t>
            </a:r>
            <a:r>
              <a:rPr lang="fr-BE" dirty="0" err="1"/>
              <a:t>com</a:t>
            </a:r>
            <a:r>
              <a:rPr lang="fr-BE" dirty="0"/>
              <a:t> notamment </a:t>
            </a:r>
          </a:p>
          <a:p>
            <a:pPr lvl="2" eaLnBrk="1" fontAlgn="auto" hangingPunct="1">
              <a:spcAft>
                <a:spcPts val="0"/>
              </a:spcAft>
              <a:defRPr/>
            </a:pPr>
            <a:r>
              <a:rPr lang="fr-BE" dirty="0"/>
              <a:t>Exemple de procédure : </a:t>
            </a:r>
            <a:r>
              <a:rPr lang="fr-BE" dirty="0">
                <a:hlinkClick r:id="rId5"/>
              </a:rPr>
              <a:t>Orange-tunisie.com</a:t>
            </a:r>
            <a:endParaRPr lang="fr-BE" dirty="0"/>
          </a:p>
          <a:p>
            <a:pPr lvl="1" eaLnBrk="1" fontAlgn="auto" hangingPunct="1">
              <a:spcAft>
                <a:spcPts val="0"/>
              </a:spcAft>
              <a:defRPr/>
            </a:pPr>
            <a:r>
              <a:rPr lang="fr-BE" dirty="0"/>
              <a:t> Pour le .</a:t>
            </a:r>
            <a:r>
              <a:rPr lang="fr-BE" dirty="0" err="1"/>
              <a:t>fr</a:t>
            </a:r>
            <a:r>
              <a:rPr lang="fr-BE" dirty="0"/>
              <a:t> : </a:t>
            </a:r>
            <a:r>
              <a:rPr lang="fr-BE" dirty="0">
                <a:hlinkClick r:id="rId6"/>
              </a:rPr>
              <a:t>http://www.afnic.fr/fr/resoudre-un-litige/</a:t>
            </a:r>
            <a:r>
              <a:rPr lang="fr-BE" dirty="0"/>
              <a:t> </a:t>
            </a:r>
          </a:p>
          <a:p>
            <a:pPr lvl="1" eaLnBrk="1" fontAlgn="auto" hangingPunct="1">
              <a:spcAft>
                <a:spcPts val="0"/>
              </a:spcAft>
              <a:defRPr/>
            </a:pPr>
            <a:r>
              <a:rPr lang="fr-BE" dirty="0"/>
              <a:t>Pour le .EU : </a:t>
            </a:r>
            <a:r>
              <a:rPr lang="fr-BE" dirty="0">
                <a:hlinkClick r:id="rId7"/>
              </a:rPr>
              <a:t>ADR.eu</a:t>
            </a:r>
            <a:endParaRPr lang="fr-BE" dirty="0"/>
          </a:p>
        </p:txBody>
      </p:sp>
    </p:spTree>
    <p:extLst>
      <p:ext uri="{BB962C8B-B14F-4D97-AF65-F5344CB8AC3E}">
        <p14:creationId xmlns:p14="http://schemas.microsoft.com/office/powerpoint/2010/main" val="214791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1981200" y="548680"/>
            <a:ext cx="8229600" cy="868958"/>
          </a:xfrm>
        </p:spPr>
        <p:txBody>
          <a:bodyPr rtlCol="0">
            <a:normAutofit fontScale="90000"/>
          </a:bodyPr>
          <a:lstStyle/>
          <a:p>
            <a:pPr>
              <a:defRPr/>
            </a:pPr>
            <a:r>
              <a:rPr lang="fr-BE" b="1" dirty="0">
                <a:solidFill>
                  <a:srgbClr val="FF0000"/>
                </a:solidFill>
              </a:rPr>
              <a:t>3 questions à traiter pour le droit d’auteur  </a:t>
            </a:r>
            <a:br>
              <a:rPr lang="fr-BE" dirty="0">
                <a:solidFill>
                  <a:srgbClr val="FF0000"/>
                </a:solidFill>
              </a:rPr>
            </a:br>
            <a:endParaRPr lang="fr-BE" dirty="0">
              <a:solidFill>
                <a:srgbClr val="FF0000"/>
              </a:solidFill>
            </a:endParaRPr>
          </a:p>
        </p:txBody>
      </p:sp>
      <p:sp>
        <p:nvSpPr>
          <p:cNvPr id="4099" name="Rectangle 3"/>
          <p:cNvSpPr>
            <a:spLocks noGrp="1" noChangeArrowheads="1"/>
          </p:cNvSpPr>
          <p:nvPr>
            <p:ph type="body" idx="1"/>
            <p:custDataLst>
              <p:tags r:id="rId2"/>
            </p:custDataLst>
          </p:nvPr>
        </p:nvSpPr>
        <p:spPr>
          <a:xfrm>
            <a:off x="2209799" y="1268414"/>
            <a:ext cx="8855279" cy="4827587"/>
          </a:xfrm>
        </p:spPr>
        <p:txBody>
          <a:bodyPr rtlCol="0">
            <a:noAutofit/>
          </a:bodyPr>
          <a:lstStyle/>
          <a:p>
            <a:pPr>
              <a:defRPr/>
            </a:pPr>
            <a:r>
              <a:rPr lang="fr-BE" sz="2400" dirty="0"/>
              <a:t>1.1. « </a:t>
            </a:r>
            <a:r>
              <a:rPr lang="fr-BE" sz="2400" b="1" dirty="0">
                <a:solidFill>
                  <a:srgbClr val="FF0000"/>
                </a:solidFill>
              </a:rPr>
              <a:t>Quoi</a:t>
            </a:r>
            <a:r>
              <a:rPr lang="fr-BE" sz="2400" dirty="0">
                <a:solidFill>
                  <a:srgbClr val="FF0000"/>
                </a:solidFill>
              </a:rPr>
              <a:t> </a:t>
            </a:r>
            <a:r>
              <a:rPr lang="fr-BE" sz="2400" dirty="0"/>
              <a:t>»  ? L’œuvre de l’esprit / la création </a:t>
            </a:r>
          </a:p>
          <a:p>
            <a:pPr lvl="1">
              <a:defRPr/>
            </a:pPr>
            <a:r>
              <a:rPr lang="fr-BE" sz="2400" dirty="0"/>
              <a:t>La « chose » protégée ? </a:t>
            </a:r>
          </a:p>
          <a:p>
            <a:pPr lvl="1">
              <a:defRPr/>
            </a:pPr>
            <a:r>
              <a:rPr lang="fr-BE" sz="2400" dirty="0"/>
              <a:t>Qu’est-ce qu’une création protégée au sens du Code de la propriété intellectuelle (CPI) ?</a:t>
            </a:r>
          </a:p>
          <a:p>
            <a:pPr lvl="1">
              <a:defRPr/>
            </a:pPr>
            <a:endParaRPr lang="fr-BE" sz="2400" dirty="0"/>
          </a:p>
          <a:p>
            <a:pPr>
              <a:defRPr/>
            </a:pPr>
            <a:r>
              <a:rPr lang="fr-BE" sz="2400" dirty="0"/>
              <a:t>1.2. « </a:t>
            </a:r>
            <a:r>
              <a:rPr lang="fr-BE" sz="2400" b="1" dirty="0">
                <a:solidFill>
                  <a:srgbClr val="FF0000"/>
                </a:solidFill>
              </a:rPr>
              <a:t>Qui</a:t>
            </a:r>
            <a:r>
              <a:rPr lang="fr-BE" sz="2400" dirty="0"/>
              <a:t> »   ? L’auteur / autrice </a:t>
            </a:r>
          </a:p>
          <a:p>
            <a:pPr lvl="1">
              <a:defRPr/>
            </a:pPr>
            <a:r>
              <a:rPr lang="fr-BE" sz="2400" dirty="0"/>
              <a:t>Qui est la personne protégée ?</a:t>
            </a:r>
          </a:p>
          <a:p>
            <a:pPr lvl="1">
              <a:defRPr/>
            </a:pPr>
            <a:r>
              <a:rPr lang="fr-BE" sz="2400" dirty="0"/>
              <a:t>Qui est l’auteur au sens légal ? </a:t>
            </a:r>
          </a:p>
          <a:p>
            <a:pPr lvl="1">
              <a:defRPr/>
            </a:pPr>
            <a:endParaRPr lang="fr-BE" sz="2400" dirty="0"/>
          </a:p>
          <a:p>
            <a:pPr>
              <a:defRPr/>
            </a:pPr>
            <a:r>
              <a:rPr lang="fr-BE" sz="2400" dirty="0"/>
              <a:t>1.3. « </a:t>
            </a:r>
            <a:r>
              <a:rPr lang="fr-BE" sz="2400" b="1" dirty="0">
                <a:solidFill>
                  <a:srgbClr val="FF0000"/>
                </a:solidFill>
              </a:rPr>
              <a:t>Comment</a:t>
            </a:r>
            <a:r>
              <a:rPr lang="fr-BE" sz="2400" dirty="0"/>
              <a:t> »   ? Le régime du droit d’auteur </a:t>
            </a:r>
          </a:p>
          <a:p>
            <a:pPr lvl="1">
              <a:defRPr/>
            </a:pPr>
            <a:r>
              <a:rPr lang="fr-BE" sz="2400" dirty="0"/>
              <a:t>Comment autoriser un tiers à exploiter mes œuvres ? </a:t>
            </a:r>
          </a:p>
          <a:p>
            <a:pPr lvl="1">
              <a:defRPr/>
            </a:pPr>
            <a:r>
              <a:rPr lang="fr-BE" sz="2400" dirty="0"/>
              <a:t>Que faut-il faire pour exploiter l’œuvre d’un tiers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81200" y="549275"/>
            <a:ext cx="8229600" cy="1366838"/>
          </a:xfrm>
        </p:spPr>
        <p:txBody>
          <a:bodyPr rtlCol="0">
            <a:normAutofit fontScale="90000"/>
          </a:bodyPr>
          <a:lstStyle/>
          <a:p>
            <a:pPr eaLnBrk="1" fontAlgn="auto" hangingPunct="1">
              <a:spcAft>
                <a:spcPts val="0"/>
              </a:spcAft>
              <a:defRPr/>
            </a:pPr>
            <a:r>
              <a:rPr lang="fr-BE" dirty="0">
                <a:solidFill>
                  <a:srgbClr val="FF0000"/>
                </a:solidFill>
              </a:rPr>
              <a:t>Les actions spécifiques en contrefaçon de marque devant les juridictions judiciaires </a:t>
            </a:r>
            <a:br>
              <a:rPr lang="fr-BE" dirty="0"/>
            </a:br>
            <a:endParaRPr lang="fr-BE" dirty="0"/>
          </a:p>
        </p:txBody>
      </p:sp>
      <p:sp>
        <p:nvSpPr>
          <p:cNvPr id="33795" name="Content Placeholder 2"/>
          <p:cNvSpPr>
            <a:spLocks noGrp="1"/>
          </p:cNvSpPr>
          <p:nvPr>
            <p:ph idx="1"/>
            <p:custDataLst>
              <p:tags r:id="rId2"/>
            </p:custDataLst>
          </p:nvPr>
        </p:nvSpPr>
        <p:spPr>
          <a:xfrm>
            <a:off x="1981200" y="1989139"/>
            <a:ext cx="8229600" cy="4137025"/>
          </a:xfrm>
        </p:spPr>
        <p:txBody>
          <a:bodyPr/>
          <a:lstStyle/>
          <a:p>
            <a:pPr eaLnBrk="1" hangingPunct="1"/>
            <a:r>
              <a:rPr lang="fr-FR" altLang="fr-FR" sz="3600" dirty="0"/>
              <a:t>La protection des noms de domaine : application du droit des marques</a:t>
            </a:r>
          </a:p>
          <a:p>
            <a:pPr eaLnBrk="1" hangingPunct="1"/>
            <a:r>
              <a:rPr lang="fr-FR" altLang="fr-FR" sz="3600" dirty="0"/>
              <a:t>L’enregistrement d’un nom de domaine identique à une marque puis son exploitation commerciale dans le même domaine d’activité peut relever de la contrefaçon. </a:t>
            </a:r>
          </a:p>
          <a:p>
            <a:pPr eaLnBrk="1" hangingPunct="1">
              <a:buFont typeface="Arial" panose="020B0604020202020204" pitchFamily="34" charset="0"/>
              <a:buNone/>
            </a:pPr>
            <a:endParaRPr lang="fr-FR" altLang="fr-FR" sz="4200" b="1" dirty="0"/>
          </a:p>
          <a:p>
            <a:pPr eaLnBrk="1" hangingPunct="1">
              <a:buFont typeface="Arial" panose="020B0604020202020204" pitchFamily="34" charset="0"/>
              <a:buNone/>
            </a:pPr>
            <a:br>
              <a:rPr lang="fr-FR" altLang="fr-FR" b="1" dirty="0"/>
            </a:br>
            <a:endParaRPr lang="fr-FR" altLang="fr-FR" b="1" dirty="0"/>
          </a:p>
        </p:txBody>
      </p:sp>
    </p:spTree>
    <p:extLst>
      <p:ext uri="{BB962C8B-B14F-4D97-AF65-F5344CB8AC3E}">
        <p14:creationId xmlns:p14="http://schemas.microsoft.com/office/powerpoint/2010/main" val="9258977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265A2E-1C98-4411-9495-31DE898798CA}"/>
              </a:ext>
            </a:extLst>
          </p:cNvPr>
          <p:cNvSpPr>
            <a:spLocks noGrp="1"/>
          </p:cNvSpPr>
          <p:nvPr>
            <p:ph type="title"/>
          </p:nvPr>
        </p:nvSpPr>
        <p:spPr/>
        <p:txBody>
          <a:bodyPr/>
          <a:lstStyle/>
          <a:p>
            <a:r>
              <a:rPr lang="fr-FR" dirty="0">
                <a:solidFill>
                  <a:srgbClr val="FF0000"/>
                </a:solidFill>
              </a:rPr>
              <a:t>Concurrence déloyale pour les noms génériques</a:t>
            </a:r>
          </a:p>
        </p:txBody>
      </p:sp>
      <p:sp>
        <p:nvSpPr>
          <p:cNvPr id="3" name="Espace réservé du contenu 2">
            <a:extLst>
              <a:ext uri="{FF2B5EF4-FFF2-40B4-BE49-F238E27FC236}">
                <a16:creationId xmlns:a16="http://schemas.microsoft.com/office/drawing/2014/main" id="{445788B2-FD86-44A3-89F2-0B3DC11387D9}"/>
              </a:ext>
            </a:extLst>
          </p:cNvPr>
          <p:cNvSpPr>
            <a:spLocks noGrp="1"/>
          </p:cNvSpPr>
          <p:nvPr>
            <p:ph idx="1"/>
          </p:nvPr>
        </p:nvSpPr>
        <p:spPr/>
        <p:txBody>
          <a:bodyPr/>
          <a:lstStyle/>
          <a:p>
            <a:pPr marL="0" indent="0">
              <a:buNone/>
            </a:pPr>
            <a:r>
              <a:rPr lang="fr-FR" sz="1050" dirty="0"/>
              <a:t>Un e-commerçant découvre qu’un nouveau concurrent a mis en ligne un site </a:t>
            </a:r>
            <a:r>
              <a:rPr lang="fr-FR" sz="800" b="0" i="0" dirty="0">
                <a:solidFill>
                  <a:srgbClr val="000000"/>
                </a:solidFill>
                <a:effectLst/>
                <a:latin typeface="sourcesanspro"/>
              </a:rPr>
              <a:t>www.beauxarts.fr</a:t>
            </a:r>
            <a:r>
              <a:rPr lang="fr-FR" sz="1050" dirty="0"/>
              <a:t>, comportant un nom de domaine proche du sien </a:t>
            </a:r>
            <a:r>
              <a:rPr lang="fr-FR" sz="800" b="0" i="0" dirty="0">
                <a:solidFill>
                  <a:srgbClr val="000000"/>
                </a:solidFill>
                <a:effectLst/>
                <a:latin typeface="sourcesanspro"/>
              </a:rPr>
              <a:t>www.geant-beaux-arts.fr</a:t>
            </a:r>
            <a:r>
              <a:rPr lang="fr-FR" sz="1050" dirty="0"/>
              <a:t>, pour proposer des articles identiques à ceux vendus par son entreprise. </a:t>
            </a:r>
          </a:p>
          <a:p>
            <a:pPr marL="0" indent="0">
              <a:buNone/>
            </a:pPr>
            <a:endParaRPr lang="fr-FR" sz="1050" dirty="0"/>
          </a:p>
          <a:p>
            <a:pPr marL="0" indent="0">
              <a:buNone/>
            </a:pPr>
            <a:r>
              <a:rPr lang="fr-FR" sz="1050" dirty="0"/>
              <a:t>Ce qui suffit à créer une confusion auprès des consommateurs ?</a:t>
            </a:r>
          </a:p>
          <a:p>
            <a:pPr marL="0" indent="0">
              <a:buNone/>
            </a:pPr>
            <a:endParaRPr lang="fr-FR" sz="1050" dirty="0"/>
          </a:p>
          <a:p>
            <a:pPr marL="0" indent="0">
              <a:buNone/>
            </a:pPr>
            <a:r>
              <a:rPr lang="fr-FR" sz="1050" dirty="0"/>
              <a:t>Pour preuve, il invoque la réception de plusieurs mails, dont l’un provenant d’une personne expliquant qu’elle est devenue cliente chez lui après avoir visionné des vidéos postées… par son concurrent ! Ce qui justifie une indemnité pour concurrence déloyale, </a:t>
            </a:r>
          </a:p>
          <a:p>
            <a:pPr marL="0" indent="0">
              <a:buNone/>
            </a:pPr>
            <a:endParaRPr lang="fr-FR" sz="1050"/>
          </a:p>
          <a:p>
            <a:pPr marL="0" indent="0">
              <a:buNone/>
            </a:pPr>
            <a:r>
              <a:rPr lang="fr-FR" sz="1050"/>
              <a:t>« </a:t>
            </a:r>
            <a:r>
              <a:rPr lang="fr-FR" sz="1050" dirty="0"/>
              <a:t>Non ! », conteste le concurrent qui dénonce ces prétendues confusions, faute pour le e-commerçant de démontrer qu’il a effectivement subi un préjudice…</a:t>
            </a:r>
          </a:p>
          <a:p>
            <a:pPr marL="0" indent="0">
              <a:buNone/>
            </a:pPr>
            <a:endParaRPr lang="fr-FR" sz="1050" dirty="0"/>
          </a:p>
          <a:p>
            <a:pPr marL="0" indent="0">
              <a:buNone/>
            </a:pPr>
            <a:r>
              <a:rPr lang="fr-FR" sz="1050" dirty="0"/>
              <a:t>« Peu importe », rétorque le juge : les mails produits démontrent qu’il y a effectivement eu confusion entre les 2 sites, caractérisant ainsi un acte de concurrence déloyale de la part du concurrent. </a:t>
            </a:r>
          </a:p>
          <a:p>
            <a:pPr marL="0" indent="0">
              <a:buNone/>
            </a:pPr>
            <a:r>
              <a:rPr lang="fr-FR" sz="1050" dirty="0"/>
              <a:t>Or, un tel acte implique automatiquement l’existence d’un préjudice... qui doit par conséquent être indemnisé !</a:t>
            </a:r>
          </a:p>
          <a:p>
            <a:endParaRPr lang="fr-FR" sz="1050" dirty="0"/>
          </a:p>
          <a:p>
            <a:endParaRPr lang="fr-FR" sz="1050" dirty="0"/>
          </a:p>
          <a:p>
            <a:pPr marL="0" indent="0">
              <a:buNone/>
            </a:pPr>
            <a:r>
              <a:rPr lang="fr-FR" sz="1050" dirty="0"/>
              <a:t>Source : </a:t>
            </a:r>
            <a:r>
              <a:rPr lang="fr-FR" sz="1050" dirty="0">
                <a:hlinkClick r:id="rId2"/>
              </a:rPr>
              <a:t>Arrêt de la Cour de cassation, chambre commerciale, du 13 octobre 2021, n°19-23597</a:t>
            </a:r>
            <a:endParaRPr lang="fr-FR" sz="1050" dirty="0"/>
          </a:p>
        </p:txBody>
      </p:sp>
    </p:spTree>
    <p:extLst>
      <p:ext uri="{BB962C8B-B14F-4D97-AF65-F5344CB8AC3E}">
        <p14:creationId xmlns:p14="http://schemas.microsoft.com/office/powerpoint/2010/main" val="38211890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custDataLst>
              <p:tags r:id="rId1"/>
            </p:custDataLst>
          </p:nvPr>
        </p:nvSpPr>
        <p:spPr>
          <a:xfrm>
            <a:off x="337053" y="589797"/>
            <a:ext cx="10972800" cy="1143000"/>
          </a:xfrm>
        </p:spPr>
        <p:txBody>
          <a:bodyPr/>
          <a:lstStyle/>
          <a:p>
            <a:r>
              <a:rPr lang="fr-FR" altLang="fr-FR" dirty="0">
                <a:solidFill>
                  <a:srgbClr val="FF0000"/>
                </a:solidFill>
              </a:rPr>
              <a:t>3 Le droit à l’image </a:t>
            </a:r>
          </a:p>
        </p:txBody>
      </p:sp>
      <p:sp>
        <p:nvSpPr>
          <p:cNvPr id="39939" name="Espace réservé du contenu 2"/>
          <p:cNvSpPr>
            <a:spLocks noGrp="1"/>
          </p:cNvSpPr>
          <p:nvPr>
            <p:ph idx="1"/>
            <p:custDataLst>
              <p:tags r:id="rId2"/>
            </p:custDataLst>
          </p:nvPr>
        </p:nvSpPr>
        <p:spPr>
          <a:xfrm>
            <a:off x="609600" y="2389909"/>
            <a:ext cx="10972800" cy="1907455"/>
          </a:xfrm>
        </p:spPr>
        <p:txBody>
          <a:bodyPr/>
          <a:lstStyle/>
          <a:p>
            <a:endParaRPr lang="fr-FR" altLang="fr-FR" dirty="0"/>
          </a:p>
        </p:txBody>
      </p:sp>
    </p:spTree>
    <p:extLst>
      <p:ext uri="{BB962C8B-B14F-4D97-AF65-F5344CB8AC3E}">
        <p14:creationId xmlns:p14="http://schemas.microsoft.com/office/powerpoint/2010/main" val="10805262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custDataLst>
              <p:tags r:id="rId1"/>
            </p:custDataLst>
          </p:nvPr>
        </p:nvSpPr>
        <p:spPr/>
        <p:txBody>
          <a:bodyPr/>
          <a:lstStyle/>
          <a:p>
            <a:r>
              <a:rPr lang="fr-FR" altLang="fr-FR" dirty="0">
                <a:solidFill>
                  <a:srgbClr val="FF0000"/>
                </a:solidFill>
              </a:rPr>
              <a:t>Quelques mots sur le droit à l’image</a:t>
            </a:r>
          </a:p>
        </p:txBody>
      </p:sp>
      <p:sp>
        <p:nvSpPr>
          <p:cNvPr id="40963" name="Espace réservé du contenu 2"/>
          <p:cNvSpPr>
            <a:spLocks noGrp="1"/>
          </p:cNvSpPr>
          <p:nvPr>
            <p:ph idx="1"/>
            <p:custDataLst>
              <p:tags r:id="rId2"/>
            </p:custDataLst>
          </p:nvPr>
        </p:nvSpPr>
        <p:spPr>
          <a:xfrm>
            <a:off x="609600" y="2474752"/>
            <a:ext cx="10972800" cy="3651412"/>
          </a:xfrm>
        </p:spPr>
        <p:txBody>
          <a:bodyPr/>
          <a:lstStyle/>
          <a:p>
            <a:pPr algn="just"/>
            <a:r>
              <a:rPr lang="fr-FR" altLang="fr-FR" dirty="0"/>
              <a:t>La protection de l’image des personnes physiques vivantes.</a:t>
            </a:r>
          </a:p>
          <a:p>
            <a:pPr algn="just"/>
            <a:r>
              <a:rPr lang="fr-FR" altLang="fr-FR" dirty="0"/>
              <a:t>Ce n’est pas juridiquement parlant un droit de propriété intellectuelle mais un droit de la personnalité. </a:t>
            </a:r>
          </a:p>
          <a:p>
            <a:pPr algn="just"/>
            <a:r>
              <a:rPr lang="fr-FR" altLang="fr-FR" dirty="0"/>
              <a:t>Comment utiliser l’image d’une personne physique ? </a:t>
            </a:r>
          </a:p>
          <a:p>
            <a:pPr lvl="1" algn="just"/>
            <a:r>
              <a:rPr lang="fr-FR" altLang="fr-FR" dirty="0"/>
              <a:t>Le cas de l’autorisation de la personne</a:t>
            </a:r>
          </a:p>
          <a:p>
            <a:pPr lvl="1" algn="just"/>
            <a:r>
              <a:rPr lang="fr-FR" altLang="fr-FR" dirty="0"/>
              <a:t>L’exception en l’absence d’autorisation </a:t>
            </a:r>
          </a:p>
        </p:txBody>
      </p:sp>
    </p:spTree>
    <p:extLst>
      <p:ext uri="{BB962C8B-B14F-4D97-AF65-F5344CB8AC3E}">
        <p14:creationId xmlns:p14="http://schemas.microsoft.com/office/powerpoint/2010/main" val="20453901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custDataLst>
              <p:tags r:id="rId1"/>
            </p:custDataLst>
          </p:nvPr>
        </p:nvSpPr>
        <p:spPr>
          <a:xfrm>
            <a:off x="609600" y="274638"/>
            <a:ext cx="10972800" cy="883043"/>
          </a:xfrm>
        </p:spPr>
        <p:txBody>
          <a:bodyPr/>
          <a:lstStyle/>
          <a:p>
            <a:r>
              <a:rPr lang="fr-FR" altLang="fr-FR" dirty="0">
                <a:solidFill>
                  <a:srgbClr val="FF0000"/>
                </a:solidFill>
              </a:rPr>
              <a:t>3.1 - Une autorisation de la personne visée</a:t>
            </a:r>
          </a:p>
        </p:txBody>
      </p:sp>
      <p:sp>
        <p:nvSpPr>
          <p:cNvPr id="3" name="Espace réservé du contenu 2"/>
          <p:cNvSpPr>
            <a:spLocks noGrp="1"/>
          </p:cNvSpPr>
          <p:nvPr>
            <p:ph idx="1"/>
            <p:custDataLst>
              <p:tags r:id="rId2"/>
            </p:custDataLst>
          </p:nvPr>
        </p:nvSpPr>
        <p:spPr>
          <a:xfrm>
            <a:off x="461394" y="1233183"/>
            <a:ext cx="11121006" cy="5243118"/>
          </a:xfrm>
        </p:spPr>
        <p:txBody>
          <a:bodyPr/>
          <a:lstStyle/>
          <a:p>
            <a:pPr marL="0" indent="0">
              <a:buNone/>
              <a:defRPr/>
            </a:pPr>
            <a:r>
              <a:rPr lang="fr-FR" sz="2000" dirty="0"/>
              <a:t>Le consentement doit être </a:t>
            </a:r>
            <a:r>
              <a:rPr lang="fr-FR" sz="2000" b="1" dirty="0"/>
              <a:t>explicite</a:t>
            </a:r>
            <a:r>
              <a:rPr lang="fr-FR" sz="2000" dirty="0"/>
              <a:t>, le plus souvent une autorisation écrite et préalable. </a:t>
            </a:r>
          </a:p>
          <a:p>
            <a:pPr marL="0" indent="0">
              <a:buNone/>
              <a:defRPr/>
            </a:pPr>
            <a:r>
              <a:rPr lang="fr-FR" sz="2000" dirty="0"/>
              <a:t>Toutefois, certaines exceptions sont admises :</a:t>
            </a:r>
          </a:p>
          <a:p>
            <a:pPr lvl="1">
              <a:defRPr/>
            </a:pPr>
            <a:r>
              <a:rPr lang="fr-FR" sz="2000" dirty="0"/>
              <a:t>Le consentement « tacite » : preuve de la </a:t>
            </a:r>
            <a:r>
              <a:rPr lang="fr-FR" sz="2000" u="sng" dirty="0"/>
              <a:t>pose en connaissance de cause</a:t>
            </a:r>
            <a:r>
              <a:rPr lang="fr-FR" sz="2000" dirty="0"/>
              <a:t>   - pas besoin d’écrit </a:t>
            </a:r>
          </a:p>
          <a:p>
            <a:pPr lvl="1">
              <a:defRPr/>
            </a:pPr>
            <a:r>
              <a:rPr lang="fr-FR" sz="2000" dirty="0"/>
              <a:t>Attention la situation reste conflictuelle – mieux vaut un écrit. </a:t>
            </a:r>
          </a:p>
          <a:p>
            <a:pPr marL="0" indent="0">
              <a:buNone/>
              <a:defRPr/>
            </a:pPr>
            <a:endParaRPr lang="fr-FR" sz="2000" dirty="0"/>
          </a:p>
          <a:p>
            <a:pPr marL="0" indent="0">
              <a:buNone/>
              <a:defRPr/>
            </a:pPr>
            <a:r>
              <a:rPr lang="fr-FR" sz="2000" dirty="0"/>
              <a:t>Le consentement de la personne mise en cause est interprété de façon restrictive en cas d’ambiguïté. </a:t>
            </a:r>
          </a:p>
          <a:p>
            <a:pPr lvl="1">
              <a:defRPr/>
            </a:pPr>
            <a:r>
              <a:rPr lang="fr-FR" sz="2000" dirty="0"/>
              <a:t>Une autorisation pour une publicité identifiée ne vaut pas pour une autre publicité.   </a:t>
            </a:r>
          </a:p>
          <a:p>
            <a:pPr marL="0" indent="0">
              <a:buNone/>
              <a:defRPr/>
            </a:pPr>
            <a:r>
              <a:rPr lang="fr-FR" sz="2000" dirty="0"/>
              <a:t>Mais le consentement peut être très large s’il est sans ambiguïté (pour tout usage… clause globale valable). </a:t>
            </a:r>
          </a:p>
          <a:p>
            <a:pPr lvl="1">
              <a:defRPr/>
            </a:pPr>
            <a:r>
              <a:rPr lang="fr-FR" sz="2000" dirty="0"/>
              <a:t>Contrairement au droit d’auteur – une cession globale et générale est admise.</a:t>
            </a:r>
          </a:p>
          <a:p>
            <a:pPr marL="0" indent="0">
              <a:buNone/>
              <a:defRPr/>
            </a:pPr>
            <a:endParaRPr lang="fr-FR" sz="2000" dirty="0"/>
          </a:p>
          <a:p>
            <a:pPr marL="0" indent="0">
              <a:buNone/>
              <a:defRPr/>
            </a:pPr>
            <a:r>
              <a:rPr lang="fr-FR" sz="2000" dirty="0"/>
              <a:t>Il faut bien préciser la durée de l’autorisation (CDD). A défaut la personne peut y mettre fin quand elle le souhaite.  (CDI – toujours possibilité d’y mettre un terme). </a:t>
            </a:r>
          </a:p>
          <a:p>
            <a:pPr marL="0" indent="0">
              <a:buNone/>
              <a:defRPr/>
            </a:pPr>
            <a:endParaRPr lang="fr-FR" dirty="0"/>
          </a:p>
        </p:txBody>
      </p:sp>
    </p:spTree>
    <p:extLst>
      <p:ext uri="{BB962C8B-B14F-4D97-AF65-F5344CB8AC3E}">
        <p14:creationId xmlns:p14="http://schemas.microsoft.com/office/powerpoint/2010/main" val="3577705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E794FF-60FF-4F17-B4A6-DD85ADF02880}"/>
              </a:ext>
            </a:extLst>
          </p:cNvPr>
          <p:cNvSpPr>
            <a:spLocks noGrp="1"/>
          </p:cNvSpPr>
          <p:nvPr>
            <p:ph type="title"/>
          </p:nvPr>
        </p:nvSpPr>
        <p:spPr/>
        <p:txBody>
          <a:bodyPr/>
          <a:lstStyle/>
          <a:p>
            <a:r>
              <a:rPr lang="fr-FR" dirty="0">
                <a:solidFill>
                  <a:srgbClr val="FF0000"/>
                </a:solidFill>
              </a:rPr>
              <a:t>Actualité sur les contrats contenant des autorisations </a:t>
            </a:r>
          </a:p>
        </p:txBody>
      </p:sp>
      <p:sp>
        <p:nvSpPr>
          <p:cNvPr id="3" name="Espace réservé du contenu 2">
            <a:extLst>
              <a:ext uri="{FF2B5EF4-FFF2-40B4-BE49-F238E27FC236}">
                <a16:creationId xmlns:a16="http://schemas.microsoft.com/office/drawing/2014/main" id="{BE176D9F-8622-479C-8C44-0744F8BF07F3}"/>
              </a:ext>
            </a:extLst>
          </p:cNvPr>
          <p:cNvSpPr>
            <a:spLocks noGrp="1"/>
          </p:cNvSpPr>
          <p:nvPr>
            <p:ph idx="1"/>
          </p:nvPr>
        </p:nvSpPr>
        <p:spPr/>
        <p:txBody>
          <a:bodyPr/>
          <a:lstStyle/>
          <a:p>
            <a:r>
              <a:rPr lang="fr-FR" dirty="0">
                <a:hlinkClick r:id="rId2"/>
              </a:rPr>
              <a:t>Cour de cassation, civile, Chambre civile 1, 20 octobre 2021, 20-16.343, Inédit </a:t>
            </a:r>
            <a:endParaRPr lang="fr-FR" dirty="0"/>
          </a:p>
          <a:p>
            <a:r>
              <a:rPr lang="fr-FR" dirty="0"/>
              <a:t>Les faits : Une candidate à un jeu d’aventure TV est victime d’une diarrhée qui n’est pas coupée au montage.</a:t>
            </a:r>
          </a:p>
          <a:p>
            <a:r>
              <a:rPr lang="fr-FR" dirty="0"/>
              <a:t>Demande d’indemnité pour atteinte au droit à l’image refusée</a:t>
            </a:r>
          </a:p>
          <a:p>
            <a:pPr lvl="1"/>
            <a:r>
              <a:rPr lang="fr-FR" dirty="0"/>
              <a:t>La séquence vise les difficultés de la candidate dans l’émission</a:t>
            </a:r>
          </a:p>
          <a:p>
            <a:pPr lvl="1"/>
            <a:r>
              <a:rPr lang="fr-FR" dirty="0"/>
              <a:t>La séquence est couverte par le contrat.  (CDD, règlement de la compétition, </a:t>
            </a:r>
            <a:r>
              <a:rPr lang="fr-FR"/>
              <a:t>autorisation spécifique) </a:t>
            </a:r>
            <a:endParaRPr lang="fr-FR" dirty="0"/>
          </a:p>
          <a:p>
            <a:r>
              <a:rPr lang="fr-FR" sz="1400" i="1" dirty="0"/>
              <a:t>« Les dispositions de l'article 9 du code civil, seules applicables en matière de cession de droit à l'image, relèvent de la liberté contractuelle et ne font pas obstacle à celle-ci dès lors que les parties ont stipulé de façon suffisamment claire les limites de l'autorisation donnée quant à sa durée, son domaine géographique, la nature des supports et l'exclusion de certains contextes (1re </a:t>
            </a:r>
            <a:r>
              <a:rPr lang="fr-FR" sz="1400" i="1" dirty="0" err="1"/>
              <a:t>Civ</a:t>
            </a:r>
            <a:r>
              <a:rPr lang="fr-FR" sz="1400" i="1" dirty="0"/>
              <a:t>., 11 décembre 2008, pourvoi n° 07-19494, Bull. 2008, I n° 282). </a:t>
            </a:r>
            <a:r>
              <a:rPr lang="fr-FR" sz="1400" dirty="0"/>
              <a:t>»</a:t>
            </a:r>
          </a:p>
          <a:p>
            <a:endParaRPr lang="fr-FR" dirty="0"/>
          </a:p>
        </p:txBody>
      </p:sp>
    </p:spTree>
    <p:extLst>
      <p:ext uri="{BB962C8B-B14F-4D97-AF65-F5344CB8AC3E}">
        <p14:creationId xmlns:p14="http://schemas.microsoft.com/office/powerpoint/2010/main" val="3882083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custDataLst>
              <p:tags r:id="rId1"/>
            </p:custDataLst>
          </p:nvPr>
        </p:nvSpPr>
        <p:spPr/>
        <p:txBody>
          <a:bodyPr/>
          <a:lstStyle/>
          <a:p>
            <a:r>
              <a:rPr lang="fr-FR" altLang="fr-FR" dirty="0">
                <a:solidFill>
                  <a:srgbClr val="FF0000"/>
                </a:solidFill>
              </a:rPr>
              <a:t>Dans le cadre professionnel</a:t>
            </a:r>
          </a:p>
        </p:txBody>
      </p:sp>
      <p:sp>
        <p:nvSpPr>
          <p:cNvPr id="43011" name="Espace réservé du contenu 2"/>
          <p:cNvSpPr>
            <a:spLocks noGrp="1"/>
          </p:cNvSpPr>
          <p:nvPr>
            <p:ph idx="1"/>
            <p:custDataLst>
              <p:tags r:id="rId2"/>
            </p:custDataLst>
          </p:nvPr>
        </p:nvSpPr>
        <p:spPr/>
        <p:txBody>
          <a:bodyPr/>
          <a:lstStyle/>
          <a:p>
            <a:pPr marL="0" indent="0">
              <a:buNone/>
            </a:pPr>
            <a:r>
              <a:rPr lang="fr-FR" altLang="fr-FR" sz="2400" dirty="0">
                <a:solidFill>
                  <a:srgbClr val="000000"/>
                </a:solidFill>
              </a:rPr>
              <a:t>Le droit à l’image dans le cadre professionnel existe-t-il ? Oui ! </a:t>
            </a:r>
          </a:p>
          <a:p>
            <a:pPr marL="0" indent="0">
              <a:buNone/>
            </a:pPr>
            <a:r>
              <a:rPr lang="fr-FR" altLang="fr-FR" sz="2400" dirty="0">
                <a:solidFill>
                  <a:srgbClr val="000000"/>
                </a:solidFill>
                <a:hlinkClick r:id="rId4"/>
              </a:rPr>
              <a:t>https://www.service-public.fr/particuliers/actualites/A15557</a:t>
            </a:r>
            <a:r>
              <a:rPr lang="fr-FR" altLang="fr-FR" sz="2400" dirty="0">
                <a:solidFill>
                  <a:srgbClr val="000000"/>
                </a:solidFill>
              </a:rPr>
              <a:t> </a:t>
            </a:r>
          </a:p>
          <a:p>
            <a:r>
              <a:rPr lang="fr-FR" altLang="fr-FR" sz="2400" dirty="0"/>
              <a:t>Dans plusieurs affaires, les accords des salariés </a:t>
            </a:r>
            <a:r>
              <a:rPr lang="fr-FR" altLang="fr-FR" sz="2400" u="sng" dirty="0"/>
              <a:t>à la </a:t>
            </a:r>
            <a:r>
              <a:rPr lang="fr-FR" altLang="fr-FR" sz="2400" u="sng" dirty="0">
                <a:solidFill>
                  <a:srgbClr val="FF0000"/>
                </a:solidFill>
              </a:rPr>
              <a:t>fixation</a:t>
            </a:r>
            <a:r>
              <a:rPr lang="fr-FR" altLang="fr-FR" sz="2400" u="sng" dirty="0"/>
              <a:t> de leur image </a:t>
            </a:r>
            <a:r>
              <a:rPr lang="fr-FR" altLang="fr-FR" sz="2400" dirty="0"/>
              <a:t>par leur participation aux prises de vues réalisées ne sont pas remis en cause.</a:t>
            </a:r>
          </a:p>
          <a:p>
            <a:r>
              <a:rPr lang="fr-FR" altLang="fr-FR" sz="2400" dirty="0"/>
              <a:t>Mais les juridictions caractérisent dans ces affaires une atteinte au droit à l'image des salariés, </a:t>
            </a:r>
            <a:r>
              <a:rPr lang="fr-FR" altLang="fr-FR" sz="2400" u="sng" dirty="0"/>
              <a:t>en l'absence d’accord sur </a:t>
            </a:r>
            <a:r>
              <a:rPr lang="fr-FR" altLang="fr-FR" sz="2400" u="sng" dirty="0">
                <a:solidFill>
                  <a:srgbClr val="FF0000"/>
                </a:solidFill>
              </a:rPr>
              <a:t>l'exploitation</a:t>
            </a:r>
            <a:r>
              <a:rPr lang="fr-FR" altLang="fr-FR" sz="2400" u="sng" dirty="0"/>
              <a:t> de ces images.</a:t>
            </a:r>
          </a:p>
          <a:p>
            <a:pPr lvl="1"/>
            <a:r>
              <a:rPr lang="fr-FR" altLang="fr-FR" sz="2400" dirty="0"/>
              <a:t>Par exemple, s'agissant non d'un salarié mais d'un coiffeur de renom sous contrat avec des annonceurs et ayant participé à des vidéos diffusées toutefois sans accord écrit, (CA Paris, 11 avr. 2018, Groupe </a:t>
            </a:r>
            <a:r>
              <a:rPr lang="fr-FR" altLang="fr-FR" sz="2400" dirty="0" err="1"/>
              <a:t>Vog</a:t>
            </a:r>
            <a:r>
              <a:rPr lang="fr-FR" altLang="fr-FR" sz="2400" dirty="0"/>
              <a:t> et </a:t>
            </a:r>
            <a:r>
              <a:rPr lang="fr-FR" altLang="fr-FR" sz="2400" dirty="0" err="1"/>
              <a:t>Formul'A</a:t>
            </a:r>
            <a:r>
              <a:rPr lang="fr-FR" altLang="fr-FR" sz="2400" dirty="0"/>
              <a:t> c/ M. X).</a:t>
            </a:r>
          </a:p>
          <a:p>
            <a:pPr marL="0" indent="0">
              <a:buNone/>
            </a:pPr>
            <a:endParaRPr lang="fr-FR" altLang="fr-FR" sz="2400" dirty="0"/>
          </a:p>
        </p:txBody>
      </p:sp>
    </p:spTree>
    <p:extLst>
      <p:ext uri="{BB962C8B-B14F-4D97-AF65-F5344CB8AC3E}">
        <p14:creationId xmlns:p14="http://schemas.microsoft.com/office/powerpoint/2010/main" val="21220582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B6261-6DEB-469D-B59B-893CA79AB4A7}"/>
              </a:ext>
            </a:extLst>
          </p:cNvPr>
          <p:cNvSpPr>
            <a:spLocks noGrp="1"/>
          </p:cNvSpPr>
          <p:nvPr>
            <p:ph type="title"/>
            <p:custDataLst>
              <p:tags r:id="rId1"/>
            </p:custDataLst>
          </p:nvPr>
        </p:nvSpPr>
        <p:spPr/>
        <p:txBody>
          <a:bodyPr/>
          <a:lstStyle/>
          <a:p>
            <a:r>
              <a:rPr lang="fr-FR" dirty="0">
                <a:solidFill>
                  <a:srgbClr val="FF0000"/>
                </a:solidFill>
              </a:rPr>
              <a:t>3.2 - Le droit à l’image et l’information du public</a:t>
            </a:r>
          </a:p>
        </p:txBody>
      </p:sp>
      <p:sp>
        <p:nvSpPr>
          <p:cNvPr id="3" name="Espace réservé du contenu 2">
            <a:extLst>
              <a:ext uri="{FF2B5EF4-FFF2-40B4-BE49-F238E27FC236}">
                <a16:creationId xmlns:a16="http://schemas.microsoft.com/office/drawing/2014/main" id="{37A9088E-3ECB-49FE-9085-1B242AEB4FAE}"/>
              </a:ext>
            </a:extLst>
          </p:cNvPr>
          <p:cNvSpPr>
            <a:spLocks noGrp="1"/>
          </p:cNvSpPr>
          <p:nvPr>
            <p:ph idx="1"/>
            <p:custDataLst>
              <p:tags r:id="rId2"/>
            </p:custDataLst>
          </p:nvPr>
        </p:nvSpPr>
        <p:spPr/>
        <p:txBody>
          <a:bodyPr/>
          <a:lstStyle/>
          <a:p>
            <a:r>
              <a:rPr lang="fr-FR" dirty="0"/>
              <a:t>La participation à un évènement d’actualité entendu largement</a:t>
            </a:r>
          </a:p>
          <a:p>
            <a:r>
              <a:rPr lang="fr-FR" dirty="0"/>
              <a:t>Il n’y a pas besoin d’autorisation de la personne.</a:t>
            </a:r>
          </a:p>
          <a:p>
            <a:r>
              <a:rPr lang="fr-FR" sz="2400" dirty="0"/>
              <a:t>pour vérifier qu’une publication portant sur la vie privée d’autrui constitue également une information d’importance générale, il faut apprécier la totalité de la publication et rechercher si celle-ci, prise dans son ensemble et au regard du contexte dans lequel elle s’inscrit, se rapporte à </a:t>
            </a:r>
            <a:r>
              <a:rPr lang="fr-FR" sz="2400" b="1" dirty="0"/>
              <a:t>une question d’intérêt général (</a:t>
            </a:r>
            <a:r>
              <a:rPr lang="fr-FR" sz="2400" dirty="0"/>
              <a:t>CEDH, 10 nov. 2015, n° 40454/07 )</a:t>
            </a:r>
          </a:p>
          <a:p>
            <a:r>
              <a:rPr lang="fr-FR" sz="2400" b="1" dirty="0"/>
              <a:t>L'intérêt général </a:t>
            </a:r>
            <a:r>
              <a:rPr lang="fr-FR" sz="2400" dirty="0"/>
              <a:t>vise les questions qui touchent le public dans une mesure telle qu'il peut légitimement s'y intéresser, qui éveillent son attention ou le préoccupent sensiblement, notamment parce qu'elles concernent le bien-être des citoyens ou la vie de la collectivité… </a:t>
            </a:r>
          </a:p>
          <a:p>
            <a:r>
              <a:rPr lang="fr-FR" sz="2400" dirty="0"/>
              <a:t>La définition est floue.  </a:t>
            </a:r>
          </a:p>
          <a:p>
            <a:pPr marL="0" indent="0">
              <a:buNone/>
            </a:pPr>
            <a:endParaRPr lang="fr-FR" sz="1800" dirty="0"/>
          </a:p>
        </p:txBody>
      </p:sp>
    </p:spTree>
    <p:extLst>
      <p:ext uri="{BB962C8B-B14F-4D97-AF65-F5344CB8AC3E}">
        <p14:creationId xmlns:p14="http://schemas.microsoft.com/office/powerpoint/2010/main" val="1170597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996F37-BDFF-4263-A293-7E9DC37B5525}"/>
              </a:ext>
            </a:extLst>
          </p:cNvPr>
          <p:cNvSpPr>
            <a:spLocks noGrp="1"/>
          </p:cNvSpPr>
          <p:nvPr>
            <p:ph type="title"/>
          </p:nvPr>
        </p:nvSpPr>
        <p:spPr>
          <a:xfrm>
            <a:off x="609600" y="274637"/>
            <a:ext cx="10972800" cy="1901295"/>
          </a:xfrm>
        </p:spPr>
        <p:txBody>
          <a:bodyPr/>
          <a:lstStyle/>
          <a:p>
            <a:r>
              <a:rPr lang="fr-FR" dirty="0">
                <a:solidFill>
                  <a:srgbClr val="FF0000"/>
                </a:solidFill>
              </a:rPr>
              <a:t>Un sujet d'intérêt général </a:t>
            </a:r>
            <a:br>
              <a:rPr lang="fr-FR" dirty="0">
                <a:solidFill>
                  <a:srgbClr val="FF0000"/>
                </a:solidFill>
              </a:rPr>
            </a:br>
            <a:r>
              <a:rPr lang="fr-FR" dirty="0">
                <a:solidFill>
                  <a:srgbClr val="FF0000"/>
                </a:solidFill>
              </a:rPr>
              <a:t>la vie de l’entreprise  ?</a:t>
            </a:r>
          </a:p>
        </p:txBody>
      </p:sp>
      <p:sp>
        <p:nvSpPr>
          <p:cNvPr id="3" name="Espace réservé du contenu 2">
            <a:extLst>
              <a:ext uri="{FF2B5EF4-FFF2-40B4-BE49-F238E27FC236}">
                <a16:creationId xmlns:a16="http://schemas.microsoft.com/office/drawing/2014/main" id="{4B239BD8-85A3-4482-9D02-27895E142213}"/>
              </a:ext>
            </a:extLst>
          </p:cNvPr>
          <p:cNvSpPr>
            <a:spLocks noGrp="1"/>
          </p:cNvSpPr>
          <p:nvPr>
            <p:ph idx="1"/>
          </p:nvPr>
        </p:nvSpPr>
        <p:spPr>
          <a:xfrm>
            <a:off x="609600" y="2650067"/>
            <a:ext cx="10972800" cy="3476097"/>
          </a:xfrm>
        </p:spPr>
        <p:txBody>
          <a:bodyPr/>
          <a:lstStyle/>
          <a:p>
            <a:r>
              <a:rPr lang="fr-FR" sz="2800" b="0" i="0" dirty="0">
                <a:solidFill>
                  <a:srgbClr val="434745"/>
                </a:solidFill>
                <a:effectLst/>
                <a:latin typeface="Roboto Slab"/>
              </a:rPr>
              <a:t>La notion de sujet d'intérêt général doit être envisagée précisément et ne s’applique probablement pas à la plupart des publications de photos de salariés.</a:t>
            </a:r>
          </a:p>
          <a:p>
            <a:pPr lvl="1"/>
            <a:r>
              <a:rPr lang="fr-FR" sz="2400" b="0" i="0" dirty="0">
                <a:solidFill>
                  <a:srgbClr val="434745"/>
                </a:solidFill>
                <a:effectLst/>
                <a:latin typeface="Roboto Slab"/>
              </a:rPr>
              <a:t>Nécessité d’un évènement d’actualité : ex. lancement d’un produit </a:t>
            </a:r>
          </a:p>
          <a:p>
            <a:pPr lvl="1"/>
            <a:r>
              <a:rPr lang="fr-FR" sz="2400" dirty="0">
                <a:solidFill>
                  <a:srgbClr val="434745"/>
                </a:solidFill>
                <a:latin typeface="Roboto Slab"/>
              </a:rPr>
              <a:t>Lien directe entre l’image du salarié et l’évènement. </a:t>
            </a:r>
            <a:endParaRPr lang="fr-FR" sz="2400" b="0" i="0" dirty="0">
              <a:solidFill>
                <a:srgbClr val="434745"/>
              </a:solidFill>
              <a:effectLst/>
              <a:latin typeface="Roboto Slab"/>
            </a:endParaRPr>
          </a:p>
          <a:p>
            <a:r>
              <a:rPr lang="fr-FR" sz="2800" b="0" i="0" dirty="0">
                <a:solidFill>
                  <a:srgbClr val="434745"/>
                </a:solidFill>
                <a:effectLst/>
                <a:latin typeface="Roboto Slab"/>
              </a:rPr>
              <a:t> Conseil : prévoir un accord écrit quant à l’exploitation de l’image des salariés – ne pas se reposer sur un accord « tacite »</a:t>
            </a:r>
          </a:p>
          <a:p>
            <a:endParaRPr lang="fr-FR" sz="2800" b="0" i="0" dirty="0">
              <a:solidFill>
                <a:srgbClr val="434745"/>
              </a:solidFill>
              <a:effectLst/>
              <a:latin typeface="Roboto Slab"/>
            </a:endParaRPr>
          </a:p>
        </p:txBody>
      </p:sp>
    </p:spTree>
    <p:extLst>
      <p:ext uri="{BB962C8B-B14F-4D97-AF65-F5344CB8AC3E}">
        <p14:creationId xmlns:p14="http://schemas.microsoft.com/office/powerpoint/2010/main" val="12469300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solidFill>
                  <a:srgbClr val="FF0000"/>
                </a:solidFill>
              </a:rPr>
              <a:t>Un droit à l’image des biens ? </a:t>
            </a:r>
          </a:p>
        </p:txBody>
      </p:sp>
      <p:sp>
        <p:nvSpPr>
          <p:cNvPr id="3" name="Espace réservé du contenu 2"/>
          <p:cNvSpPr>
            <a:spLocks noGrp="1"/>
          </p:cNvSpPr>
          <p:nvPr>
            <p:ph idx="1"/>
            <p:custDataLst>
              <p:tags r:id="rId2"/>
            </p:custDataLst>
          </p:nvPr>
        </p:nvSpPr>
        <p:spPr/>
        <p:txBody>
          <a:bodyPr/>
          <a:lstStyle/>
          <a:p>
            <a:pPr marL="0" indent="0">
              <a:buNone/>
            </a:pPr>
            <a:r>
              <a:rPr lang="fr-FR" dirty="0"/>
              <a:t>Non en principe : pas de protection particulière hors du droit d’auteur de l’architecte </a:t>
            </a:r>
          </a:p>
          <a:p>
            <a:pPr lvl="1"/>
            <a:r>
              <a:rPr lang="fr-FR" dirty="0"/>
              <a:t>Attention au risque de concurrence déloyale et de parasitisme : la photographie ne doit pas porter préjudice au propriétaire du bien. Ex. prendre une photo d’un restaurant célèbre pour une publicité pour de la saucisse.. (atteinte à l’image de marque du restaurant) </a:t>
            </a:r>
          </a:p>
          <a:p>
            <a:pPr lvl="1"/>
            <a:r>
              <a:rPr lang="fr-FR" dirty="0"/>
              <a:t>Ou à la protection des monuments nationaux : </a:t>
            </a:r>
            <a:r>
              <a:rPr lang="fr-FR" dirty="0">
                <a:hlinkClick r:id="rId4"/>
              </a:rPr>
              <a:t>https://www.reynaud-avocat.com/2018/04/20/26-l-absence-de-droit-sur-l-image-des-biens-publics-sauf-exception/</a:t>
            </a:r>
            <a:r>
              <a:rPr lang="fr-FR" dirty="0"/>
              <a:t>  </a:t>
            </a:r>
          </a:p>
        </p:txBody>
      </p:sp>
    </p:spTree>
    <p:extLst>
      <p:ext uri="{BB962C8B-B14F-4D97-AF65-F5344CB8AC3E}">
        <p14:creationId xmlns:p14="http://schemas.microsoft.com/office/powerpoint/2010/main" val="2409248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6"/>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1"/>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5231</TotalTime>
  <Words>11204</Words>
  <Application>Microsoft Office PowerPoint</Application>
  <PresentationFormat>Grand écran</PresentationFormat>
  <Paragraphs>732</Paragraphs>
  <Slides>100</Slides>
  <Notes>7</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100</vt:i4>
      </vt:variant>
    </vt:vector>
  </HeadingPairs>
  <TitlesOfParts>
    <vt:vector size="108" baseType="lpstr">
      <vt:lpstr>Arial</vt:lpstr>
      <vt:lpstr>Calibri</vt:lpstr>
      <vt:lpstr>Roboto Slab</vt:lpstr>
      <vt:lpstr>sourcesanspro</vt:lpstr>
      <vt:lpstr>Wingdings</vt:lpstr>
      <vt:lpstr>Office Theme</vt:lpstr>
      <vt:lpstr>1_Office Theme</vt:lpstr>
      <vt:lpstr>2_Office Theme</vt:lpstr>
      <vt:lpstr>Module 1  Propriété Intellectuelle &amp; droit à l’image</vt:lpstr>
      <vt:lpstr>Présentation PowerPoint</vt:lpstr>
      <vt:lpstr>1. Le droit d’auteur</vt:lpstr>
      <vt:lpstr>Le droit d’auteur issu du Code de la propriété intellectuelle (CPI) </vt:lpstr>
      <vt:lpstr>En quoi le droit d’auteur vous concerne ? </vt:lpstr>
      <vt:lpstr>DROIT D’AUTEUR ?</vt:lpstr>
      <vt:lpstr>Propriété intellectuelle ?</vt:lpstr>
      <vt:lpstr>  Le droit d’auteur  par rapport aux autres droits? </vt:lpstr>
      <vt:lpstr>3 questions à traiter pour le droit d’auteur   </vt:lpstr>
      <vt:lpstr>1.1. Qu’est ce qu’une œuvre de l’esprit  protégée par le droit d’auteur ? </vt:lpstr>
      <vt:lpstr>Voici une liste non-exhaustive des œuvres susceptibles d’être protégées par le droit d’auteur</vt:lpstr>
      <vt:lpstr>Deux conditions légales pour protéger une réalisation :</vt:lpstr>
      <vt:lpstr>a/ Qu’est ce que l’originalité ? </vt:lpstr>
      <vt:lpstr>Travaux pratiques sur l’originalité </vt:lpstr>
      <vt:lpstr>L’Originalité ?</vt:lpstr>
      <vt:lpstr>  L’œuvre sera protégée si elle est … « originale » </vt:lpstr>
      <vt:lpstr>En matière d’art appliqué : des dépôts de Dessins et Modèles qui se cumulent avec le droit d’auteur  (source site inpi) </vt:lpstr>
      <vt:lpstr>b. La condition de forme</vt:lpstr>
      <vt:lpstr>La distinction  idée non protégée / forme protégeable </vt:lpstr>
      <vt:lpstr>Orlan attaque Lady Gaga et perds  </vt:lpstr>
      <vt:lpstr>Le sculpteur Jeff Koons condamné pour contrefaçon</vt:lpstr>
      <vt:lpstr>c. Le cas des Œuvres dérivées ?</vt:lpstr>
      <vt:lpstr>d. Le moment de la création</vt:lpstr>
      <vt:lpstr>e. Problème pratique : la preuve de la création</vt:lpstr>
      <vt:lpstr>f. La durée de protection </vt:lpstr>
      <vt:lpstr>Exercice : Originalité d’un site web </vt:lpstr>
      <vt:lpstr>Pour résumer</vt:lpstr>
      <vt:lpstr>1.2 l’auteur </vt:lpstr>
      <vt:lpstr>a/ Qui est protégé ? </vt:lpstr>
      <vt:lpstr>Seul le créateur est un auteur </vt:lpstr>
      <vt:lpstr>Seul le créateur est un auteur </vt:lpstr>
      <vt:lpstr>Contrat ? </vt:lpstr>
      <vt:lpstr>Les contrats pour reproduire &amp; représenter l’œuvre </vt:lpstr>
      <vt:lpstr>Les mentions nécessaires que l’on doit trouver dans les clauses du contrat </vt:lpstr>
      <vt:lpstr>La rémunération de l’auteur</vt:lpstr>
      <vt:lpstr>b/ Les œuvres à plusieurs</vt:lpstr>
      <vt:lpstr>Œuvres de collaboration </vt:lpstr>
      <vt:lpstr>Le cas spécifique de l’œuvre collective </vt:lpstr>
      <vt:lpstr>Exercice n°2 : L’apport de l’auteur salarié et la fin du contrat de travail  </vt:lpstr>
      <vt:lpstr>c/ Négocier un contrat ? </vt:lpstr>
      <vt:lpstr>« Sans cession de droits, pas de remise des codes sources des sites commandés »</vt:lpstr>
      <vt:lpstr>Exercice n°3 : analyse d’un contrat informatique </vt:lpstr>
      <vt:lpstr>Schéma de la gestion d’une œuvre  </vt:lpstr>
      <vt:lpstr>1.3 Le « comment » ? Le régime du droit d’auteur</vt:lpstr>
      <vt:lpstr>a/ Le Droit moral</vt:lpstr>
      <vt:lpstr>Surtout le droit à la paternité</vt:lpstr>
      <vt:lpstr>Et le droit au respect de l’œuvre </vt:lpstr>
      <vt:lpstr>b/ Les droits patrimoniaux </vt:lpstr>
      <vt:lpstr>Reproduction et communication des éléments caractéristiques de l’œuvre </vt:lpstr>
      <vt:lpstr>Le cas de l’internet :</vt:lpstr>
      <vt:lpstr>La question du lien hypertexte </vt:lpstr>
      <vt:lpstr>Hyperlien et droit d’auteur ? </vt:lpstr>
      <vt:lpstr>e/ Les exceptions au monopole de l’auteur </vt:lpstr>
      <vt:lpstr> Les représentations dans le cercle de famille :</vt:lpstr>
      <vt:lpstr>Les copies privées</vt:lpstr>
      <vt:lpstr>Courtes citations</vt:lpstr>
      <vt:lpstr>La citation d’images ? </vt:lpstr>
      <vt:lpstr>La parodie, la caricature et le pastiche sont libres </vt:lpstr>
      <vt:lpstr>Tarzan &amp; Tarzoon  Pas de risque de confusion </vt:lpstr>
      <vt:lpstr>Œuvres d’art situées dans un lieu public</vt:lpstr>
      <vt:lpstr>f/ La sanction : une contrefaçon  </vt:lpstr>
      <vt:lpstr>2. Le droit des marques et les noms de domaine</vt:lpstr>
      <vt:lpstr>Actualité</vt:lpstr>
      <vt:lpstr>A. Qu’est-ce qu’une marque ?</vt:lpstr>
      <vt:lpstr>Comment classer les marques Le système des classes </vt:lpstr>
      <vt:lpstr>Une marque / un territoire </vt:lpstr>
      <vt:lpstr>Une marque doit avoir un caractère distinctif </vt:lpstr>
      <vt:lpstr>Quelques décisions sur la distinctivité </vt:lpstr>
      <vt:lpstr>B. Ce qui peut être protégé comme marque ? </vt:lpstr>
      <vt:lpstr> C. Ce qui ne peut pas être protégé : un signe non distinctif  </vt:lpstr>
      <vt:lpstr>D’autres marques qui ne peuvent être déposées </vt:lpstr>
      <vt:lpstr>D. La recherche de la disponibilité </vt:lpstr>
      <vt:lpstr>Exercice : effectuer une recherche d’antériorités sur le site de l’INPI (base marque) </vt:lpstr>
      <vt:lpstr>E. Combien coûte un dépôt ? </vt:lpstr>
      <vt:lpstr>F.  Faire un dépôt à l’INPI</vt:lpstr>
      <vt:lpstr>G. La protection de la marque contre les tiers </vt:lpstr>
      <vt:lpstr>Plusieurs types de protections : </vt:lpstr>
      <vt:lpstr>La contrefaçon au tribunal </vt:lpstr>
      <vt:lpstr>Par exception : des cas d’utilisation licites  de la marque</vt:lpstr>
      <vt:lpstr>L’opposition à l’INPI</vt:lpstr>
      <vt:lpstr>i. Les noms de domaine</vt:lpstr>
      <vt:lpstr>Nom de domaine de premier niveau – les top-level domain</vt:lpstr>
      <vt:lpstr>Création de nouveaux top-level domain (gTLD) </vt:lpstr>
      <vt:lpstr>Nom de domaine de second niveau</vt:lpstr>
      <vt:lpstr>2 types de prestataires : </vt:lpstr>
      <vt:lpstr>Choix de l’extension.fr</vt:lpstr>
      <vt:lpstr>Les règles de l’AFNIC</vt:lpstr>
      <vt:lpstr>J. Le contentieux des noms de domaine :</vt:lpstr>
      <vt:lpstr>- Le recours à l’arbitrage hors tribunal </vt:lpstr>
      <vt:lpstr>Les actions spécifiques en contrefaçon de marque devant les juridictions judiciaires  </vt:lpstr>
      <vt:lpstr>Concurrence déloyale pour les noms génériques</vt:lpstr>
      <vt:lpstr>3 Le droit à l’image </vt:lpstr>
      <vt:lpstr>Quelques mots sur le droit à l’image</vt:lpstr>
      <vt:lpstr>3.1 - Une autorisation de la personne visée</vt:lpstr>
      <vt:lpstr>Actualité sur les contrats contenant des autorisations </vt:lpstr>
      <vt:lpstr>Dans le cadre professionnel</vt:lpstr>
      <vt:lpstr>3.2 - Le droit à l’image et l’information du public</vt:lpstr>
      <vt:lpstr>Un sujet d'intérêt général  la vie de l’entreprise  ?</vt:lpstr>
      <vt:lpstr>Un droit à l’image des biens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 reynaud</dc:creator>
  <cp:lastModifiedBy>pascal reynaud</cp:lastModifiedBy>
  <cp:revision>100</cp:revision>
  <dcterms:created xsi:type="dcterms:W3CDTF">2016-08-22T15:46:43Z</dcterms:created>
  <dcterms:modified xsi:type="dcterms:W3CDTF">2023-09-21T08:59:48Z</dcterms:modified>
</cp:coreProperties>
</file>