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98" r:id="rId2"/>
  </p:sldMasterIdLst>
  <p:notesMasterIdLst>
    <p:notesMasterId r:id="rId40"/>
  </p:notesMasterIdLst>
  <p:handoutMasterIdLst>
    <p:handoutMasterId r:id="rId41"/>
  </p:handoutMasterIdLst>
  <p:sldIdLst>
    <p:sldId id="351" r:id="rId3"/>
    <p:sldId id="458" r:id="rId4"/>
    <p:sldId id="493" r:id="rId5"/>
    <p:sldId id="460" r:id="rId6"/>
    <p:sldId id="484" r:id="rId7"/>
    <p:sldId id="488" r:id="rId8"/>
    <p:sldId id="498" r:id="rId9"/>
    <p:sldId id="479" r:id="rId10"/>
    <p:sldId id="462" r:id="rId11"/>
    <p:sldId id="480" r:id="rId12"/>
    <p:sldId id="482" r:id="rId13"/>
    <p:sldId id="467" r:id="rId14"/>
    <p:sldId id="494" r:id="rId15"/>
    <p:sldId id="464" r:id="rId16"/>
    <p:sldId id="465" r:id="rId17"/>
    <p:sldId id="466" r:id="rId18"/>
    <p:sldId id="490" r:id="rId19"/>
    <p:sldId id="468" r:id="rId20"/>
    <p:sldId id="469" r:id="rId21"/>
    <p:sldId id="470" r:id="rId22"/>
    <p:sldId id="481" r:id="rId23"/>
    <p:sldId id="471" r:id="rId24"/>
    <p:sldId id="472" r:id="rId25"/>
    <p:sldId id="473" r:id="rId26"/>
    <p:sldId id="474" r:id="rId27"/>
    <p:sldId id="475" r:id="rId28"/>
    <p:sldId id="476" r:id="rId29"/>
    <p:sldId id="463" r:id="rId30"/>
    <p:sldId id="496" r:id="rId31"/>
    <p:sldId id="497" r:id="rId32"/>
    <p:sldId id="477" r:id="rId33"/>
    <p:sldId id="486" r:id="rId34"/>
    <p:sldId id="487" r:id="rId35"/>
    <p:sldId id="495" r:id="rId36"/>
    <p:sldId id="478" r:id="rId37"/>
    <p:sldId id="459" r:id="rId38"/>
    <p:sldId id="457" r:id="rId39"/>
  </p:sldIdLst>
  <p:sldSz cx="9144000" cy="6858000" type="screen4x3"/>
  <p:notesSz cx="6858000" cy="9144000"/>
  <p:defaultTextStyle>
    <a:defPPr>
      <a:defRPr lang="en-US"/>
    </a:defPPr>
    <a:lvl1pPr algn="l" rtl="0" eaLnBrk="0" fontAlgn="base" hangingPunct="0">
      <a:spcBef>
        <a:spcPct val="0"/>
      </a:spcBef>
      <a:spcAft>
        <a:spcPct val="0"/>
      </a:spcAft>
      <a:defRPr sz="16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6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6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6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6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6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6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6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6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890">
          <p15:clr>
            <a:srgbClr val="A4A3A4"/>
          </p15:clr>
        </p15:guide>
        <p15:guide id="2" orient="horz" pos="1253">
          <p15:clr>
            <a:srgbClr val="A4A3A4"/>
          </p15:clr>
        </p15:guide>
        <p15:guide id="3" pos="15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scal reynaud" initials="pr" lastIdx="1" clrIdx="0">
    <p:extLst>
      <p:ext uri="{19B8F6BF-5375-455C-9EA6-DF929625EA0E}">
        <p15:presenceInfo xmlns:p15="http://schemas.microsoft.com/office/powerpoint/2012/main" userId="76669195c77bfd4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99FF"/>
    <a:srgbClr val="9999FF"/>
    <a:srgbClr val="FFCCFF"/>
    <a:srgbClr val="FF7C80"/>
    <a:srgbClr val="F8F8F8"/>
    <a:srgbClr val="FF0000"/>
    <a:srgbClr val="57E4F3"/>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85360" autoAdjust="0"/>
  </p:normalViewPr>
  <p:slideViewPr>
    <p:cSldViewPr>
      <p:cViewPr varScale="1">
        <p:scale>
          <a:sx n="97" d="100"/>
          <a:sy n="97" d="100"/>
        </p:scale>
        <p:origin x="1602" y="78"/>
      </p:cViewPr>
      <p:guideLst>
        <p:guide orient="horz" pos="890"/>
        <p:guide orient="horz" pos="1253"/>
        <p:guide pos="158"/>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3" d="100"/>
          <a:sy n="53" d="100"/>
        </p:scale>
        <p:origin x="-192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commentAuthors" Target="commentAuthor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819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US"/>
          </a:p>
        </p:txBody>
      </p:sp>
      <p:sp>
        <p:nvSpPr>
          <p:cNvPr id="819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819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343A9AC-F580-4106-AD6D-68744B0E5D53}" type="slidenum">
              <a:rPr lang="en-US"/>
              <a:pPr>
                <a:defRPr/>
              </a:pPr>
              <a:t>‹N°›</a:t>
            </a:fld>
            <a:endParaRPr lang="en-US"/>
          </a:p>
        </p:txBody>
      </p:sp>
    </p:spTree>
    <p:extLst>
      <p:ext uri="{BB962C8B-B14F-4D97-AF65-F5344CB8AC3E}">
        <p14:creationId xmlns:p14="http://schemas.microsoft.com/office/powerpoint/2010/main" val="25449287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GB"/>
          </a:p>
        </p:txBody>
      </p:sp>
      <p:sp>
        <p:nvSpPr>
          <p:cNvPr id="645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GB"/>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GB"/>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A07F862-FDE0-46A1-812C-77BE30B5815E}" type="slidenum">
              <a:rPr lang="en-GB"/>
              <a:pPr>
                <a:defRPr/>
              </a:pPr>
              <a:t>‹N°›</a:t>
            </a:fld>
            <a:endParaRPr lang="en-GB"/>
          </a:p>
        </p:txBody>
      </p:sp>
    </p:spTree>
    <p:extLst>
      <p:ext uri="{BB962C8B-B14F-4D97-AF65-F5344CB8AC3E}">
        <p14:creationId xmlns:p14="http://schemas.microsoft.com/office/powerpoint/2010/main" val="4109427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228600" y="0"/>
            <a:ext cx="8686800" cy="3276600"/>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26800" tIns="25200" rIns="0" bIns="0"/>
          <a:lstStyle>
            <a:lvl1pPr>
              <a:defRPr sz="1600">
                <a:solidFill>
                  <a:schemeClr val="tx1"/>
                </a:solidFill>
                <a:latin typeface="Arial" panose="020B0604020202020204" pitchFamily="34" charset="0"/>
                <a:cs typeface="Arial" panose="020B0604020202020204" pitchFamily="34" charset="0"/>
              </a:defRPr>
            </a:lvl1pPr>
            <a:lvl2pPr marL="742950" indent="-285750">
              <a:defRPr sz="1600">
                <a:solidFill>
                  <a:schemeClr val="tx1"/>
                </a:solidFill>
                <a:latin typeface="Arial" panose="020B0604020202020204" pitchFamily="34" charset="0"/>
                <a:cs typeface="Arial" panose="020B0604020202020204" pitchFamily="34" charset="0"/>
              </a:defRPr>
            </a:lvl2pPr>
            <a:lvl3pPr marL="1143000" indent="-228600">
              <a:defRPr sz="1600">
                <a:solidFill>
                  <a:schemeClr val="tx1"/>
                </a:solidFill>
                <a:latin typeface="Arial" panose="020B0604020202020204" pitchFamily="34" charset="0"/>
                <a:cs typeface="Arial" panose="020B0604020202020204" pitchFamily="34" charset="0"/>
              </a:defRPr>
            </a:lvl3pPr>
            <a:lvl4pPr marL="1600200" indent="-228600">
              <a:defRPr sz="1600">
                <a:solidFill>
                  <a:schemeClr val="tx1"/>
                </a:solidFill>
                <a:latin typeface="Arial" panose="020B0604020202020204" pitchFamily="34" charset="0"/>
                <a:cs typeface="Arial" panose="020B0604020202020204" pitchFamily="34" charset="0"/>
              </a:defRPr>
            </a:lvl4pPr>
            <a:lvl5pPr marL="2057400" indent="-22860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spcBef>
                <a:spcPct val="20000"/>
              </a:spcBef>
              <a:defRPr/>
            </a:pPr>
            <a:endParaRPr lang="en-GB" altLang="fr-FR" sz="1200">
              <a:solidFill>
                <a:schemeClr val="bg1"/>
              </a:solidFill>
            </a:endParaRPr>
          </a:p>
        </p:txBody>
      </p:sp>
      <p:sp>
        <p:nvSpPr>
          <p:cNvPr id="5" name="Rectangle 4"/>
          <p:cNvSpPr>
            <a:spLocks noChangeArrowheads="1"/>
          </p:cNvSpPr>
          <p:nvPr/>
        </p:nvSpPr>
        <p:spPr bwMode="auto">
          <a:xfrm>
            <a:off x="230188" y="4343400"/>
            <a:ext cx="8686800" cy="2516188"/>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1600">
                <a:solidFill>
                  <a:schemeClr val="tx1"/>
                </a:solidFill>
                <a:latin typeface="Arial" panose="020B0604020202020204" pitchFamily="34" charset="0"/>
                <a:cs typeface="Arial" panose="020B0604020202020204" pitchFamily="34" charset="0"/>
              </a:defRPr>
            </a:lvl1pPr>
            <a:lvl2pPr marL="742950" indent="-285750">
              <a:defRPr sz="1600">
                <a:solidFill>
                  <a:schemeClr val="tx1"/>
                </a:solidFill>
                <a:latin typeface="Arial" panose="020B0604020202020204" pitchFamily="34" charset="0"/>
                <a:cs typeface="Arial" panose="020B0604020202020204" pitchFamily="34" charset="0"/>
              </a:defRPr>
            </a:lvl2pPr>
            <a:lvl3pPr marL="1143000" indent="-228600">
              <a:defRPr sz="1600">
                <a:solidFill>
                  <a:schemeClr val="tx1"/>
                </a:solidFill>
                <a:latin typeface="Arial" panose="020B0604020202020204" pitchFamily="34" charset="0"/>
                <a:cs typeface="Arial" panose="020B0604020202020204" pitchFamily="34" charset="0"/>
              </a:defRPr>
            </a:lvl3pPr>
            <a:lvl4pPr marL="1600200" indent="-228600">
              <a:defRPr sz="1600">
                <a:solidFill>
                  <a:schemeClr val="tx1"/>
                </a:solidFill>
                <a:latin typeface="Arial" panose="020B0604020202020204" pitchFamily="34" charset="0"/>
                <a:cs typeface="Arial" panose="020B0604020202020204" pitchFamily="34" charset="0"/>
              </a:defRPr>
            </a:lvl4pPr>
            <a:lvl5pPr marL="2057400" indent="-22860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spcBef>
                <a:spcPct val="20000"/>
              </a:spcBef>
              <a:defRPr/>
            </a:pPr>
            <a:endParaRPr lang="en-GB" altLang="fr-FR" sz="1400">
              <a:solidFill>
                <a:schemeClr val="bg1"/>
              </a:solidFill>
              <a:latin typeface="Times New Roman" panose="02020603050405020304" pitchFamily="18" charset="0"/>
            </a:endParaRPr>
          </a:p>
        </p:txBody>
      </p:sp>
      <p:pic>
        <p:nvPicPr>
          <p:cNvPr id="6" name="Picture 7" descr="logoulysde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3316288"/>
            <a:ext cx="989013" cy="98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p:cNvSpPr>
            <a:spLocks noGrp="1" noChangeArrowheads="1"/>
          </p:cNvSpPr>
          <p:nvPr>
            <p:ph type="subTitle" idx="1"/>
          </p:nvPr>
        </p:nvSpPr>
        <p:spPr>
          <a:xfrm>
            <a:off x="455613" y="1806575"/>
            <a:ext cx="8231187" cy="1166813"/>
          </a:xfrm>
          <a:solidFill>
            <a:srgbClr val="003366"/>
          </a:solidFill>
        </p:spPr>
        <p:txBody>
          <a:bodyPr bIns="45720"/>
          <a:lstStyle>
            <a:lvl1pPr marL="0" indent="0">
              <a:buFontTx/>
              <a:buNone/>
              <a:defRPr sz="3200">
                <a:solidFill>
                  <a:schemeClr val="bg1"/>
                </a:solidFill>
              </a:defRPr>
            </a:lvl1pPr>
          </a:lstStyle>
          <a:p>
            <a:r>
              <a:rPr lang="en-GB"/>
              <a:t>Click to edit Master subtitle style</a:t>
            </a:r>
          </a:p>
        </p:txBody>
      </p:sp>
      <p:sp>
        <p:nvSpPr>
          <p:cNvPr id="7173" name="Rectangle 5"/>
          <p:cNvSpPr>
            <a:spLocks noGrp="1" noChangeArrowheads="1"/>
          </p:cNvSpPr>
          <p:nvPr>
            <p:ph type="ctrTitle"/>
          </p:nvPr>
        </p:nvSpPr>
        <p:spPr bwMode="auto">
          <a:xfrm>
            <a:off x="455613" y="495300"/>
            <a:ext cx="8231187" cy="1114425"/>
          </a:xfrm>
          <a:prstGeom prst="rect">
            <a:avLst/>
          </a:prstGeom>
          <a:solidFill>
            <a:srgbClr val="003366"/>
          </a:solidFill>
          <a:ln>
            <a:miter lim="800000"/>
            <a:headEnd/>
            <a:tailEnd/>
          </a:ln>
        </p:spPr>
        <p:txBody>
          <a:bodyPr vert="horz" wrap="square" lIns="0" tIns="0" rIns="0" bIns="46929" numCol="1" anchor="t" anchorCtr="0" compatLnSpc="1">
            <a:prstTxWarp prst="textNoShape">
              <a:avLst/>
            </a:prstTxWarp>
          </a:bodyPr>
          <a:lstStyle>
            <a:lvl1pPr>
              <a:defRPr sz="3000">
                <a:solidFill>
                  <a:schemeClr val="bg1"/>
                </a:solidFill>
              </a:defRPr>
            </a:lvl1pPr>
          </a:lstStyle>
          <a:p>
            <a:r>
              <a:rPr lang="en-GB"/>
              <a:t>Click to edit Master title style</a:t>
            </a:r>
          </a:p>
        </p:txBody>
      </p:sp>
    </p:spTree>
    <p:extLst>
      <p:ext uri="{BB962C8B-B14F-4D97-AF65-F5344CB8AC3E}">
        <p14:creationId xmlns:p14="http://schemas.microsoft.com/office/powerpoint/2010/main" val="2585387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fr-B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Tree>
    <p:extLst>
      <p:ext uri="{BB962C8B-B14F-4D97-AF65-F5344CB8AC3E}">
        <p14:creationId xmlns:p14="http://schemas.microsoft.com/office/powerpoint/2010/main" val="2162709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4638"/>
            <a:ext cx="2171700" cy="5875337"/>
          </a:xfrm>
          <a:prstGeom prst="rect">
            <a:avLst/>
          </a:prstGeom>
        </p:spPr>
        <p:txBody>
          <a:bodyPr vert="eaVert"/>
          <a:lstStyle/>
          <a:p>
            <a:r>
              <a:rPr lang="en-US"/>
              <a:t>Click to edit Master title style</a:t>
            </a:r>
            <a:endParaRPr lang="fr-BE"/>
          </a:p>
        </p:txBody>
      </p:sp>
      <p:sp>
        <p:nvSpPr>
          <p:cNvPr id="3" name="Vertical Text Placeholder 2"/>
          <p:cNvSpPr>
            <a:spLocks noGrp="1"/>
          </p:cNvSpPr>
          <p:nvPr>
            <p:ph type="body" orient="vert" idx="1"/>
          </p:nvPr>
        </p:nvSpPr>
        <p:spPr>
          <a:xfrm>
            <a:off x="228600" y="274638"/>
            <a:ext cx="6362700" cy="58753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Tree>
    <p:extLst>
      <p:ext uri="{BB962C8B-B14F-4D97-AF65-F5344CB8AC3E}">
        <p14:creationId xmlns:p14="http://schemas.microsoft.com/office/powerpoint/2010/main" val="3712872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fr-B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r-BE"/>
          </a:p>
        </p:txBody>
      </p:sp>
      <p:sp>
        <p:nvSpPr>
          <p:cNvPr id="4" name="Date Placeholder 3"/>
          <p:cNvSpPr>
            <a:spLocks noGrp="1"/>
          </p:cNvSpPr>
          <p:nvPr>
            <p:ph type="dt" sz="half" idx="10"/>
          </p:nvPr>
        </p:nvSpPr>
        <p:spPr/>
        <p:txBody>
          <a:bodyPr/>
          <a:lstStyle>
            <a:lvl1pPr>
              <a:defRPr/>
            </a:lvl1pPr>
          </a:lstStyle>
          <a:p>
            <a:pPr>
              <a:defRPr/>
            </a:pPr>
            <a:fld id="{B0D08086-5830-43DB-87B9-E214EE71D046}" type="datetimeFigureOut">
              <a:rPr lang="fr-BE"/>
              <a:pPr>
                <a:defRPr/>
              </a:pPr>
              <a:t>19-10-23</a:t>
            </a:fld>
            <a:endParaRPr lang="fr-BE"/>
          </a:p>
        </p:txBody>
      </p:sp>
      <p:sp>
        <p:nvSpPr>
          <p:cNvPr id="5" name="Footer Placeholder 4"/>
          <p:cNvSpPr>
            <a:spLocks noGrp="1"/>
          </p:cNvSpPr>
          <p:nvPr>
            <p:ph type="ftr" sz="quarter" idx="11"/>
          </p:nvPr>
        </p:nvSpPr>
        <p:spPr/>
        <p:txBody>
          <a:bodyPr/>
          <a:lstStyle>
            <a:lvl1pPr>
              <a:defRPr/>
            </a:lvl1pPr>
          </a:lstStyle>
          <a:p>
            <a:pPr>
              <a:defRPr/>
            </a:pPr>
            <a:endParaRPr lang="fr-BE"/>
          </a:p>
        </p:txBody>
      </p:sp>
      <p:sp>
        <p:nvSpPr>
          <p:cNvPr id="6" name="Slide Number Placeholder 5"/>
          <p:cNvSpPr>
            <a:spLocks noGrp="1"/>
          </p:cNvSpPr>
          <p:nvPr>
            <p:ph type="sldNum" sz="quarter" idx="12"/>
          </p:nvPr>
        </p:nvSpPr>
        <p:spPr/>
        <p:txBody>
          <a:bodyPr/>
          <a:lstStyle>
            <a:lvl1pPr>
              <a:defRPr/>
            </a:lvl1pPr>
          </a:lstStyle>
          <a:p>
            <a:pPr>
              <a:defRPr/>
            </a:pPr>
            <a:fld id="{6717E1DC-C5BB-477E-88C5-800F42A5DBAD}" type="slidenum">
              <a:rPr lang="fr-BE"/>
              <a:pPr>
                <a:defRPr/>
              </a:pPr>
              <a:t>‹N°›</a:t>
            </a:fld>
            <a:endParaRPr lang="fr-BE"/>
          </a:p>
        </p:txBody>
      </p:sp>
    </p:spTree>
    <p:extLst>
      <p:ext uri="{BB962C8B-B14F-4D97-AF65-F5344CB8AC3E}">
        <p14:creationId xmlns:p14="http://schemas.microsoft.com/office/powerpoint/2010/main" val="3494931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B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Date Placeholder 3"/>
          <p:cNvSpPr>
            <a:spLocks noGrp="1"/>
          </p:cNvSpPr>
          <p:nvPr>
            <p:ph type="dt" sz="half" idx="10"/>
          </p:nvPr>
        </p:nvSpPr>
        <p:spPr/>
        <p:txBody>
          <a:bodyPr/>
          <a:lstStyle>
            <a:lvl1pPr>
              <a:defRPr/>
            </a:lvl1pPr>
          </a:lstStyle>
          <a:p>
            <a:pPr>
              <a:defRPr/>
            </a:pPr>
            <a:fld id="{35C059CF-12EF-46A3-9131-B36E051DE6CB}" type="datetimeFigureOut">
              <a:rPr lang="fr-BE"/>
              <a:pPr>
                <a:defRPr/>
              </a:pPr>
              <a:t>19-10-23</a:t>
            </a:fld>
            <a:endParaRPr lang="fr-BE"/>
          </a:p>
        </p:txBody>
      </p:sp>
      <p:sp>
        <p:nvSpPr>
          <p:cNvPr id="5" name="Footer Placeholder 4"/>
          <p:cNvSpPr>
            <a:spLocks noGrp="1"/>
          </p:cNvSpPr>
          <p:nvPr>
            <p:ph type="ftr" sz="quarter" idx="11"/>
          </p:nvPr>
        </p:nvSpPr>
        <p:spPr/>
        <p:txBody>
          <a:bodyPr/>
          <a:lstStyle>
            <a:lvl1pPr>
              <a:defRPr/>
            </a:lvl1pPr>
          </a:lstStyle>
          <a:p>
            <a:pPr>
              <a:defRPr/>
            </a:pPr>
            <a:endParaRPr lang="fr-BE"/>
          </a:p>
        </p:txBody>
      </p:sp>
      <p:sp>
        <p:nvSpPr>
          <p:cNvPr id="6" name="Slide Number Placeholder 5"/>
          <p:cNvSpPr>
            <a:spLocks noGrp="1"/>
          </p:cNvSpPr>
          <p:nvPr>
            <p:ph type="sldNum" sz="quarter" idx="12"/>
          </p:nvPr>
        </p:nvSpPr>
        <p:spPr/>
        <p:txBody>
          <a:bodyPr/>
          <a:lstStyle>
            <a:lvl1pPr>
              <a:defRPr/>
            </a:lvl1pPr>
          </a:lstStyle>
          <a:p>
            <a:pPr>
              <a:defRPr/>
            </a:pPr>
            <a:fld id="{0589A9C9-6F1A-48F1-ABFD-BA801BFAEF77}" type="slidenum">
              <a:rPr lang="fr-BE"/>
              <a:pPr>
                <a:defRPr/>
              </a:pPr>
              <a:t>‹N°›</a:t>
            </a:fld>
            <a:endParaRPr lang="fr-BE"/>
          </a:p>
        </p:txBody>
      </p:sp>
    </p:spTree>
    <p:extLst>
      <p:ext uri="{BB962C8B-B14F-4D97-AF65-F5344CB8AC3E}">
        <p14:creationId xmlns:p14="http://schemas.microsoft.com/office/powerpoint/2010/main" val="9924112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r-B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8E361BD-D88C-4A34-A31D-E42C7259E749}" type="datetimeFigureOut">
              <a:rPr lang="fr-BE"/>
              <a:pPr>
                <a:defRPr/>
              </a:pPr>
              <a:t>19-10-23</a:t>
            </a:fld>
            <a:endParaRPr lang="fr-BE"/>
          </a:p>
        </p:txBody>
      </p:sp>
      <p:sp>
        <p:nvSpPr>
          <p:cNvPr id="5" name="Footer Placeholder 4"/>
          <p:cNvSpPr>
            <a:spLocks noGrp="1"/>
          </p:cNvSpPr>
          <p:nvPr>
            <p:ph type="ftr" sz="quarter" idx="11"/>
          </p:nvPr>
        </p:nvSpPr>
        <p:spPr/>
        <p:txBody>
          <a:bodyPr/>
          <a:lstStyle>
            <a:lvl1pPr>
              <a:defRPr/>
            </a:lvl1pPr>
          </a:lstStyle>
          <a:p>
            <a:pPr>
              <a:defRPr/>
            </a:pPr>
            <a:endParaRPr lang="fr-BE"/>
          </a:p>
        </p:txBody>
      </p:sp>
      <p:sp>
        <p:nvSpPr>
          <p:cNvPr id="6" name="Slide Number Placeholder 5"/>
          <p:cNvSpPr>
            <a:spLocks noGrp="1"/>
          </p:cNvSpPr>
          <p:nvPr>
            <p:ph type="sldNum" sz="quarter" idx="12"/>
          </p:nvPr>
        </p:nvSpPr>
        <p:spPr/>
        <p:txBody>
          <a:bodyPr/>
          <a:lstStyle>
            <a:lvl1pPr>
              <a:defRPr/>
            </a:lvl1pPr>
          </a:lstStyle>
          <a:p>
            <a:pPr>
              <a:defRPr/>
            </a:pPr>
            <a:fld id="{5331D3A9-50FB-4B22-BCC4-22A42855C5B3}" type="slidenum">
              <a:rPr lang="fr-BE"/>
              <a:pPr>
                <a:defRPr/>
              </a:pPr>
              <a:t>‹N°›</a:t>
            </a:fld>
            <a:endParaRPr lang="fr-BE"/>
          </a:p>
        </p:txBody>
      </p:sp>
    </p:spTree>
    <p:extLst>
      <p:ext uri="{BB962C8B-B14F-4D97-AF65-F5344CB8AC3E}">
        <p14:creationId xmlns:p14="http://schemas.microsoft.com/office/powerpoint/2010/main" val="32374566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B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5" name="Date Placeholder 3"/>
          <p:cNvSpPr>
            <a:spLocks noGrp="1"/>
          </p:cNvSpPr>
          <p:nvPr>
            <p:ph type="dt" sz="half" idx="10"/>
          </p:nvPr>
        </p:nvSpPr>
        <p:spPr/>
        <p:txBody>
          <a:bodyPr/>
          <a:lstStyle>
            <a:lvl1pPr>
              <a:defRPr/>
            </a:lvl1pPr>
          </a:lstStyle>
          <a:p>
            <a:pPr>
              <a:defRPr/>
            </a:pPr>
            <a:fld id="{9343CF33-AFEC-4171-B327-0764402740B8}" type="datetimeFigureOut">
              <a:rPr lang="fr-BE"/>
              <a:pPr>
                <a:defRPr/>
              </a:pPr>
              <a:t>19-10-23</a:t>
            </a:fld>
            <a:endParaRPr lang="fr-BE"/>
          </a:p>
        </p:txBody>
      </p:sp>
      <p:sp>
        <p:nvSpPr>
          <p:cNvPr id="6" name="Footer Placeholder 4"/>
          <p:cNvSpPr>
            <a:spLocks noGrp="1"/>
          </p:cNvSpPr>
          <p:nvPr>
            <p:ph type="ftr" sz="quarter" idx="11"/>
          </p:nvPr>
        </p:nvSpPr>
        <p:spPr/>
        <p:txBody>
          <a:bodyPr/>
          <a:lstStyle>
            <a:lvl1pPr>
              <a:defRPr/>
            </a:lvl1pPr>
          </a:lstStyle>
          <a:p>
            <a:pPr>
              <a:defRPr/>
            </a:pPr>
            <a:endParaRPr lang="fr-BE"/>
          </a:p>
        </p:txBody>
      </p:sp>
      <p:sp>
        <p:nvSpPr>
          <p:cNvPr id="7" name="Slide Number Placeholder 5"/>
          <p:cNvSpPr>
            <a:spLocks noGrp="1"/>
          </p:cNvSpPr>
          <p:nvPr>
            <p:ph type="sldNum" sz="quarter" idx="12"/>
          </p:nvPr>
        </p:nvSpPr>
        <p:spPr/>
        <p:txBody>
          <a:bodyPr/>
          <a:lstStyle>
            <a:lvl1pPr>
              <a:defRPr/>
            </a:lvl1pPr>
          </a:lstStyle>
          <a:p>
            <a:pPr>
              <a:defRPr/>
            </a:pPr>
            <a:fld id="{FEF80190-4779-4F28-A991-05CABFA6E5BA}" type="slidenum">
              <a:rPr lang="fr-BE"/>
              <a:pPr>
                <a:defRPr/>
              </a:pPr>
              <a:t>‹N°›</a:t>
            </a:fld>
            <a:endParaRPr lang="fr-BE"/>
          </a:p>
        </p:txBody>
      </p:sp>
    </p:spTree>
    <p:extLst>
      <p:ext uri="{BB962C8B-B14F-4D97-AF65-F5344CB8AC3E}">
        <p14:creationId xmlns:p14="http://schemas.microsoft.com/office/powerpoint/2010/main" val="3069445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B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7" name="Date Placeholder 3"/>
          <p:cNvSpPr>
            <a:spLocks noGrp="1"/>
          </p:cNvSpPr>
          <p:nvPr>
            <p:ph type="dt" sz="half" idx="10"/>
          </p:nvPr>
        </p:nvSpPr>
        <p:spPr/>
        <p:txBody>
          <a:bodyPr/>
          <a:lstStyle>
            <a:lvl1pPr>
              <a:defRPr/>
            </a:lvl1pPr>
          </a:lstStyle>
          <a:p>
            <a:pPr>
              <a:defRPr/>
            </a:pPr>
            <a:fld id="{FB314D4B-BAC0-4895-9B8A-E7061B552E78}" type="datetimeFigureOut">
              <a:rPr lang="fr-BE"/>
              <a:pPr>
                <a:defRPr/>
              </a:pPr>
              <a:t>19-10-23</a:t>
            </a:fld>
            <a:endParaRPr lang="fr-BE"/>
          </a:p>
        </p:txBody>
      </p:sp>
      <p:sp>
        <p:nvSpPr>
          <p:cNvPr id="8" name="Footer Placeholder 4"/>
          <p:cNvSpPr>
            <a:spLocks noGrp="1"/>
          </p:cNvSpPr>
          <p:nvPr>
            <p:ph type="ftr" sz="quarter" idx="11"/>
          </p:nvPr>
        </p:nvSpPr>
        <p:spPr/>
        <p:txBody>
          <a:bodyPr/>
          <a:lstStyle>
            <a:lvl1pPr>
              <a:defRPr/>
            </a:lvl1pPr>
          </a:lstStyle>
          <a:p>
            <a:pPr>
              <a:defRPr/>
            </a:pPr>
            <a:endParaRPr lang="fr-BE"/>
          </a:p>
        </p:txBody>
      </p:sp>
      <p:sp>
        <p:nvSpPr>
          <p:cNvPr id="9" name="Slide Number Placeholder 5"/>
          <p:cNvSpPr>
            <a:spLocks noGrp="1"/>
          </p:cNvSpPr>
          <p:nvPr>
            <p:ph type="sldNum" sz="quarter" idx="12"/>
          </p:nvPr>
        </p:nvSpPr>
        <p:spPr/>
        <p:txBody>
          <a:bodyPr/>
          <a:lstStyle>
            <a:lvl1pPr>
              <a:defRPr/>
            </a:lvl1pPr>
          </a:lstStyle>
          <a:p>
            <a:pPr>
              <a:defRPr/>
            </a:pPr>
            <a:fld id="{DE550E88-FF0A-4204-9C91-920B72F6785E}" type="slidenum">
              <a:rPr lang="fr-BE"/>
              <a:pPr>
                <a:defRPr/>
              </a:pPr>
              <a:t>‹N°›</a:t>
            </a:fld>
            <a:endParaRPr lang="fr-BE"/>
          </a:p>
        </p:txBody>
      </p:sp>
    </p:spTree>
    <p:extLst>
      <p:ext uri="{BB962C8B-B14F-4D97-AF65-F5344CB8AC3E}">
        <p14:creationId xmlns:p14="http://schemas.microsoft.com/office/powerpoint/2010/main" val="14194655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BE"/>
          </a:p>
        </p:txBody>
      </p:sp>
      <p:sp>
        <p:nvSpPr>
          <p:cNvPr id="3" name="Date Placeholder 3"/>
          <p:cNvSpPr>
            <a:spLocks noGrp="1"/>
          </p:cNvSpPr>
          <p:nvPr>
            <p:ph type="dt" sz="half" idx="10"/>
          </p:nvPr>
        </p:nvSpPr>
        <p:spPr/>
        <p:txBody>
          <a:bodyPr/>
          <a:lstStyle>
            <a:lvl1pPr>
              <a:defRPr/>
            </a:lvl1pPr>
          </a:lstStyle>
          <a:p>
            <a:pPr>
              <a:defRPr/>
            </a:pPr>
            <a:fld id="{7A539590-1D51-460B-9304-3E6C90C119DA}" type="datetimeFigureOut">
              <a:rPr lang="fr-BE"/>
              <a:pPr>
                <a:defRPr/>
              </a:pPr>
              <a:t>19-10-23</a:t>
            </a:fld>
            <a:endParaRPr lang="fr-BE"/>
          </a:p>
        </p:txBody>
      </p:sp>
      <p:sp>
        <p:nvSpPr>
          <p:cNvPr id="4" name="Footer Placeholder 4"/>
          <p:cNvSpPr>
            <a:spLocks noGrp="1"/>
          </p:cNvSpPr>
          <p:nvPr>
            <p:ph type="ftr" sz="quarter" idx="11"/>
          </p:nvPr>
        </p:nvSpPr>
        <p:spPr/>
        <p:txBody>
          <a:bodyPr/>
          <a:lstStyle>
            <a:lvl1pPr>
              <a:defRPr/>
            </a:lvl1pPr>
          </a:lstStyle>
          <a:p>
            <a:pPr>
              <a:defRPr/>
            </a:pPr>
            <a:endParaRPr lang="fr-BE"/>
          </a:p>
        </p:txBody>
      </p:sp>
      <p:sp>
        <p:nvSpPr>
          <p:cNvPr id="5" name="Slide Number Placeholder 5"/>
          <p:cNvSpPr>
            <a:spLocks noGrp="1"/>
          </p:cNvSpPr>
          <p:nvPr>
            <p:ph type="sldNum" sz="quarter" idx="12"/>
          </p:nvPr>
        </p:nvSpPr>
        <p:spPr/>
        <p:txBody>
          <a:bodyPr/>
          <a:lstStyle>
            <a:lvl1pPr>
              <a:defRPr/>
            </a:lvl1pPr>
          </a:lstStyle>
          <a:p>
            <a:pPr>
              <a:defRPr/>
            </a:pPr>
            <a:fld id="{55487B30-AB3B-49B6-AFB6-AEDEEDC4B68C}" type="slidenum">
              <a:rPr lang="fr-BE"/>
              <a:pPr>
                <a:defRPr/>
              </a:pPr>
              <a:t>‹N°›</a:t>
            </a:fld>
            <a:endParaRPr lang="fr-BE"/>
          </a:p>
        </p:txBody>
      </p:sp>
    </p:spTree>
    <p:extLst>
      <p:ext uri="{BB962C8B-B14F-4D97-AF65-F5344CB8AC3E}">
        <p14:creationId xmlns:p14="http://schemas.microsoft.com/office/powerpoint/2010/main" val="12137584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2CE6D03-5999-47A6-8E4F-EFF2E09282F2}" type="datetimeFigureOut">
              <a:rPr lang="fr-BE"/>
              <a:pPr>
                <a:defRPr/>
              </a:pPr>
              <a:t>19-10-23</a:t>
            </a:fld>
            <a:endParaRPr lang="fr-BE"/>
          </a:p>
        </p:txBody>
      </p:sp>
      <p:sp>
        <p:nvSpPr>
          <p:cNvPr id="3" name="Footer Placeholder 4"/>
          <p:cNvSpPr>
            <a:spLocks noGrp="1"/>
          </p:cNvSpPr>
          <p:nvPr>
            <p:ph type="ftr" sz="quarter" idx="11"/>
          </p:nvPr>
        </p:nvSpPr>
        <p:spPr/>
        <p:txBody>
          <a:bodyPr/>
          <a:lstStyle>
            <a:lvl1pPr>
              <a:defRPr/>
            </a:lvl1pPr>
          </a:lstStyle>
          <a:p>
            <a:pPr>
              <a:defRPr/>
            </a:pPr>
            <a:endParaRPr lang="fr-BE"/>
          </a:p>
        </p:txBody>
      </p:sp>
      <p:sp>
        <p:nvSpPr>
          <p:cNvPr id="4" name="Slide Number Placeholder 5"/>
          <p:cNvSpPr>
            <a:spLocks noGrp="1"/>
          </p:cNvSpPr>
          <p:nvPr>
            <p:ph type="sldNum" sz="quarter" idx="12"/>
          </p:nvPr>
        </p:nvSpPr>
        <p:spPr/>
        <p:txBody>
          <a:bodyPr/>
          <a:lstStyle>
            <a:lvl1pPr>
              <a:defRPr/>
            </a:lvl1pPr>
          </a:lstStyle>
          <a:p>
            <a:pPr>
              <a:defRPr/>
            </a:pPr>
            <a:fld id="{17759996-42E6-4BDA-9B1E-0FC82518743A}" type="slidenum">
              <a:rPr lang="fr-BE"/>
              <a:pPr>
                <a:defRPr/>
              </a:pPr>
              <a:t>‹N°›</a:t>
            </a:fld>
            <a:endParaRPr lang="fr-BE"/>
          </a:p>
        </p:txBody>
      </p:sp>
    </p:spTree>
    <p:extLst>
      <p:ext uri="{BB962C8B-B14F-4D97-AF65-F5344CB8AC3E}">
        <p14:creationId xmlns:p14="http://schemas.microsoft.com/office/powerpoint/2010/main" val="2017643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r-B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5F7559C-4DCD-4301-9AD3-4D61E7A4C998}" type="datetimeFigureOut">
              <a:rPr lang="fr-BE"/>
              <a:pPr>
                <a:defRPr/>
              </a:pPr>
              <a:t>19-10-23</a:t>
            </a:fld>
            <a:endParaRPr lang="fr-BE"/>
          </a:p>
        </p:txBody>
      </p:sp>
      <p:sp>
        <p:nvSpPr>
          <p:cNvPr id="6" name="Footer Placeholder 4"/>
          <p:cNvSpPr>
            <a:spLocks noGrp="1"/>
          </p:cNvSpPr>
          <p:nvPr>
            <p:ph type="ftr" sz="quarter" idx="11"/>
          </p:nvPr>
        </p:nvSpPr>
        <p:spPr/>
        <p:txBody>
          <a:bodyPr/>
          <a:lstStyle>
            <a:lvl1pPr>
              <a:defRPr/>
            </a:lvl1pPr>
          </a:lstStyle>
          <a:p>
            <a:pPr>
              <a:defRPr/>
            </a:pPr>
            <a:endParaRPr lang="fr-BE"/>
          </a:p>
        </p:txBody>
      </p:sp>
      <p:sp>
        <p:nvSpPr>
          <p:cNvPr id="7" name="Slide Number Placeholder 5"/>
          <p:cNvSpPr>
            <a:spLocks noGrp="1"/>
          </p:cNvSpPr>
          <p:nvPr>
            <p:ph type="sldNum" sz="quarter" idx="12"/>
          </p:nvPr>
        </p:nvSpPr>
        <p:spPr/>
        <p:txBody>
          <a:bodyPr/>
          <a:lstStyle>
            <a:lvl1pPr>
              <a:defRPr/>
            </a:lvl1pPr>
          </a:lstStyle>
          <a:p>
            <a:pPr>
              <a:defRPr/>
            </a:pPr>
            <a:fld id="{B6991391-C274-4BEA-87F2-77E48259F87A}" type="slidenum">
              <a:rPr lang="fr-BE"/>
              <a:pPr>
                <a:defRPr/>
              </a:pPr>
              <a:t>‹N°›</a:t>
            </a:fld>
            <a:endParaRPr lang="fr-BE"/>
          </a:p>
        </p:txBody>
      </p:sp>
    </p:spTree>
    <p:extLst>
      <p:ext uri="{BB962C8B-B14F-4D97-AF65-F5344CB8AC3E}">
        <p14:creationId xmlns:p14="http://schemas.microsoft.com/office/powerpoint/2010/main" val="2436866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fr-B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Tree>
    <p:extLst>
      <p:ext uri="{BB962C8B-B14F-4D97-AF65-F5344CB8AC3E}">
        <p14:creationId xmlns:p14="http://schemas.microsoft.com/office/powerpoint/2010/main" val="16546011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r-BE"/>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BE"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46690BB-AA85-4A7F-8868-054FCBFD0D55}" type="datetimeFigureOut">
              <a:rPr lang="fr-BE"/>
              <a:pPr>
                <a:defRPr/>
              </a:pPr>
              <a:t>19-10-23</a:t>
            </a:fld>
            <a:endParaRPr lang="fr-BE"/>
          </a:p>
        </p:txBody>
      </p:sp>
      <p:sp>
        <p:nvSpPr>
          <p:cNvPr id="6" name="Footer Placeholder 4"/>
          <p:cNvSpPr>
            <a:spLocks noGrp="1"/>
          </p:cNvSpPr>
          <p:nvPr>
            <p:ph type="ftr" sz="quarter" idx="11"/>
          </p:nvPr>
        </p:nvSpPr>
        <p:spPr/>
        <p:txBody>
          <a:bodyPr/>
          <a:lstStyle>
            <a:lvl1pPr>
              <a:defRPr/>
            </a:lvl1pPr>
          </a:lstStyle>
          <a:p>
            <a:pPr>
              <a:defRPr/>
            </a:pPr>
            <a:endParaRPr lang="fr-BE"/>
          </a:p>
        </p:txBody>
      </p:sp>
      <p:sp>
        <p:nvSpPr>
          <p:cNvPr id="7" name="Slide Number Placeholder 5"/>
          <p:cNvSpPr>
            <a:spLocks noGrp="1"/>
          </p:cNvSpPr>
          <p:nvPr>
            <p:ph type="sldNum" sz="quarter" idx="12"/>
          </p:nvPr>
        </p:nvSpPr>
        <p:spPr/>
        <p:txBody>
          <a:bodyPr/>
          <a:lstStyle>
            <a:lvl1pPr>
              <a:defRPr/>
            </a:lvl1pPr>
          </a:lstStyle>
          <a:p>
            <a:pPr>
              <a:defRPr/>
            </a:pPr>
            <a:fld id="{879F88F9-B93F-4DD7-ABE4-274547EA0B33}" type="slidenum">
              <a:rPr lang="fr-BE"/>
              <a:pPr>
                <a:defRPr/>
              </a:pPr>
              <a:t>‹N°›</a:t>
            </a:fld>
            <a:endParaRPr lang="fr-BE"/>
          </a:p>
        </p:txBody>
      </p:sp>
    </p:spTree>
    <p:extLst>
      <p:ext uri="{BB962C8B-B14F-4D97-AF65-F5344CB8AC3E}">
        <p14:creationId xmlns:p14="http://schemas.microsoft.com/office/powerpoint/2010/main" val="20142866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B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Date Placeholder 3"/>
          <p:cNvSpPr>
            <a:spLocks noGrp="1"/>
          </p:cNvSpPr>
          <p:nvPr>
            <p:ph type="dt" sz="half" idx="10"/>
          </p:nvPr>
        </p:nvSpPr>
        <p:spPr/>
        <p:txBody>
          <a:bodyPr/>
          <a:lstStyle>
            <a:lvl1pPr>
              <a:defRPr/>
            </a:lvl1pPr>
          </a:lstStyle>
          <a:p>
            <a:pPr>
              <a:defRPr/>
            </a:pPr>
            <a:fld id="{76D371C2-2AC7-4E9B-AC38-A59F51FD4BD3}" type="datetimeFigureOut">
              <a:rPr lang="fr-BE"/>
              <a:pPr>
                <a:defRPr/>
              </a:pPr>
              <a:t>19-10-23</a:t>
            </a:fld>
            <a:endParaRPr lang="fr-BE"/>
          </a:p>
        </p:txBody>
      </p:sp>
      <p:sp>
        <p:nvSpPr>
          <p:cNvPr id="5" name="Footer Placeholder 4"/>
          <p:cNvSpPr>
            <a:spLocks noGrp="1"/>
          </p:cNvSpPr>
          <p:nvPr>
            <p:ph type="ftr" sz="quarter" idx="11"/>
          </p:nvPr>
        </p:nvSpPr>
        <p:spPr/>
        <p:txBody>
          <a:bodyPr/>
          <a:lstStyle>
            <a:lvl1pPr>
              <a:defRPr/>
            </a:lvl1pPr>
          </a:lstStyle>
          <a:p>
            <a:pPr>
              <a:defRPr/>
            </a:pPr>
            <a:endParaRPr lang="fr-BE"/>
          </a:p>
        </p:txBody>
      </p:sp>
      <p:sp>
        <p:nvSpPr>
          <p:cNvPr id="6" name="Slide Number Placeholder 5"/>
          <p:cNvSpPr>
            <a:spLocks noGrp="1"/>
          </p:cNvSpPr>
          <p:nvPr>
            <p:ph type="sldNum" sz="quarter" idx="12"/>
          </p:nvPr>
        </p:nvSpPr>
        <p:spPr/>
        <p:txBody>
          <a:bodyPr/>
          <a:lstStyle>
            <a:lvl1pPr>
              <a:defRPr/>
            </a:lvl1pPr>
          </a:lstStyle>
          <a:p>
            <a:pPr>
              <a:defRPr/>
            </a:pPr>
            <a:fld id="{201A0556-8D2E-41B0-98F9-7EC5C89565F4}" type="slidenum">
              <a:rPr lang="fr-BE"/>
              <a:pPr>
                <a:defRPr/>
              </a:pPr>
              <a:t>‹N°›</a:t>
            </a:fld>
            <a:endParaRPr lang="fr-BE"/>
          </a:p>
        </p:txBody>
      </p:sp>
    </p:spTree>
    <p:extLst>
      <p:ext uri="{BB962C8B-B14F-4D97-AF65-F5344CB8AC3E}">
        <p14:creationId xmlns:p14="http://schemas.microsoft.com/office/powerpoint/2010/main" val="15345591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fr-B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Date Placeholder 3"/>
          <p:cNvSpPr>
            <a:spLocks noGrp="1"/>
          </p:cNvSpPr>
          <p:nvPr>
            <p:ph type="dt" sz="half" idx="10"/>
          </p:nvPr>
        </p:nvSpPr>
        <p:spPr/>
        <p:txBody>
          <a:bodyPr/>
          <a:lstStyle>
            <a:lvl1pPr>
              <a:defRPr/>
            </a:lvl1pPr>
          </a:lstStyle>
          <a:p>
            <a:pPr>
              <a:defRPr/>
            </a:pPr>
            <a:fld id="{DD5A5B7D-C17D-495F-B16D-3400269B3EAE}" type="datetimeFigureOut">
              <a:rPr lang="fr-BE"/>
              <a:pPr>
                <a:defRPr/>
              </a:pPr>
              <a:t>19-10-23</a:t>
            </a:fld>
            <a:endParaRPr lang="fr-BE"/>
          </a:p>
        </p:txBody>
      </p:sp>
      <p:sp>
        <p:nvSpPr>
          <p:cNvPr id="5" name="Footer Placeholder 4"/>
          <p:cNvSpPr>
            <a:spLocks noGrp="1"/>
          </p:cNvSpPr>
          <p:nvPr>
            <p:ph type="ftr" sz="quarter" idx="11"/>
          </p:nvPr>
        </p:nvSpPr>
        <p:spPr/>
        <p:txBody>
          <a:bodyPr/>
          <a:lstStyle>
            <a:lvl1pPr>
              <a:defRPr/>
            </a:lvl1pPr>
          </a:lstStyle>
          <a:p>
            <a:pPr>
              <a:defRPr/>
            </a:pPr>
            <a:endParaRPr lang="fr-BE"/>
          </a:p>
        </p:txBody>
      </p:sp>
      <p:sp>
        <p:nvSpPr>
          <p:cNvPr id="6" name="Slide Number Placeholder 5"/>
          <p:cNvSpPr>
            <a:spLocks noGrp="1"/>
          </p:cNvSpPr>
          <p:nvPr>
            <p:ph type="sldNum" sz="quarter" idx="12"/>
          </p:nvPr>
        </p:nvSpPr>
        <p:spPr/>
        <p:txBody>
          <a:bodyPr/>
          <a:lstStyle>
            <a:lvl1pPr>
              <a:defRPr/>
            </a:lvl1pPr>
          </a:lstStyle>
          <a:p>
            <a:pPr>
              <a:defRPr/>
            </a:pPr>
            <a:fld id="{7EBE9370-0CFF-4E5B-ADAA-653B5D594849}" type="slidenum">
              <a:rPr lang="fr-BE"/>
              <a:pPr>
                <a:defRPr/>
              </a:pPr>
              <a:t>‹N°›</a:t>
            </a:fld>
            <a:endParaRPr lang="fr-BE"/>
          </a:p>
        </p:txBody>
      </p:sp>
    </p:spTree>
    <p:extLst>
      <p:ext uri="{BB962C8B-B14F-4D97-AF65-F5344CB8AC3E}">
        <p14:creationId xmlns:p14="http://schemas.microsoft.com/office/powerpoint/2010/main" val="797480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fr-B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450070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fr-BE"/>
          </a:p>
        </p:txBody>
      </p:sp>
      <p:sp>
        <p:nvSpPr>
          <p:cNvPr id="3" name="Content Placeholder 2"/>
          <p:cNvSpPr>
            <a:spLocks noGrp="1"/>
          </p:cNvSpPr>
          <p:nvPr>
            <p:ph sz="half" idx="1"/>
          </p:nvPr>
        </p:nvSpPr>
        <p:spPr>
          <a:xfrm>
            <a:off x="228600" y="2111375"/>
            <a:ext cx="42672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Content Placeholder 3"/>
          <p:cNvSpPr>
            <a:spLocks noGrp="1"/>
          </p:cNvSpPr>
          <p:nvPr>
            <p:ph sz="half" idx="2"/>
          </p:nvPr>
        </p:nvSpPr>
        <p:spPr>
          <a:xfrm>
            <a:off x="4648200" y="2111375"/>
            <a:ext cx="42672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Tree>
    <p:extLst>
      <p:ext uri="{BB962C8B-B14F-4D97-AF65-F5344CB8AC3E}">
        <p14:creationId xmlns:p14="http://schemas.microsoft.com/office/powerpoint/2010/main" val="2151987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fr-B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Tree>
    <p:extLst>
      <p:ext uri="{BB962C8B-B14F-4D97-AF65-F5344CB8AC3E}">
        <p14:creationId xmlns:p14="http://schemas.microsoft.com/office/powerpoint/2010/main" val="818595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fr-BE"/>
          </a:p>
        </p:txBody>
      </p:sp>
    </p:spTree>
    <p:extLst>
      <p:ext uri="{BB962C8B-B14F-4D97-AF65-F5344CB8AC3E}">
        <p14:creationId xmlns:p14="http://schemas.microsoft.com/office/powerpoint/2010/main" val="2910630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9543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fr-B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76486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fr-B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BE"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76359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228600" y="2111375"/>
            <a:ext cx="8686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fr-FR"/>
              <a:t>Click to edit Master text styles</a:t>
            </a:r>
          </a:p>
          <a:p>
            <a:pPr lvl="1"/>
            <a:r>
              <a:rPr lang="en-GB" altLang="fr-FR"/>
              <a:t>Second level</a:t>
            </a:r>
          </a:p>
          <a:p>
            <a:pPr lvl="2"/>
            <a:r>
              <a:rPr lang="en-GB" altLang="fr-FR"/>
              <a:t>Third level</a:t>
            </a:r>
          </a:p>
          <a:p>
            <a:pPr lvl="3"/>
            <a:r>
              <a:rPr lang="en-GB" altLang="fr-FR"/>
              <a:t>Fourth level</a:t>
            </a:r>
          </a:p>
          <a:p>
            <a:pPr lvl="4"/>
            <a:r>
              <a:rPr lang="en-GB" altLang="fr-FR"/>
              <a:t>Fifth level</a:t>
            </a:r>
          </a:p>
        </p:txBody>
      </p:sp>
      <p:sp>
        <p:nvSpPr>
          <p:cNvPr id="1027" name="Rectangle 3"/>
          <p:cNvSpPr>
            <a:spLocks noChangeArrowheads="1"/>
          </p:cNvSpPr>
          <p:nvPr/>
        </p:nvSpPr>
        <p:spPr bwMode="auto">
          <a:xfrm>
            <a:off x="228600" y="0"/>
            <a:ext cx="8686800" cy="228600"/>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26800" tIns="25200" rIns="0" bIns="0"/>
          <a:lstStyle>
            <a:lvl1pPr>
              <a:defRPr sz="1600">
                <a:solidFill>
                  <a:schemeClr val="tx1"/>
                </a:solidFill>
                <a:latin typeface="Arial" panose="020B0604020202020204" pitchFamily="34" charset="0"/>
                <a:cs typeface="Arial" panose="020B0604020202020204" pitchFamily="34" charset="0"/>
              </a:defRPr>
            </a:lvl1pPr>
            <a:lvl2pPr marL="742950" indent="-285750">
              <a:defRPr sz="1600">
                <a:solidFill>
                  <a:schemeClr val="tx1"/>
                </a:solidFill>
                <a:latin typeface="Arial" panose="020B0604020202020204" pitchFamily="34" charset="0"/>
                <a:cs typeface="Arial" panose="020B0604020202020204" pitchFamily="34" charset="0"/>
              </a:defRPr>
            </a:lvl2pPr>
            <a:lvl3pPr marL="1143000" indent="-228600">
              <a:defRPr sz="1600">
                <a:solidFill>
                  <a:schemeClr val="tx1"/>
                </a:solidFill>
                <a:latin typeface="Arial" panose="020B0604020202020204" pitchFamily="34" charset="0"/>
                <a:cs typeface="Arial" panose="020B0604020202020204" pitchFamily="34" charset="0"/>
              </a:defRPr>
            </a:lvl3pPr>
            <a:lvl4pPr marL="1600200" indent="-228600">
              <a:defRPr sz="1600">
                <a:solidFill>
                  <a:schemeClr val="tx1"/>
                </a:solidFill>
                <a:latin typeface="Arial" panose="020B0604020202020204" pitchFamily="34" charset="0"/>
                <a:cs typeface="Arial" panose="020B0604020202020204" pitchFamily="34" charset="0"/>
              </a:defRPr>
            </a:lvl4pPr>
            <a:lvl5pPr marL="2057400" indent="-22860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spcBef>
                <a:spcPct val="20000"/>
              </a:spcBef>
              <a:defRPr/>
            </a:pPr>
            <a:endParaRPr lang="en-GB" altLang="fr-FR" sz="1200">
              <a:solidFill>
                <a:schemeClr val="bg1"/>
              </a:solidFill>
            </a:endParaRPr>
          </a:p>
        </p:txBody>
      </p:sp>
      <p:sp>
        <p:nvSpPr>
          <p:cNvPr id="1028" name="Text Box 4"/>
          <p:cNvSpPr txBox="1">
            <a:spLocks noChangeArrowheads="1"/>
          </p:cNvSpPr>
          <p:nvPr/>
        </p:nvSpPr>
        <p:spPr bwMode="auto">
          <a:xfrm>
            <a:off x="5337175" y="7938"/>
            <a:ext cx="34210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72000" tIns="0" rIns="72000" bIns="0">
            <a:spAutoFit/>
          </a:bodyPr>
          <a:lstStyle>
            <a:lvl1pPr>
              <a:defRPr sz="1600">
                <a:solidFill>
                  <a:schemeClr val="tx1"/>
                </a:solidFill>
                <a:latin typeface="Arial" panose="020B0604020202020204" pitchFamily="34" charset="0"/>
                <a:cs typeface="Arial" panose="020B0604020202020204" pitchFamily="34" charset="0"/>
              </a:defRPr>
            </a:lvl1pPr>
            <a:lvl2pPr marL="742950" indent="-285750">
              <a:defRPr sz="1600">
                <a:solidFill>
                  <a:schemeClr val="tx1"/>
                </a:solidFill>
                <a:latin typeface="Arial" panose="020B0604020202020204" pitchFamily="34" charset="0"/>
                <a:cs typeface="Arial" panose="020B0604020202020204" pitchFamily="34" charset="0"/>
              </a:defRPr>
            </a:lvl2pPr>
            <a:lvl3pPr marL="1143000" indent="-228600">
              <a:defRPr sz="1600">
                <a:solidFill>
                  <a:schemeClr val="tx1"/>
                </a:solidFill>
                <a:latin typeface="Arial" panose="020B0604020202020204" pitchFamily="34" charset="0"/>
                <a:cs typeface="Arial" panose="020B0604020202020204" pitchFamily="34" charset="0"/>
              </a:defRPr>
            </a:lvl3pPr>
            <a:lvl4pPr marL="1600200" indent="-228600">
              <a:defRPr sz="1600">
                <a:solidFill>
                  <a:schemeClr val="tx1"/>
                </a:solidFill>
                <a:latin typeface="Arial" panose="020B0604020202020204" pitchFamily="34" charset="0"/>
                <a:cs typeface="Arial" panose="020B0604020202020204" pitchFamily="34" charset="0"/>
              </a:defRPr>
            </a:lvl4pPr>
            <a:lvl5pPr marL="2057400" indent="-22860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spcBef>
                <a:spcPct val="50000"/>
              </a:spcBef>
              <a:defRPr/>
            </a:pPr>
            <a:r>
              <a:rPr lang="nl-BE" altLang="fr-FR">
                <a:solidFill>
                  <a:schemeClr val="bg1"/>
                </a:solidFill>
              </a:rPr>
              <a:t>DRAFT – WORK IN PROGRESS</a:t>
            </a:r>
            <a:endParaRPr lang="en-US" altLang="fr-FR">
              <a:solidFill>
                <a:schemeClr val="bg1"/>
              </a:solidFill>
            </a:endParaRPr>
          </a:p>
        </p:txBody>
      </p:sp>
    </p:spTree>
  </p:cSld>
  <p:clrMap bg1="lt1" tx1="dk1" bg2="lt2" tx2="dk2" accent1="accent1" accent2="accent2" accent3="accent3" accent4="accent4" accent5="accent5" accent6="accent6" hlink="hlink" folHlink="folHlink"/>
  <p:sldLayoutIdLst>
    <p:sldLayoutId id="2147483778"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Arial" charset="0"/>
        </a:defRPr>
      </a:lvl2pPr>
      <a:lvl3pPr algn="l" rtl="0" eaLnBrk="0" fontAlgn="base" hangingPunct="0">
        <a:spcBef>
          <a:spcPct val="0"/>
        </a:spcBef>
        <a:spcAft>
          <a:spcPct val="0"/>
        </a:spcAft>
        <a:defRPr sz="2400">
          <a:solidFill>
            <a:schemeClr val="tx1"/>
          </a:solidFill>
          <a:latin typeface="Arial" charset="0"/>
        </a:defRPr>
      </a:lvl3pPr>
      <a:lvl4pPr algn="l" rtl="0" eaLnBrk="0" fontAlgn="base" hangingPunct="0">
        <a:spcBef>
          <a:spcPct val="0"/>
        </a:spcBef>
        <a:spcAft>
          <a:spcPct val="0"/>
        </a:spcAft>
        <a:defRPr sz="2400">
          <a:solidFill>
            <a:schemeClr val="tx1"/>
          </a:solidFill>
          <a:latin typeface="Arial" charset="0"/>
        </a:defRPr>
      </a:lvl4pPr>
      <a:lvl5pPr algn="l" rtl="0" eaLnBrk="0" fontAlgn="base" hangingPunct="0">
        <a:spcBef>
          <a:spcPct val="0"/>
        </a:spcBef>
        <a:spcAft>
          <a:spcPct val="0"/>
        </a:spcAft>
        <a:defRPr sz="2400">
          <a:solidFill>
            <a:schemeClr val="tx1"/>
          </a:solidFill>
          <a:latin typeface="Arial" charset="0"/>
        </a:defRPr>
      </a:lvl5pPr>
      <a:lvl6pPr marL="457200" algn="l" rtl="0" fontAlgn="base">
        <a:spcBef>
          <a:spcPct val="0"/>
        </a:spcBef>
        <a:spcAft>
          <a:spcPct val="0"/>
        </a:spcAft>
        <a:defRPr sz="2400">
          <a:solidFill>
            <a:schemeClr val="tx1"/>
          </a:solidFill>
          <a:latin typeface="Arial" charset="0"/>
        </a:defRPr>
      </a:lvl6pPr>
      <a:lvl7pPr marL="914400" algn="l" rtl="0" fontAlgn="base">
        <a:spcBef>
          <a:spcPct val="0"/>
        </a:spcBef>
        <a:spcAft>
          <a:spcPct val="0"/>
        </a:spcAft>
        <a:defRPr sz="2400">
          <a:solidFill>
            <a:schemeClr val="tx1"/>
          </a:solidFill>
          <a:latin typeface="Arial" charset="0"/>
        </a:defRPr>
      </a:lvl7pPr>
      <a:lvl8pPr marL="1371600" algn="l" rtl="0" fontAlgn="base">
        <a:spcBef>
          <a:spcPct val="0"/>
        </a:spcBef>
        <a:spcAft>
          <a:spcPct val="0"/>
        </a:spcAft>
        <a:defRPr sz="2400">
          <a:solidFill>
            <a:schemeClr val="tx1"/>
          </a:solidFill>
          <a:latin typeface="Arial" charset="0"/>
        </a:defRPr>
      </a:lvl8pPr>
      <a:lvl9pPr marL="1828800" algn="l" rtl="0" fontAlgn="base">
        <a:spcBef>
          <a:spcPct val="0"/>
        </a:spcBef>
        <a:spcAft>
          <a:spcPct val="0"/>
        </a:spcAft>
        <a:defRPr sz="2400">
          <a:solidFill>
            <a:schemeClr val="tx1"/>
          </a:solidFill>
          <a:latin typeface="Arial" charset="0"/>
        </a:defRPr>
      </a:lvl9pPr>
    </p:titleStyle>
    <p:bodyStyle>
      <a:lvl1pPr marL="187325" indent="-187325" algn="l" rtl="0" eaLnBrk="0" fontAlgn="base" hangingPunct="0">
        <a:spcBef>
          <a:spcPct val="20000"/>
        </a:spcBef>
        <a:spcAft>
          <a:spcPct val="0"/>
        </a:spcAft>
        <a:buClr>
          <a:schemeClr val="tx1"/>
        </a:buClr>
        <a:buChar char="–"/>
        <a:defRPr>
          <a:solidFill>
            <a:schemeClr val="tx1"/>
          </a:solidFill>
          <a:latin typeface="+mn-lt"/>
          <a:ea typeface="+mn-ea"/>
          <a:cs typeface="+mn-cs"/>
        </a:defRPr>
      </a:lvl1pPr>
      <a:lvl2pPr marL="366713" indent="-177800" algn="l" rtl="0" eaLnBrk="0" fontAlgn="base" hangingPunct="0">
        <a:spcBef>
          <a:spcPct val="20000"/>
        </a:spcBef>
        <a:spcAft>
          <a:spcPct val="0"/>
        </a:spcAft>
        <a:buClr>
          <a:schemeClr val="tx1"/>
        </a:buClr>
        <a:buChar char="–"/>
        <a:defRPr>
          <a:solidFill>
            <a:schemeClr val="tx1"/>
          </a:solidFill>
          <a:latin typeface="+mn-lt"/>
        </a:defRPr>
      </a:lvl2pPr>
      <a:lvl3pPr marL="546100" indent="-177800" algn="l" rtl="0" eaLnBrk="0" fontAlgn="base" hangingPunct="0">
        <a:spcBef>
          <a:spcPct val="20000"/>
        </a:spcBef>
        <a:spcAft>
          <a:spcPct val="0"/>
        </a:spcAft>
        <a:buClr>
          <a:schemeClr val="tx1"/>
        </a:buClr>
        <a:buChar char="–"/>
        <a:defRPr>
          <a:solidFill>
            <a:schemeClr val="tx1"/>
          </a:solidFill>
          <a:latin typeface="+mn-lt"/>
        </a:defRPr>
      </a:lvl3pPr>
      <a:lvl4pPr marL="725488" indent="-177800" algn="l" rtl="0" eaLnBrk="0" fontAlgn="base" hangingPunct="0">
        <a:spcBef>
          <a:spcPct val="20000"/>
        </a:spcBef>
        <a:spcAft>
          <a:spcPct val="0"/>
        </a:spcAft>
        <a:buClr>
          <a:schemeClr val="tx1"/>
        </a:buClr>
        <a:buChar char="–"/>
        <a:defRPr>
          <a:solidFill>
            <a:schemeClr val="tx1"/>
          </a:solidFill>
          <a:latin typeface="+mn-lt"/>
        </a:defRPr>
      </a:lvl4pPr>
      <a:lvl5pPr marL="904875" indent="-177800" algn="l" rtl="0" eaLnBrk="0" fontAlgn="base" hangingPunct="0">
        <a:spcBef>
          <a:spcPct val="20000"/>
        </a:spcBef>
        <a:spcAft>
          <a:spcPct val="0"/>
        </a:spcAft>
        <a:buClr>
          <a:schemeClr val="tx1"/>
        </a:buClr>
        <a:buChar char="–"/>
        <a:defRPr>
          <a:solidFill>
            <a:schemeClr val="tx1"/>
          </a:solidFill>
          <a:latin typeface="+mn-lt"/>
        </a:defRPr>
      </a:lvl5pPr>
      <a:lvl6pPr marL="1362075" indent="-177800" algn="l" rtl="0" fontAlgn="base">
        <a:spcBef>
          <a:spcPct val="20000"/>
        </a:spcBef>
        <a:spcAft>
          <a:spcPct val="0"/>
        </a:spcAft>
        <a:buClr>
          <a:schemeClr val="tx1"/>
        </a:buClr>
        <a:buChar char="–"/>
        <a:defRPr>
          <a:solidFill>
            <a:schemeClr val="tx1"/>
          </a:solidFill>
          <a:latin typeface="+mn-lt"/>
        </a:defRPr>
      </a:lvl6pPr>
      <a:lvl7pPr marL="1819275" indent="-177800" algn="l" rtl="0" fontAlgn="base">
        <a:spcBef>
          <a:spcPct val="20000"/>
        </a:spcBef>
        <a:spcAft>
          <a:spcPct val="0"/>
        </a:spcAft>
        <a:buClr>
          <a:schemeClr val="tx1"/>
        </a:buClr>
        <a:buChar char="–"/>
        <a:defRPr>
          <a:solidFill>
            <a:schemeClr val="tx1"/>
          </a:solidFill>
          <a:latin typeface="+mn-lt"/>
        </a:defRPr>
      </a:lvl7pPr>
      <a:lvl8pPr marL="2276475" indent="-177800" algn="l" rtl="0" fontAlgn="base">
        <a:spcBef>
          <a:spcPct val="20000"/>
        </a:spcBef>
        <a:spcAft>
          <a:spcPct val="0"/>
        </a:spcAft>
        <a:buClr>
          <a:schemeClr val="tx1"/>
        </a:buClr>
        <a:buChar char="–"/>
        <a:defRPr>
          <a:solidFill>
            <a:schemeClr val="tx1"/>
          </a:solidFill>
          <a:latin typeface="+mn-lt"/>
        </a:defRPr>
      </a:lvl8pPr>
      <a:lvl9pPr marL="2733675" indent="-177800" algn="l" rtl="0" fontAlgn="base">
        <a:spcBef>
          <a:spcPct val="20000"/>
        </a:spcBef>
        <a:spcAft>
          <a:spcPct val="0"/>
        </a:spcAft>
        <a:buClr>
          <a:schemeClr val="tx1"/>
        </a:buClr>
        <a:buChar char="–"/>
        <a:defRPr>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fr-FR"/>
              <a:t>Click to edit Master title style</a:t>
            </a:r>
            <a:endParaRPr lang="fr-BE" altLang="fr-F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r-FR"/>
              <a:t>Click to edit Master text styles</a:t>
            </a:r>
          </a:p>
          <a:p>
            <a:pPr lvl="1"/>
            <a:r>
              <a:rPr lang="en-US" altLang="fr-FR"/>
              <a:t>Second level</a:t>
            </a:r>
          </a:p>
          <a:p>
            <a:pPr lvl="2"/>
            <a:r>
              <a:rPr lang="en-US" altLang="fr-FR"/>
              <a:t>Third level</a:t>
            </a:r>
          </a:p>
          <a:p>
            <a:pPr lvl="3"/>
            <a:r>
              <a:rPr lang="en-US" altLang="fr-FR"/>
              <a:t>Fourth level</a:t>
            </a:r>
          </a:p>
          <a:p>
            <a:pPr lvl="4"/>
            <a:r>
              <a:rPr lang="en-US" altLang="fr-FR"/>
              <a:t>Fifth level</a:t>
            </a:r>
            <a:endParaRPr lang="fr-BE" alt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cs typeface="+mn-cs"/>
              </a:defRPr>
            </a:lvl1pPr>
          </a:lstStyle>
          <a:p>
            <a:pPr>
              <a:defRPr/>
            </a:pPr>
            <a:fld id="{B0F44E9D-53B0-48C1-B0E0-B6DC8060524F}" type="datetimeFigureOut">
              <a:rPr lang="fr-BE"/>
              <a:pPr>
                <a:defRPr/>
              </a:pPr>
              <a:t>19-10-23</a:t>
            </a:fld>
            <a:endParaRPr lang="fr-B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cs typeface="+mn-cs"/>
              </a:defRPr>
            </a:lvl1pPr>
          </a:lstStyle>
          <a:p>
            <a:pPr>
              <a:defRPr/>
            </a:pPr>
            <a:endParaRPr lang="fr-B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1AD765A1-7318-479B-A4FC-507DC2E97187}" type="slidenum">
              <a:rPr lang="fr-BE"/>
              <a:pPr>
                <a:defRPr/>
              </a:pPr>
              <a:t>‹N°›</a:t>
            </a:fld>
            <a:endParaRPr lang="fr-BE"/>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hyperlink" Target="https://www.fnac.com/Help/cgv-fnac#edito" TargetMode="Externa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hyperlink" Target="http://www.legalis.net/spip.php?page=breves-article&amp;id_article=4836" TargetMode="Externa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hyperlink" Target="http://www.legifrance.gouv.fr/affichTexteArticle.do;jsessionid=93736F8EEE6A51DA8E871F2BF7F75675.tpdjo08v_2?idArticle=LEGIARTI000024042423&amp;cidTexte=LEGITEXT000005789847&amp;dateTexte=20141029" TargetMode="External"/><Relationship Id="rId2" Type="http://schemas.openxmlformats.org/officeDocument/2006/relationships/hyperlink" Target="https://www.legifrance.gouv.fr/affichCodeArticle.do;jsessionid=5802D09853547A8867E9D3233A93D2D9.tplgfr21s_3?idArticle=LEGIARTI000032226876&amp;cidTexte=LEGITEXT000006069565&amp;dateTexte=20181129" TargetMode="Externa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hyperlink" Target="https://www.legifrance.gouv.fr/affichCodeArticle.do;jsessionid=7DCAD67E539CFC44AB6C0CD90BFC345F.tpdila23v_2?idArticle=LEGIARTI000032226886&amp;cidTexte=LEGITEXT000006069565&amp;dateTexte=20160823" TargetMode="Externa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hyperlink" Target="https://www.legifrance.gouv.fr/affichJuriJudi.do?oldAction=rechJuriJudi&amp;idTexte=JURITEXT000041482026&amp;fastReqId=1025256773&amp;fastPos=1" TargetMode="Externa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hyperlink" Target="http://www.legifrance.gouv.fr/affichCodeArticle.do;jsessionid=93736F8EEE6A51DA8E871F2BF7F75675.tpdjo08v_2?idArticle=LEGIARTI000006438595&amp;cidTexte=LEGITEXT000006070721&amp;dateTexte=20141029&amp;categorieLien=id&amp;oldAction=&amp;nbResultRech=" TargetMode="External"/><Relationship Id="rId2" Type="http://schemas.openxmlformats.org/officeDocument/2006/relationships/hyperlink" Target="http://www.legifrance.gouv.fr/affichCodeArticle.do;jsessionid=93736F8EEE6A51DA8E871F2BF7F75675.tpdjo08v_2?idArticle=LEGIARTI000006438585&amp;cidTexte=LEGITEXT000006070721&amp;dateTexte=20141029&amp;categorieLien=id&amp;oldAction=" TargetMode="Externa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hyperlink" Target="https://www.service-public.fr/professionnels-entreprises/vosdroits/F10029"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hyperlink" Target="https://fr.wikipedia.org/wiki/Signature_num%C3%A9rique" TargetMode="External"/><Relationship Id="rId2" Type="http://schemas.openxmlformats.org/officeDocument/2006/relationships/hyperlink" Target="https://www.legifrance.gouv.fr/affichJuriJudi.do?oldAction=rechExpJuriJudi&amp;idTexte=JURITEXT000032389405&amp;fastReqId=1686904850&amp;fastPos=1" TargetMode="Externa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hyperlink" Target="https://www.legifrance.gouv.fr/affichCodeArticle.do;jsessionid=7DCAD67E539CFC44AB6C0CD90BFC345F.tpdila23v_2?idArticle=LEGIARTI000032226820&amp;cidTexte=LEGITEXT000006069565&amp;dateTexte=20160823" TargetMode="Externa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hyperlink" Target="http://www.legifrance.gouv.fr/affichCode.do;jsessionid=75D0AA089DFB4ACB413F86A6485874C0.tpdjo08v_2?idSectionTA=LEGISCTA000029472588&amp;cidTexte=LEGITEXT000006069565&amp;dateTexte=20141029" TargetMode="External"/><Relationship Id="rId2" Type="http://schemas.openxmlformats.org/officeDocument/2006/relationships/hyperlink" Target="http://www.legifrance.gouv.fr/affichTexte.do;jsessionid=75D0AA089DFB4ACB413F86A6485874C0.tpdjo08v_2?cidTexte=JORFTEXT000029470741&amp;categorieLien=id" TargetMode="External"/><Relationship Id="rId1" Type="http://schemas.openxmlformats.org/officeDocument/2006/relationships/slideLayout" Target="../slideLayouts/slideLayout13.xml"/><Relationship Id="rId4" Type="http://schemas.openxmlformats.org/officeDocument/2006/relationships/hyperlink" Target="https://www.efl.fr/actualites/affaires/consommation/details.html?ref=UI-d77efbed-695b-461d-a13e-c428652c4302&amp;eflNetwaveEmail=reynaud.avocat@gmail.com&amp;eflNetwaveClientId=26782369&amp;utm_source=La-quotidienne&amp;utm_medium=email&amp;utm_campaign=QUOT20180308"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s://www.legifrance.gouv.fr/codes/article_lc/LEGIARTI000032226886/2020-01-02" TargetMode="External"/><Relationship Id="rId2" Type="http://schemas.openxmlformats.org/officeDocument/2006/relationships/hyperlink" Target="https://www.legifrance.gouv.fr/juri/id/JURITEXT000046259010?init=true&amp;page=1&amp;query=21-13080&amp;searchField=ALL&amp;tab_selection=all" TargetMode="Externa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hyperlink" Target="https://www.service-public.fr/particuliers/vosdroits/F10037" TargetMode="Externa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hyperlink" Target="http://www.legifrance.gouv.fr/affichCode.do?idSectionTA=LEGISCTA000020861593&amp;cidTexte=LEGITEXT000006072026&amp;dateTexte=20151026" TargetMode="External"/><Relationship Id="rId2" Type="http://schemas.openxmlformats.org/officeDocument/2006/relationships/hyperlink" Target="https://www.service-public.fr/particuliers/vosdroits/F31324" TargetMode="Externa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hyperlink" Target="https://www.service-public.fr/particuliers/vosdroits/F11094" TargetMode="Externa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hyperlink" Target="https://www.entreprises.cci-paris-idf.fr/web/reglementation/developpement-entreprise/droit-affaires/conditions-generales-vente-entre-professionnels" TargetMode="External"/><Relationship Id="rId2" Type="http://schemas.openxmlformats.org/officeDocument/2006/relationships/hyperlink" Target="http://www.legifrance.gouv.fr/affichCodeArticle.do?idArticle=LEGIARTI000019294314&amp;cidTexte=LEGITEXT000005634379" TargetMode="Externa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https://www.legifrance.gouv.fr/affichCode.do;jsessionid=7DCAD67E539CFC44AB6C0CD90BFC345F.tpdila23v_2?idSectionTA=LEGISCTA000032227360&amp;cidTexte=LEGITEXT000006069565&amp;dateTexte=20160823" TargetMode="External"/><Relationship Id="rId2" Type="http://schemas.openxmlformats.org/officeDocument/2006/relationships/hyperlink" Target="https://www.legifrance.gouv.fr/affichCode.do?cidTexte=LEGITEXT000006069565" TargetMode="External"/><Relationship Id="rId1" Type="http://schemas.openxmlformats.org/officeDocument/2006/relationships/slideLayout" Target="../slideLayouts/slideLayout13.xml"/><Relationship Id="rId4" Type="http://schemas.openxmlformats.org/officeDocument/2006/relationships/hyperlink" Target="http://www.legifrance.gouv.fr/affichCode.do?cidTexte=LEGITEXT000005634379"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s://curia.europa.eu/jcms/upload/docs/application/pdf/2018-10/cp180143fr.pdf" TargetMode="External"/><Relationship Id="rId2" Type="http://schemas.openxmlformats.org/officeDocument/2006/relationships/hyperlink" Target="http://curia.europa.eu/juris/document/document.jsf;jsessionid=3806420E1F9B7D8BC6FA80390D9B9A55?text=&amp;docid=206437&amp;pageIndex=0&amp;doclang=FR&amp;mode=lst&amp;dir=&amp;occ=first&amp;part=1&amp;cid=657849"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hyperlink" Target="https://www.legifrance.gouv.fr/affichCodeArticle.do;jsessionid=7DCAD67E539CFC44AB6C0CD90BFC345F.tpdila23v_2?idArticle=LEGIARTI000032226884&amp;cidTexte=LEGITEXT000006069565&amp;dateTexte=20160823" TargetMode="Externa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hyperlink" Target="https://www.legifrance.gouv.fr/affichCode.do;jsessionid=5802D09853547A8867E9D3233A93D2D9.tplgfr21s_3?idSectionTA=LEGISCTA000032226888&amp;cidTexte=LEGITEXT000006069565&amp;dateTexte=20181129"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74638"/>
            <a:ext cx="8229600" cy="2146300"/>
          </a:xfrm>
        </p:spPr>
        <p:txBody>
          <a:bodyPr/>
          <a:lstStyle/>
          <a:p>
            <a:pPr eaLnBrk="1" hangingPunct="1"/>
            <a:br>
              <a:rPr lang="fr-BE" altLang="fr-FR" dirty="0">
                <a:solidFill>
                  <a:srgbClr val="FF0000"/>
                </a:solidFill>
              </a:rPr>
            </a:br>
            <a:r>
              <a:rPr lang="fr-BE" altLang="fr-FR">
                <a:solidFill>
                  <a:srgbClr val="FF0000"/>
                </a:solidFill>
              </a:rPr>
              <a:t>Module 3 EM</a:t>
            </a:r>
            <a:br>
              <a:rPr lang="fr-BE" altLang="fr-FR" dirty="0">
                <a:solidFill>
                  <a:srgbClr val="FF0000"/>
                </a:solidFill>
              </a:rPr>
            </a:br>
            <a:br>
              <a:rPr lang="fr-BE" altLang="fr-FR" dirty="0">
                <a:solidFill>
                  <a:srgbClr val="FF0000"/>
                </a:solidFill>
              </a:rPr>
            </a:br>
            <a:endParaRPr lang="fr-BE" altLang="fr-FR" dirty="0">
              <a:solidFill>
                <a:srgbClr val="FF0000"/>
              </a:solidFill>
            </a:endParaRPr>
          </a:p>
        </p:txBody>
      </p:sp>
      <p:sp>
        <p:nvSpPr>
          <p:cNvPr id="2" name="Espace réservé du contenu 1"/>
          <p:cNvSpPr>
            <a:spLocks noGrp="1"/>
          </p:cNvSpPr>
          <p:nvPr>
            <p:ph idx="1"/>
          </p:nvPr>
        </p:nvSpPr>
        <p:spPr>
          <a:xfrm>
            <a:off x="457200" y="2636912"/>
            <a:ext cx="8229600" cy="3489251"/>
          </a:xfrm>
        </p:spPr>
        <p:txBody>
          <a:bodyPr/>
          <a:lstStyle/>
          <a:p>
            <a:pPr marL="0" indent="0" algn="ctr">
              <a:buNone/>
            </a:pPr>
            <a:r>
              <a:rPr lang="fr-FR" sz="4400" dirty="0">
                <a:solidFill>
                  <a:srgbClr val="FF0000"/>
                </a:solidFill>
              </a:rPr>
              <a:t>La vente sur internet </a:t>
            </a:r>
          </a:p>
          <a:p>
            <a:pPr marL="0" indent="0" algn="ctr">
              <a:buNone/>
            </a:pPr>
            <a:r>
              <a:rPr lang="fr-FR" sz="4400" dirty="0">
                <a:solidFill>
                  <a:srgbClr val="FF0000"/>
                </a:solidFill>
              </a:rPr>
              <a:t>La vente à distance</a:t>
            </a:r>
          </a:p>
          <a:p>
            <a:pPr marL="0" indent="0" algn="ctr">
              <a:buNone/>
            </a:pPr>
            <a:r>
              <a:rPr lang="fr-FR" sz="4400">
                <a:solidFill>
                  <a:srgbClr val="FF0000"/>
                </a:solidFill>
              </a:rPr>
              <a:t>2023/2024 </a:t>
            </a:r>
            <a:endParaRPr lang="fr-FR" sz="4400" dirty="0">
              <a:solidFill>
                <a:srgbClr val="FF0000"/>
              </a:solidFill>
            </a:endParaRPr>
          </a:p>
          <a:p>
            <a:pPr marL="0" indent="0" algn="ctr">
              <a:buNone/>
            </a:pPr>
            <a:r>
              <a:rPr lang="fr-FR" sz="4400" dirty="0">
                <a:solidFill>
                  <a:srgbClr val="FF0000"/>
                </a:solidFill>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rPr>
              <a:t>Analyse des CGV d’un site </a:t>
            </a:r>
          </a:p>
        </p:txBody>
      </p:sp>
      <p:sp>
        <p:nvSpPr>
          <p:cNvPr id="3" name="Espace réservé du contenu 2"/>
          <p:cNvSpPr>
            <a:spLocks noGrp="1"/>
          </p:cNvSpPr>
          <p:nvPr>
            <p:ph idx="1"/>
          </p:nvPr>
        </p:nvSpPr>
        <p:spPr/>
        <p:txBody>
          <a:bodyPr/>
          <a:lstStyle/>
          <a:p>
            <a:r>
              <a:rPr lang="fr-FR" sz="2400" dirty="0">
                <a:hlinkClick r:id="rId2"/>
              </a:rPr>
              <a:t>https://www.fnac.com/Help/cgv-fnac#edito</a:t>
            </a:r>
            <a:r>
              <a:rPr lang="fr-FR" sz="2400" dirty="0"/>
              <a:t> </a:t>
            </a:r>
          </a:p>
          <a:p>
            <a:r>
              <a:rPr lang="fr-FR" sz="2400" dirty="0"/>
              <a:t>Analyse de la présentation globale du site</a:t>
            </a:r>
          </a:p>
          <a:p>
            <a:pPr lvl="1"/>
            <a:r>
              <a:rPr lang="fr-FR" sz="2400" dirty="0"/>
              <a:t>Importance des « mentions légales » : identification du commerçant </a:t>
            </a:r>
          </a:p>
          <a:p>
            <a:pPr lvl="1"/>
            <a:r>
              <a:rPr lang="fr-FR" sz="2400" dirty="0"/>
              <a:t>Importance de la politique de confidentialité &amp; cookies </a:t>
            </a:r>
          </a:p>
          <a:p>
            <a:pPr lvl="1"/>
            <a:r>
              <a:rPr lang="fr-FR" sz="2400" dirty="0"/>
              <a:t>La présentation des différentes CGV</a:t>
            </a:r>
          </a:p>
          <a:p>
            <a:pPr lvl="2"/>
            <a:r>
              <a:rPr lang="fr-FR" dirty="0"/>
              <a:t>Marketplace : une opération à 3 (acheteur – vendeur – plateforme) – non traité  </a:t>
            </a:r>
          </a:p>
          <a:p>
            <a:pPr lvl="2"/>
            <a:r>
              <a:rPr lang="fr-FR" dirty="0"/>
              <a:t>Vente à distance à distinguer de la vente en magasin</a:t>
            </a:r>
          </a:p>
          <a:p>
            <a:pPr lvl="2"/>
            <a:r>
              <a:rPr lang="fr-FR" dirty="0"/>
              <a:t>Le cas du retrait en magasin – une vente à distance  </a:t>
            </a:r>
          </a:p>
          <a:p>
            <a:endParaRPr lang="fr-FR" dirty="0"/>
          </a:p>
        </p:txBody>
      </p:sp>
    </p:spTree>
    <p:extLst>
      <p:ext uri="{BB962C8B-B14F-4D97-AF65-F5344CB8AC3E}">
        <p14:creationId xmlns:p14="http://schemas.microsoft.com/office/powerpoint/2010/main" val="2966276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rPr>
              <a:t>La mise en place de conditions générales de vente </a:t>
            </a:r>
          </a:p>
        </p:txBody>
      </p:sp>
      <p:sp>
        <p:nvSpPr>
          <p:cNvPr id="3" name="Espace réservé du contenu 2"/>
          <p:cNvSpPr>
            <a:spLocks noGrp="1"/>
          </p:cNvSpPr>
          <p:nvPr>
            <p:ph idx="1"/>
          </p:nvPr>
        </p:nvSpPr>
        <p:spPr/>
        <p:txBody>
          <a:bodyPr/>
          <a:lstStyle/>
          <a:p>
            <a:r>
              <a:rPr lang="fr-FR" dirty="0"/>
              <a:t>C’est le moyen habituel pour le commerçant de respecter ses obligations d’information.</a:t>
            </a:r>
          </a:p>
          <a:p>
            <a:r>
              <a:rPr lang="fr-FR" dirty="0"/>
              <a:t>Attention aux « pratiques commerciales trompeuses »</a:t>
            </a:r>
          </a:p>
          <a:p>
            <a:pPr lvl="1"/>
            <a:r>
              <a:rPr lang="fr-FR" dirty="0"/>
              <a:t>Sur </a:t>
            </a:r>
            <a:r>
              <a:rPr lang="fr-FR" dirty="0">
                <a:hlinkClick r:id="rId2"/>
              </a:rPr>
              <a:t>legalis.net</a:t>
            </a:r>
            <a:r>
              <a:rPr lang="fr-FR" dirty="0"/>
              <a:t>, leboncoin.fr condamné pour pratique commerciale trompeuse</a:t>
            </a:r>
          </a:p>
          <a:p>
            <a:pPr marL="914400" lvl="2" indent="0">
              <a:buNone/>
            </a:pPr>
            <a:r>
              <a:rPr lang="fr-FR" sz="2000" dirty="0"/>
              <a:t>« </a:t>
            </a:r>
            <a:r>
              <a:rPr lang="fr-FR" sz="2000" i="1" dirty="0"/>
              <a:t>Leboncoin.fr a commis une pratique commerciale trompeuse de nature à induire le consommateur en erreur sur la portée de son engagement, en prétendant que toutes les annonces sont relues avant mise en ligne et que celles qui sembleraient illicites seraient refusées, selon le TGI de Paris</a:t>
            </a:r>
            <a:r>
              <a:rPr lang="fr-FR" sz="2000" dirty="0"/>
              <a:t>. »</a:t>
            </a:r>
          </a:p>
        </p:txBody>
      </p:sp>
    </p:spTree>
    <p:extLst>
      <p:ext uri="{BB962C8B-B14F-4D97-AF65-F5344CB8AC3E}">
        <p14:creationId xmlns:p14="http://schemas.microsoft.com/office/powerpoint/2010/main" val="1721832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8229600" cy="868958"/>
          </a:xfrm>
        </p:spPr>
        <p:txBody>
          <a:bodyPr/>
          <a:lstStyle/>
          <a:p>
            <a:r>
              <a:rPr lang="fr-FR" sz="3600" dirty="0">
                <a:solidFill>
                  <a:srgbClr val="FF0000"/>
                </a:solidFill>
              </a:rPr>
              <a:t>3.1.1. De nombreuses informations précontractuelle du consommateur</a:t>
            </a:r>
            <a:br>
              <a:rPr lang="fr-FR" sz="2800" dirty="0">
                <a:solidFill>
                  <a:srgbClr val="FF0000"/>
                </a:solidFill>
              </a:rPr>
            </a:br>
            <a:endParaRPr lang="fr-FR" sz="2800" dirty="0">
              <a:solidFill>
                <a:srgbClr val="FF0000"/>
              </a:solidFill>
            </a:endParaRPr>
          </a:p>
        </p:txBody>
      </p:sp>
      <p:sp>
        <p:nvSpPr>
          <p:cNvPr id="3" name="Espace réservé du contenu 2"/>
          <p:cNvSpPr>
            <a:spLocks noGrp="1"/>
          </p:cNvSpPr>
          <p:nvPr>
            <p:ph idx="1"/>
          </p:nvPr>
        </p:nvSpPr>
        <p:spPr/>
        <p:txBody>
          <a:bodyPr/>
          <a:lstStyle/>
          <a:p>
            <a:r>
              <a:rPr lang="fr-FR" sz="2000" dirty="0">
                <a:hlinkClick r:id="rId2"/>
              </a:rPr>
              <a:t>Article L 221-5 C cons.</a:t>
            </a:r>
            <a:endParaRPr lang="fr-FR" sz="2000" dirty="0"/>
          </a:p>
          <a:p>
            <a:pPr lvl="1"/>
            <a:r>
              <a:rPr lang="fr-FR" sz="1600" dirty="0"/>
              <a:t>Information sur le prix </a:t>
            </a:r>
          </a:p>
          <a:p>
            <a:pPr lvl="2"/>
            <a:r>
              <a:rPr lang="fr-FR" sz="1000" dirty="0"/>
              <a:t>Le professionnel doit faire prendre conscience au consommateur qu'il a une obligation de paiement et doit pour ce faire utiliser une formule telle que "commande avec obligation de paiement".</a:t>
            </a:r>
          </a:p>
          <a:p>
            <a:pPr lvl="2"/>
            <a:r>
              <a:rPr lang="fr-FR" sz="1000" dirty="0"/>
              <a:t>Les sites de commerce en ligne doivent indiquer clairement et lisiblement, au plus tard au début du processus de commande, les moyens de paiement acceptés </a:t>
            </a:r>
            <a:r>
              <a:rPr lang="fr-FR" sz="1000" i="1" dirty="0"/>
              <a:t>art. L. 121-19-3)</a:t>
            </a:r>
            <a:r>
              <a:rPr lang="fr-FR" sz="1000" dirty="0"/>
              <a:t>.</a:t>
            </a:r>
          </a:p>
          <a:p>
            <a:pPr lvl="1"/>
            <a:r>
              <a:rPr lang="fr-FR" sz="1600" dirty="0"/>
              <a:t>Informations quant aux produits et services;</a:t>
            </a:r>
          </a:p>
          <a:p>
            <a:pPr lvl="1"/>
            <a:r>
              <a:rPr lang="fr-FR" sz="1600" dirty="0"/>
              <a:t>Information sur le droit de rétractation </a:t>
            </a:r>
          </a:p>
          <a:p>
            <a:pPr lvl="1"/>
            <a:r>
              <a:rPr lang="fr-FR" sz="1600" dirty="0"/>
              <a:t>Identité du vendeur – mentions légales (</a:t>
            </a:r>
            <a:r>
              <a:rPr lang="fr-FR" sz="1600" dirty="0">
                <a:hlinkClick r:id="rId3"/>
              </a:rPr>
              <a:t>voir aussi art. 19 </a:t>
            </a:r>
            <a:r>
              <a:rPr lang="fr-FR" sz="1600" dirty="0" err="1">
                <a:hlinkClick r:id="rId3"/>
              </a:rPr>
              <a:t>LCEN</a:t>
            </a:r>
            <a:r>
              <a:rPr lang="fr-FR" sz="1600" dirty="0"/>
              <a:t>) </a:t>
            </a:r>
          </a:p>
          <a:p>
            <a:pPr lvl="1"/>
            <a:r>
              <a:rPr lang="fr-FR" sz="1600" dirty="0"/>
              <a:t>les coûts de l'utilisation de la technique de communication à distance </a:t>
            </a:r>
          </a:p>
          <a:p>
            <a:pPr lvl="1"/>
            <a:r>
              <a:rPr lang="fr-FR" sz="1600" dirty="0"/>
              <a:t>l'existence éventuelle de codes de bonne conduite;</a:t>
            </a:r>
          </a:p>
          <a:p>
            <a:pPr lvl="1"/>
            <a:r>
              <a:rPr lang="fr-FR" sz="1600" dirty="0"/>
              <a:t>la durée minimale des obligations contractuelles du consommateur ;</a:t>
            </a:r>
          </a:p>
          <a:p>
            <a:pPr lvl="1"/>
            <a:r>
              <a:rPr lang="fr-FR" sz="1600" dirty="0"/>
              <a:t>l'existence d'une caution ou d'autres garanties financières à payer ou à fournir par le consommateur  ;</a:t>
            </a:r>
          </a:p>
          <a:p>
            <a:pPr lvl="1"/>
            <a:r>
              <a:rPr lang="fr-FR" sz="1600" dirty="0"/>
              <a:t>La possibilité, le cas échéant, de recourir à une procédure extrajudiciaire de règlement des litiges.</a:t>
            </a:r>
          </a:p>
          <a:p>
            <a:endParaRPr lang="fr-FR" dirty="0"/>
          </a:p>
        </p:txBody>
      </p:sp>
    </p:spTree>
    <p:extLst>
      <p:ext uri="{BB962C8B-B14F-4D97-AF65-F5344CB8AC3E}">
        <p14:creationId xmlns:p14="http://schemas.microsoft.com/office/powerpoint/2010/main" val="432108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E466DB-EAAD-F608-A3C7-44F27B08080C}"/>
              </a:ext>
            </a:extLst>
          </p:cNvPr>
          <p:cNvSpPr>
            <a:spLocks noGrp="1"/>
          </p:cNvSpPr>
          <p:nvPr>
            <p:ph type="title"/>
          </p:nvPr>
        </p:nvSpPr>
        <p:spPr/>
        <p:txBody>
          <a:bodyPr/>
          <a:lstStyle/>
          <a:p>
            <a:r>
              <a:rPr lang="fr-FR" dirty="0">
                <a:solidFill>
                  <a:srgbClr val="FF0000"/>
                </a:solidFill>
              </a:rPr>
              <a:t>Quand et comment fournir ces informations ? </a:t>
            </a:r>
          </a:p>
        </p:txBody>
      </p:sp>
      <p:sp>
        <p:nvSpPr>
          <p:cNvPr id="3" name="Espace réservé du contenu 2">
            <a:extLst>
              <a:ext uri="{FF2B5EF4-FFF2-40B4-BE49-F238E27FC236}">
                <a16:creationId xmlns:a16="http://schemas.microsoft.com/office/drawing/2014/main" id="{3FEB88DA-7FE6-083B-F8FD-7BF22C6FC6F4}"/>
              </a:ext>
            </a:extLst>
          </p:cNvPr>
          <p:cNvSpPr>
            <a:spLocks noGrp="1"/>
          </p:cNvSpPr>
          <p:nvPr>
            <p:ph idx="1"/>
          </p:nvPr>
        </p:nvSpPr>
        <p:spPr/>
        <p:txBody>
          <a:bodyPr/>
          <a:lstStyle/>
          <a:p>
            <a:pPr marL="0" indent="0">
              <a:buNone/>
            </a:pPr>
            <a:r>
              <a:rPr lang="fr-FR" sz="1400" dirty="0"/>
              <a:t>Le consommateur doit avoir connaissance des principaux éléments liés au produit et au service à 4 niveaux :</a:t>
            </a:r>
          </a:p>
          <a:p>
            <a:endParaRPr lang="fr-FR" sz="1400" dirty="0"/>
          </a:p>
          <a:p>
            <a:pPr marL="0" indent="0">
              <a:buNone/>
            </a:pPr>
            <a:r>
              <a:rPr lang="fr-FR" sz="1400" u="sng" dirty="0"/>
              <a:t>1/ Dans les CGV,</a:t>
            </a:r>
          </a:p>
          <a:p>
            <a:r>
              <a:rPr lang="fr-FR" sz="1400" dirty="0"/>
              <a:t>Des informations obligatoires sont à fournir </a:t>
            </a:r>
            <a:r>
              <a:rPr lang="fr-FR" sz="1400" i="1" dirty="0"/>
              <a:t>avant</a:t>
            </a:r>
            <a:r>
              <a:rPr lang="fr-FR" sz="1400" dirty="0"/>
              <a:t> la conclusion du contrat, notamment grâce à des CGV. (Obligation d'information précontractuelle : art. L.221-5,  L. 111-1 et L. 111-2 </a:t>
            </a:r>
            <a:r>
              <a:rPr lang="fr-FR" sz="1400" dirty="0" err="1"/>
              <a:t>C.Cons</a:t>
            </a:r>
            <a:r>
              <a:rPr lang="fr-FR" sz="1400" dirty="0"/>
              <a:t>.).  </a:t>
            </a:r>
          </a:p>
          <a:p>
            <a:r>
              <a:rPr lang="fr-FR" sz="1400" dirty="0"/>
              <a:t>Elles doivent être fournies ou mises à la disposition du consommateur par tout moyen adapté à la technique de communication à distance utilisée ( Art. L 221-11 C. Cons.). </a:t>
            </a:r>
          </a:p>
          <a:p>
            <a:r>
              <a:rPr lang="fr-FR" sz="1400" dirty="0"/>
              <a:t>Ces informations précontractuelles peuvent éventuellement être fournies par un lien hypertexte (TA Versailles 22-11-2021 n° 2006365, Sté Nature &amp; Découverte ; TA Bordeaux 23-11-2021 n° 1906171, Sté Cdiscount ). </a:t>
            </a:r>
          </a:p>
          <a:p>
            <a:pPr marL="0" indent="0">
              <a:buNone/>
            </a:pPr>
            <a:endParaRPr lang="fr-FR" sz="1400" dirty="0"/>
          </a:p>
          <a:p>
            <a:pPr marL="0" indent="0">
              <a:buNone/>
            </a:pPr>
            <a:r>
              <a:rPr lang="fr-FR" sz="1400" dirty="0"/>
              <a:t>2/ Sur la fiche produit,</a:t>
            </a:r>
          </a:p>
          <a:p>
            <a:pPr marL="0" indent="0">
              <a:buNone/>
            </a:pPr>
            <a:endParaRPr lang="fr-FR" sz="1400" dirty="0"/>
          </a:p>
          <a:p>
            <a:pPr marL="0" indent="0">
              <a:buNone/>
            </a:pPr>
            <a:r>
              <a:rPr lang="fr-FR" sz="1400" dirty="0"/>
              <a:t>3/ Lors du processus d'achat,</a:t>
            </a:r>
          </a:p>
          <a:p>
            <a:pPr marL="0" indent="0">
              <a:buNone/>
            </a:pPr>
            <a:endParaRPr lang="fr-FR" sz="1400" dirty="0"/>
          </a:p>
          <a:p>
            <a:pPr marL="0" indent="0">
              <a:buNone/>
            </a:pPr>
            <a:r>
              <a:rPr lang="fr-FR" sz="1400" dirty="0"/>
              <a:t>4/ Lors de la confirmation de son achat. </a:t>
            </a:r>
          </a:p>
          <a:p>
            <a:pPr marL="0" indent="0">
              <a:buNone/>
            </a:pPr>
            <a:endParaRPr lang="fr-FR" sz="1400" dirty="0"/>
          </a:p>
        </p:txBody>
      </p:sp>
    </p:spTree>
    <p:extLst>
      <p:ext uri="{BB962C8B-B14F-4D97-AF65-F5344CB8AC3E}">
        <p14:creationId xmlns:p14="http://schemas.microsoft.com/office/powerpoint/2010/main" val="4191890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rPr>
              <a:t>Support de l'information après la conclusion du contrat </a:t>
            </a:r>
          </a:p>
        </p:txBody>
      </p:sp>
      <p:sp>
        <p:nvSpPr>
          <p:cNvPr id="3" name="Espace réservé du contenu 2"/>
          <p:cNvSpPr>
            <a:spLocks noGrp="1"/>
          </p:cNvSpPr>
          <p:nvPr>
            <p:ph idx="1"/>
          </p:nvPr>
        </p:nvSpPr>
        <p:spPr>
          <a:xfrm>
            <a:off x="457200" y="1844823"/>
            <a:ext cx="7643192" cy="3960441"/>
          </a:xfrm>
        </p:spPr>
        <p:txBody>
          <a:bodyPr/>
          <a:lstStyle/>
          <a:p>
            <a:pPr marL="0" indent="0" algn="just">
              <a:buNone/>
            </a:pPr>
            <a:r>
              <a:rPr lang="fr-FR" sz="2800" dirty="0"/>
              <a:t>Les informations précontractuelles doivent être données par écrit ou sur « </a:t>
            </a:r>
            <a:r>
              <a:rPr lang="fr-FR" sz="2800" b="1" dirty="0"/>
              <a:t>support durable</a:t>
            </a:r>
            <a:r>
              <a:rPr lang="fr-FR" sz="2800" dirty="0"/>
              <a:t> » au plus tard </a:t>
            </a:r>
            <a:r>
              <a:rPr lang="fr-FR" sz="2800" u="sng" dirty="0">
                <a:highlight>
                  <a:srgbClr val="FFFF00"/>
                </a:highlight>
              </a:rPr>
              <a:t>après</a:t>
            </a:r>
            <a:r>
              <a:rPr lang="fr-FR" sz="2800" dirty="0"/>
              <a:t> la conclusion du contrat. (art.L121-19-2 C. Cons. &amp; article 1369-4 du Code civil ). </a:t>
            </a:r>
          </a:p>
          <a:p>
            <a:r>
              <a:rPr lang="fr-FR" sz="2800" dirty="0"/>
              <a:t>La notion de support durable : </a:t>
            </a:r>
            <a:r>
              <a:rPr lang="fr-FR" sz="2800" dirty="0">
                <a:hlinkClick r:id="rId2"/>
              </a:rPr>
              <a:t>Article L221-1, 3°, C Cons.</a:t>
            </a:r>
            <a:endParaRPr lang="fr-FR" sz="2800" dirty="0"/>
          </a:p>
          <a:p>
            <a:pPr lvl="1"/>
            <a:r>
              <a:rPr lang="fr-FR" dirty="0"/>
              <a:t>Courriels avec PDF contenant les CGV</a:t>
            </a:r>
          </a:p>
          <a:p>
            <a:pPr lvl="1"/>
            <a:r>
              <a:rPr lang="fr-FR" dirty="0"/>
              <a:t>Un simple lien hypertexte vers des CGV en ligne n’est pas un support durable </a:t>
            </a:r>
          </a:p>
        </p:txBody>
      </p:sp>
    </p:spTree>
    <p:extLst>
      <p:ext uri="{BB962C8B-B14F-4D97-AF65-F5344CB8AC3E}">
        <p14:creationId xmlns:p14="http://schemas.microsoft.com/office/powerpoint/2010/main" val="1089394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rPr>
              <a:t>Limites d'espace ou de temps pour la présentation des informations</a:t>
            </a:r>
          </a:p>
        </p:txBody>
      </p:sp>
      <p:sp>
        <p:nvSpPr>
          <p:cNvPr id="3" name="Espace réservé du contenu 2"/>
          <p:cNvSpPr>
            <a:spLocks noGrp="1"/>
          </p:cNvSpPr>
          <p:nvPr>
            <p:ph idx="1"/>
          </p:nvPr>
        </p:nvSpPr>
        <p:spPr/>
        <p:txBody>
          <a:bodyPr/>
          <a:lstStyle/>
          <a:p>
            <a:pPr marL="0" indent="0" algn="just">
              <a:buNone/>
            </a:pPr>
            <a:r>
              <a:rPr lang="fr-FR" sz="2800" dirty="0"/>
              <a:t>Le cas des applications ; </a:t>
            </a:r>
          </a:p>
          <a:p>
            <a:pPr marL="0" indent="0" algn="just">
              <a:buNone/>
            </a:pPr>
            <a:r>
              <a:rPr lang="fr-FR" sz="2800" dirty="0"/>
              <a:t>Le professionnel doit fournir au consommateur, avant la conclusion du contrat, au moins (art.121-19-1 C Cons.) :</a:t>
            </a:r>
          </a:p>
          <a:p>
            <a:pPr algn="just"/>
            <a:r>
              <a:rPr lang="fr-FR" sz="2800" dirty="0"/>
              <a:t>les informations relatives aux caractéristiques essentielles des biens ou des services, </a:t>
            </a:r>
          </a:p>
          <a:p>
            <a:pPr algn="just"/>
            <a:r>
              <a:rPr lang="fr-FR" sz="2800" dirty="0"/>
              <a:t>à leur prix, </a:t>
            </a:r>
          </a:p>
          <a:p>
            <a:pPr algn="just"/>
            <a:r>
              <a:rPr lang="fr-FR" sz="2800" dirty="0"/>
              <a:t>à son identité, </a:t>
            </a:r>
          </a:p>
          <a:p>
            <a:pPr algn="just"/>
            <a:r>
              <a:rPr lang="fr-FR" sz="2800" dirty="0"/>
              <a:t>à la durée du contrat </a:t>
            </a:r>
          </a:p>
          <a:p>
            <a:pPr algn="just"/>
            <a:r>
              <a:rPr lang="fr-FR" sz="2800" dirty="0"/>
              <a:t>et au droit de rétractation.</a:t>
            </a:r>
          </a:p>
        </p:txBody>
      </p:sp>
    </p:spTree>
    <p:extLst>
      <p:ext uri="{BB962C8B-B14F-4D97-AF65-F5344CB8AC3E}">
        <p14:creationId xmlns:p14="http://schemas.microsoft.com/office/powerpoint/2010/main" val="1426751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rPr>
              <a:t>Obligation d'information non-respectée </a:t>
            </a:r>
          </a:p>
        </p:txBody>
      </p:sp>
      <p:sp>
        <p:nvSpPr>
          <p:cNvPr id="3" name="Espace réservé du contenu 2"/>
          <p:cNvSpPr>
            <a:spLocks noGrp="1"/>
          </p:cNvSpPr>
          <p:nvPr>
            <p:ph idx="1"/>
          </p:nvPr>
        </p:nvSpPr>
        <p:spPr/>
        <p:txBody>
          <a:bodyPr/>
          <a:lstStyle/>
          <a:p>
            <a:pPr marL="0" indent="0">
              <a:buNone/>
            </a:pPr>
            <a:r>
              <a:rPr lang="fr-FR" sz="2400" dirty="0"/>
              <a:t>Il appartient au professionnel de faire la preuve qu'il a bien porté à la connaissance du consommateur les informations légales et réglementaires.</a:t>
            </a:r>
          </a:p>
          <a:p>
            <a:pPr marL="0" indent="0">
              <a:buNone/>
            </a:pPr>
            <a:r>
              <a:rPr lang="fr-FR" sz="2400" dirty="0"/>
              <a:t>Si cette obligation d'information n'a pas été respectée, le consommateur sera dispensé :</a:t>
            </a:r>
          </a:p>
          <a:p>
            <a:pPr>
              <a:buFontTx/>
              <a:buChar char="-"/>
            </a:pPr>
            <a:r>
              <a:rPr lang="fr-FR" sz="2400" dirty="0"/>
              <a:t>des frais de renvoi de la marchandise (C. cons., art. L. 121-17, 3°) </a:t>
            </a:r>
          </a:p>
          <a:p>
            <a:pPr>
              <a:buFontTx/>
              <a:buChar char="-"/>
            </a:pPr>
            <a:r>
              <a:rPr lang="fr-FR" sz="2400" dirty="0"/>
              <a:t>des frais supplémentaires de transport, de livraison ou d'affranchissement et tous les autres frais éventuels (C. cons., art. L. 113-3-1). </a:t>
            </a:r>
          </a:p>
          <a:p>
            <a:pPr>
              <a:buFontTx/>
              <a:buChar char="-"/>
            </a:pPr>
            <a:r>
              <a:rPr lang="fr-FR" sz="2400" dirty="0"/>
              <a:t>Prorogation du délai de rétractation.</a:t>
            </a:r>
          </a:p>
        </p:txBody>
      </p:sp>
    </p:spTree>
    <p:extLst>
      <p:ext uri="{BB962C8B-B14F-4D97-AF65-F5344CB8AC3E}">
        <p14:creationId xmlns:p14="http://schemas.microsoft.com/office/powerpoint/2010/main" val="1634959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F86110-7B15-4A6F-9DC6-9AA6F23B6C01}"/>
              </a:ext>
            </a:extLst>
          </p:cNvPr>
          <p:cNvSpPr>
            <a:spLocks noGrp="1"/>
          </p:cNvSpPr>
          <p:nvPr>
            <p:ph type="title"/>
          </p:nvPr>
        </p:nvSpPr>
        <p:spPr/>
        <p:txBody>
          <a:bodyPr/>
          <a:lstStyle/>
          <a:p>
            <a:r>
              <a:rPr lang="fr-FR" dirty="0">
                <a:solidFill>
                  <a:srgbClr val="FF0000"/>
                </a:solidFill>
              </a:rPr>
              <a:t>Charge de la preuve de l’information … (actu )</a:t>
            </a:r>
          </a:p>
        </p:txBody>
      </p:sp>
      <p:sp>
        <p:nvSpPr>
          <p:cNvPr id="3" name="Espace réservé du contenu 2">
            <a:extLst>
              <a:ext uri="{FF2B5EF4-FFF2-40B4-BE49-F238E27FC236}">
                <a16:creationId xmlns:a16="http://schemas.microsoft.com/office/drawing/2014/main" id="{E1D77B76-11C9-42F9-970A-2CA48E5FFA94}"/>
              </a:ext>
            </a:extLst>
          </p:cNvPr>
          <p:cNvSpPr>
            <a:spLocks noGrp="1"/>
          </p:cNvSpPr>
          <p:nvPr>
            <p:ph idx="1"/>
          </p:nvPr>
        </p:nvSpPr>
        <p:spPr/>
        <p:txBody>
          <a:bodyPr/>
          <a:lstStyle/>
          <a:p>
            <a:pPr algn="just"/>
            <a:r>
              <a:rPr lang="fr-FR" sz="1600" dirty="0"/>
              <a:t>Une agence de voyage vend à un couple 2 places à destination de l’Inde. Mais, le jour du départ, il ne peut pas embarquer, faute de visa. Ce que le couple va reprocher à l’agence de voyage qui ne l’a pas informé de l’obligation d’avoir un visa pour partir en Inde.</a:t>
            </a:r>
          </a:p>
          <a:p>
            <a:pPr algn="just"/>
            <a:r>
              <a:rPr lang="fr-FR" sz="1600" dirty="0"/>
              <a:t>L’agence rappelle qu’elle a envoyé un texto au couple, qui comporte </a:t>
            </a:r>
            <a:r>
              <a:rPr lang="fr-FR" sz="1600" u="sng" dirty="0"/>
              <a:t>un lien hypertexte </a:t>
            </a:r>
            <a:r>
              <a:rPr lang="fr-FR" sz="1600" dirty="0"/>
              <a:t>renvoyant aux conditions générales du contrat de voyage qui font état de la nécessité d’avoir un visa pour partir en Inde. Le couple ne prouvant pas l’existence d’un dysfonctionnement du lien hypertexte, l’agence de voyage estime n’avoir commis aucune faute.</a:t>
            </a:r>
          </a:p>
          <a:p>
            <a:pPr algn="just"/>
            <a:r>
              <a:rPr lang="fr-FR" sz="1600" dirty="0"/>
              <a:t>Pourtant un simple texto contenant un lien hypertexte ne suffit pas établir que l’agence de voyage a rempli son obligation d’information quant à la nécessité d’obtenir un visa pour voyager en Inde. </a:t>
            </a:r>
          </a:p>
          <a:p>
            <a:pPr algn="just"/>
            <a:r>
              <a:rPr lang="fr-FR" sz="1600" dirty="0"/>
              <a:t>L’agence de voyage ne prouve pas qu’elle a satisfait à ses obligations, le juge la condamne à indemniser le couple.</a:t>
            </a:r>
          </a:p>
          <a:p>
            <a:pPr fontAlgn="ctr"/>
            <a:r>
              <a:rPr lang="fr-FR" sz="1600" b="1" dirty="0"/>
              <a:t>Source :</a:t>
            </a:r>
          </a:p>
          <a:p>
            <a:r>
              <a:rPr lang="fr-FR" sz="1600" dirty="0">
                <a:hlinkClick r:id="rId2"/>
              </a:rPr>
              <a:t>Arrêt de la Cour de cassation, 1ère chambre civile, du 8 janvier 2020, n° 18-21746</a:t>
            </a:r>
            <a:endParaRPr lang="fr-FR" sz="1600" dirty="0"/>
          </a:p>
          <a:p>
            <a:endParaRPr lang="fr-FR" dirty="0"/>
          </a:p>
        </p:txBody>
      </p:sp>
    </p:spTree>
    <p:extLst>
      <p:ext uri="{BB962C8B-B14F-4D97-AF65-F5344CB8AC3E}">
        <p14:creationId xmlns:p14="http://schemas.microsoft.com/office/powerpoint/2010/main" val="41085916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rPr>
              <a:t>3.1.2. La formation des contrats conclus à distance</a:t>
            </a:r>
          </a:p>
        </p:txBody>
      </p:sp>
      <p:sp>
        <p:nvSpPr>
          <p:cNvPr id="3" name="Espace réservé du contenu 2"/>
          <p:cNvSpPr>
            <a:spLocks noGrp="1"/>
          </p:cNvSpPr>
          <p:nvPr>
            <p:ph idx="1"/>
          </p:nvPr>
        </p:nvSpPr>
        <p:spPr/>
        <p:txBody>
          <a:bodyPr/>
          <a:lstStyle/>
          <a:p>
            <a:pPr marL="0" indent="0">
              <a:buNone/>
            </a:pPr>
            <a:r>
              <a:rPr lang="fr-FR" sz="3600" dirty="0"/>
              <a:t>Classiquement, le contrat se forme par la rencontre </a:t>
            </a:r>
          </a:p>
          <a:p>
            <a:r>
              <a:rPr lang="fr-FR" sz="3600" dirty="0"/>
              <a:t>d'une </a:t>
            </a:r>
            <a:r>
              <a:rPr lang="fr-FR" sz="3600" b="1" dirty="0"/>
              <a:t>offre</a:t>
            </a:r>
            <a:r>
              <a:rPr lang="fr-FR" sz="3600" dirty="0"/>
              <a:t> et </a:t>
            </a:r>
          </a:p>
          <a:p>
            <a:r>
              <a:rPr lang="fr-FR" sz="3600" dirty="0"/>
              <a:t>d'une </a:t>
            </a:r>
            <a:r>
              <a:rPr lang="fr-FR" sz="3600" b="1" dirty="0"/>
              <a:t>acceptation</a:t>
            </a:r>
            <a:r>
              <a:rPr lang="fr-FR" sz="3600" dirty="0"/>
              <a:t> </a:t>
            </a:r>
          </a:p>
          <a:p>
            <a:pPr marL="0" indent="0" algn="just">
              <a:buNone/>
            </a:pPr>
            <a:r>
              <a:rPr lang="fr-FR" sz="3600" dirty="0"/>
              <a:t>pour lesquelles les articles </a:t>
            </a:r>
            <a:r>
              <a:rPr lang="fr-FR" sz="3600" dirty="0">
                <a:hlinkClick r:id="rId2"/>
              </a:rPr>
              <a:t>1369-4</a:t>
            </a:r>
            <a:r>
              <a:rPr lang="fr-FR" sz="3600" dirty="0"/>
              <a:t> et </a:t>
            </a:r>
            <a:r>
              <a:rPr lang="fr-FR" sz="3600" dirty="0">
                <a:hlinkClick r:id="rId3"/>
              </a:rPr>
              <a:t>1369-5</a:t>
            </a:r>
            <a:r>
              <a:rPr lang="fr-FR" sz="3600" dirty="0"/>
              <a:t> du Code civil fixent des conditions spécifiques.</a:t>
            </a:r>
          </a:p>
          <a:p>
            <a:pPr marL="0" indent="0">
              <a:buNone/>
            </a:pPr>
            <a:endParaRPr lang="fr-FR" sz="3600" dirty="0"/>
          </a:p>
          <a:p>
            <a:pPr marL="0" indent="0">
              <a:buNone/>
            </a:pPr>
            <a:endParaRPr lang="fr-FR" sz="3600" dirty="0"/>
          </a:p>
        </p:txBody>
      </p:sp>
    </p:spTree>
    <p:extLst>
      <p:ext uri="{BB962C8B-B14F-4D97-AF65-F5344CB8AC3E}">
        <p14:creationId xmlns:p14="http://schemas.microsoft.com/office/powerpoint/2010/main" val="5396158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64704"/>
            <a:ext cx="8229600" cy="652934"/>
          </a:xfrm>
        </p:spPr>
        <p:txBody>
          <a:bodyPr/>
          <a:lstStyle/>
          <a:p>
            <a:r>
              <a:rPr lang="fr-FR" dirty="0">
                <a:solidFill>
                  <a:srgbClr val="FF0000"/>
                </a:solidFill>
              </a:rPr>
              <a:t>L'offre du commerçant doit énoncer :</a:t>
            </a:r>
            <a:br>
              <a:rPr lang="fr-FR" dirty="0">
                <a:solidFill>
                  <a:srgbClr val="C00000"/>
                </a:solidFill>
              </a:rPr>
            </a:br>
            <a:endParaRPr lang="fr-FR" dirty="0">
              <a:solidFill>
                <a:srgbClr val="C00000"/>
              </a:solidFill>
            </a:endParaRPr>
          </a:p>
        </p:txBody>
      </p:sp>
      <p:sp>
        <p:nvSpPr>
          <p:cNvPr id="3" name="Espace réservé du contenu 2"/>
          <p:cNvSpPr>
            <a:spLocks noGrp="1"/>
          </p:cNvSpPr>
          <p:nvPr>
            <p:ph idx="1"/>
          </p:nvPr>
        </p:nvSpPr>
        <p:spPr>
          <a:xfrm>
            <a:off x="457200" y="1417638"/>
            <a:ext cx="8229600" cy="4708525"/>
          </a:xfrm>
        </p:spPr>
        <p:txBody>
          <a:bodyPr/>
          <a:lstStyle/>
          <a:p>
            <a:r>
              <a:rPr lang="fr-FR" sz="1800" dirty="0"/>
              <a:t>les </a:t>
            </a:r>
            <a:r>
              <a:rPr lang="fr-FR" sz="1800" u="sng" dirty="0"/>
              <a:t>différentes étapes </a:t>
            </a:r>
            <a:r>
              <a:rPr lang="fr-FR" sz="1800" dirty="0"/>
              <a:t>à suivre pour conclure le contrat par voie électronique ;</a:t>
            </a:r>
          </a:p>
          <a:p>
            <a:endParaRPr lang="fr-FR" sz="1800" dirty="0"/>
          </a:p>
          <a:p>
            <a:r>
              <a:rPr lang="fr-FR" sz="1800" dirty="0"/>
              <a:t>les moyens techniques permettant à l'utilisateur, avant la conclusion du contrat, d'identifier les </a:t>
            </a:r>
            <a:r>
              <a:rPr lang="fr-FR" sz="1800" u="sng" dirty="0"/>
              <a:t>erreurs</a:t>
            </a:r>
            <a:r>
              <a:rPr lang="fr-FR" sz="1800" dirty="0"/>
              <a:t> commises dans la saisie des données et de les corriger ;</a:t>
            </a:r>
          </a:p>
          <a:p>
            <a:endParaRPr lang="fr-FR" sz="1800" dirty="0"/>
          </a:p>
          <a:p>
            <a:r>
              <a:rPr lang="fr-FR" sz="1800" dirty="0"/>
              <a:t>les </a:t>
            </a:r>
            <a:r>
              <a:rPr lang="fr-FR" sz="1800" u="sng" dirty="0"/>
              <a:t>langues</a:t>
            </a:r>
            <a:r>
              <a:rPr lang="fr-FR" sz="1800" dirty="0"/>
              <a:t> proposées pour la conclusion du contrat ;</a:t>
            </a:r>
          </a:p>
          <a:p>
            <a:endParaRPr lang="fr-FR" sz="1800" dirty="0"/>
          </a:p>
          <a:p>
            <a:r>
              <a:rPr lang="fr-FR" sz="1800" dirty="0"/>
              <a:t>en cas d'archivage du contrat, </a:t>
            </a:r>
            <a:r>
              <a:rPr lang="fr-FR" sz="1800" u="sng" dirty="0"/>
              <a:t>les modalités de cet archivage </a:t>
            </a:r>
            <a:r>
              <a:rPr lang="fr-FR" sz="1800" dirty="0"/>
              <a:t>par l'auteur de l'offre et les conditions d'accès au contrat archivé (</a:t>
            </a:r>
            <a:r>
              <a:rPr lang="fr-FR" sz="1800" dirty="0">
                <a:hlinkClick r:id="rId2"/>
              </a:rPr>
              <a:t>Contrat conclu par voie électronique (à partir de 120 € -10 ans à partir de la livraison ou de la prestation</a:t>
            </a:r>
            <a:r>
              <a:rPr lang="fr-FR" sz="1800" dirty="0"/>
              <a:t>)</a:t>
            </a:r>
          </a:p>
          <a:p>
            <a:pPr marL="0" indent="0">
              <a:buNone/>
            </a:pPr>
            <a:endParaRPr lang="fr-FR" sz="1800" dirty="0"/>
          </a:p>
          <a:p>
            <a:r>
              <a:rPr lang="fr-FR" sz="1800" dirty="0"/>
              <a:t>les moyens de consulter par voie électronique </a:t>
            </a:r>
            <a:r>
              <a:rPr lang="fr-FR" sz="1800" u="sng" dirty="0"/>
              <a:t>les règles professionnelles </a:t>
            </a:r>
            <a:r>
              <a:rPr lang="fr-FR" sz="1800" dirty="0"/>
              <a:t>et commerciales auxquelles l'auteur de l'offre entend, le cas échéant, se soumettre.</a:t>
            </a:r>
          </a:p>
          <a:p>
            <a:endParaRPr lang="fr-FR" sz="1800" dirty="0"/>
          </a:p>
          <a:p>
            <a:r>
              <a:rPr lang="fr-FR" sz="1800" dirty="0"/>
              <a:t>Le </a:t>
            </a:r>
            <a:r>
              <a:rPr lang="fr-FR" sz="1800" u="sng" dirty="0"/>
              <a:t>prix</a:t>
            </a:r>
            <a:r>
              <a:rPr lang="fr-FR" sz="1800" dirty="0"/>
              <a:t> doit être indiqué de manière claire et non ambiguë et il faut mentionner si les taxes et frais de toutes natures sont inclus.</a:t>
            </a:r>
          </a:p>
          <a:p>
            <a:endParaRPr lang="fr-FR" dirty="0"/>
          </a:p>
        </p:txBody>
      </p:sp>
    </p:spTree>
    <p:extLst>
      <p:ext uri="{BB962C8B-B14F-4D97-AF65-F5344CB8AC3E}">
        <p14:creationId xmlns:p14="http://schemas.microsoft.com/office/powerpoint/2010/main" val="1517628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rPr>
              <a:t>Le e-Commerce : un cas de vente à distance </a:t>
            </a:r>
          </a:p>
        </p:txBody>
      </p:sp>
      <p:sp>
        <p:nvSpPr>
          <p:cNvPr id="3" name="Espace réservé du contenu 2"/>
          <p:cNvSpPr>
            <a:spLocks noGrp="1"/>
          </p:cNvSpPr>
          <p:nvPr>
            <p:ph idx="1"/>
          </p:nvPr>
        </p:nvSpPr>
        <p:spPr/>
        <p:txBody>
          <a:bodyPr/>
          <a:lstStyle/>
          <a:p>
            <a:pPr marL="0" indent="0">
              <a:buNone/>
            </a:pPr>
            <a:r>
              <a:rPr lang="fr-FR" dirty="0"/>
              <a:t>La vente à distance est celle qui se réalise </a:t>
            </a:r>
            <a:r>
              <a:rPr lang="fr-FR" u="sng" dirty="0"/>
              <a:t>hors</a:t>
            </a:r>
            <a:r>
              <a:rPr lang="fr-FR" dirty="0"/>
              <a:t> la présence simultanée des parties. </a:t>
            </a:r>
          </a:p>
          <a:p>
            <a:pPr lvl="1"/>
            <a:r>
              <a:rPr lang="fr-FR" dirty="0"/>
              <a:t>Vente par catalogue adressé au consommateur, </a:t>
            </a:r>
          </a:p>
          <a:p>
            <a:pPr lvl="1"/>
            <a:r>
              <a:rPr lang="fr-FR" dirty="0"/>
              <a:t>vente par Internet.</a:t>
            </a:r>
          </a:p>
          <a:p>
            <a:pPr marL="0" indent="0">
              <a:buNone/>
            </a:pPr>
            <a:r>
              <a:rPr lang="fr-FR" dirty="0"/>
              <a:t>En cas de vente à des consommateurs, cette vente est régie par des dispositions particulières </a:t>
            </a:r>
          </a:p>
        </p:txBody>
      </p:sp>
    </p:spTree>
    <p:extLst>
      <p:ext uri="{BB962C8B-B14F-4D97-AF65-F5344CB8AC3E}">
        <p14:creationId xmlns:p14="http://schemas.microsoft.com/office/powerpoint/2010/main" val="8405110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rPr>
              <a:t>Le double click </a:t>
            </a:r>
          </a:p>
        </p:txBody>
      </p:sp>
      <p:sp>
        <p:nvSpPr>
          <p:cNvPr id="3" name="Espace réservé du contenu 2"/>
          <p:cNvSpPr>
            <a:spLocks noGrp="1"/>
          </p:cNvSpPr>
          <p:nvPr>
            <p:ph idx="1"/>
          </p:nvPr>
        </p:nvSpPr>
        <p:spPr/>
        <p:txBody>
          <a:bodyPr/>
          <a:lstStyle/>
          <a:p>
            <a:pPr algn="just"/>
            <a:r>
              <a:rPr lang="fr-FR" dirty="0"/>
              <a:t>L'acceptation ne peut être donnée que si le client a eu la possibilité de vérifier le détail de sa commande.</a:t>
            </a:r>
          </a:p>
          <a:p>
            <a:pPr algn="just"/>
            <a:endParaRPr lang="fr-FR" dirty="0"/>
          </a:p>
          <a:p>
            <a:pPr algn="just"/>
            <a:r>
              <a:rPr lang="fr-FR" dirty="0"/>
              <a:t>Le commerçant doit accuser réception, sans délai injustifié et par voie électronique, de la commande.</a:t>
            </a:r>
          </a:p>
          <a:p>
            <a:endParaRPr lang="fr-FR" dirty="0"/>
          </a:p>
        </p:txBody>
      </p:sp>
    </p:spTree>
    <p:extLst>
      <p:ext uri="{BB962C8B-B14F-4D97-AF65-F5344CB8AC3E}">
        <p14:creationId xmlns:p14="http://schemas.microsoft.com/office/powerpoint/2010/main" val="1869988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rPr>
              <a:t>La signature électronique </a:t>
            </a:r>
          </a:p>
        </p:txBody>
      </p:sp>
      <p:sp>
        <p:nvSpPr>
          <p:cNvPr id="3" name="Espace réservé du contenu 2"/>
          <p:cNvSpPr>
            <a:spLocks noGrp="1"/>
          </p:cNvSpPr>
          <p:nvPr>
            <p:ph idx="1"/>
          </p:nvPr>
        </p:nvSpPr>
        <p:spPr/>
        <p:txBody>
          <a:bodyPr/>
          <a:lstStyle/>
          <a:p>
            <a:r>
              <a:rPr lang="fr-FR" sz="2400" dirty="0"/>
              <a:t>Problème pratique : un consommateur ne reconnait pas son écrit et sa signature électronique.</a:t>
            </a:r>
          </a:p>
          <a:p>
            <a:r>
              <a:rPr lang="fr-FR" sz="2400" dirty="0"/>
              <a:t>Dans ce cas, le juge va vérifier si les moyens techniques utilisés permettent bien </a:t>
            </a:r>
            <a:r>
              <a:rPr lang="fr-FR" sz="2400" b="1" dirty="0"/>
              <a:t>l’identification</a:t>
            </a:r>
            <a:r>
              <a:rPr lang="fr-FR" sz="2400" dirty="0"/>
              <a:t> et </a:t>
            </a:r>
            <a:r>
              <a:rPr lang="fr-FR" sz="2400" b="1" dirty="0"/>
              <a:t>le consentement </a:t>
            </a:r>
            <a:r>
              <a:rPr lang="fr-FR" sz="2400" dirty="0"/>
              <a:t>du consommateur. </a:t>
            </a:r>
          </a:p>
          <a:p>
            <a:pPr lvl="3"/>
            <a:r>
              <a:rPr lang="fr-FR" sz="1600" dirty="0"/>
              <a:t>(art. 287 Code proc. </a:t>
            </a:r>
            <a:r>
              <a:rPr lang="fr-FR" sz="1600" dirty="0" err="1"/>
              <a:t>Civ</a:t>
            </a:r>
            <a:r>
              <a:rPr lang="fr-FR" sz="1600" dirty="0"/>
              <a:t>.; art. 1316-1 &amp; 1316-4 C. civ. Futurs art. 1366 &amp; 1367 </a:t>
            </a:r>
            <a:r>
              <a:rPr lang="fr-FR" sz="1600" dirty="0" err="1"/>
              <a:t>C.civ</a:t>
            </a:r>
            <a:r>
              <a:rPr lang="fr-FR" sz="1600" dirty="0"/>
              <a:t>.)</a:t>
            </a:r>
          </a:p>
          <a:p>
            <a:r>
              <a:rPr lang="fr-FR" sz="2400" dirty="0"/>
              <a:t>Si ces conditions sont réunies, l’engagement du consommateur sera validé par le juge.</a:t>
            </a:r>
          </a:p>
          <a:p>
            <a:pPr lvl="1"/>
            <a:r>
              <a:rPr lang="fr-FR" sz="2000" dirty="0">
                <a:hlinkClick r:id="rId2"/>
              </a:rPr>
              <a:t>Cour de cassation, 6 avril 2016, n° 15-10.732 </a:t>
            </a:r>
            <a:endParaRPr lang="fr-FR" sz="2000" dirty="0"/>
          </a:p>
          <a:p>
            <a:r>
              <a:rPr lang="fr-FR" sz="2400" dirty="0"/>
              <a:t>L’usage d’une signature électronique « certifiée » permet de </a:t>
            </a:r>
            <a:r>
              <a:rPr lang="fr-FR" sz="2400" b="1" dirty="0"/>
              <a:t>présumer</a:t>
            </a:r>
            <a:r>
              <a:rPr lang="fr-FR" sz="2400" dirty="0"/>
              <a:t> </a:t>
            </a:r>
            <a:r>
              <a:rPr lang="fr-FR" sz="2400" b="1" dirty="0"/>
              <a:t>la fiabilité </a:t>
            </a:r>
            <a:r>
              <a:rPr lang="fr-FR" sz="2400" dirty="0"/>
              <a:t>de la signature. </a:t>
            </a:r>
          </a:p>
          <a:p>
            <a:pPr lvl="1"/>
            <a:r>
              <a:rPr lang="fr-FR" sz="2000" dirty="0">
                <a:hlinkClick r:id="rId3"/>
              </a:rPr>
              <a:t>https://fr.wikipedia.org/wiki/Signature_num%C3%A9rique</a:t>
            </a:r>
            <a:r>
              <a:rPr lang="fr-FR" sz="2000" dirty="0"/>
              <a:t> </a:t>
            </a:r>
          </a:p>
          <a:p>
            <a:endParaRPr lang="fr-FR" sz="2400" dirty="0"/>
          </a:p>
          <a:p>
            <a:endParaRPr lang="fr-FR" dirty="0"/>
          </a:p>
        </p:txBody>
      </p:sp>
    </p:spTree>
    <p:extLst>
      <p:ext uri="{BB962C8B-B14F-4D97-AF65-F5344CB8AC3E}">
        <p14:creationId xmlns:p14="http://schemas.microsoft.com/office/powerpoint/2010/main" val="14942206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rPr>
              <a:t>3.1.3. Le droit de rétractation (L221-18 et </a:t>
            </a:r>
            <a:r>
              <a:rPr lang="fr-FR" dirty="0" err="1">
                <a:solidFill>
                  <a:srgbClr val="FF0000"/>
                </a:solidFill>
              </a:rPr>
              <a:t>ss</a:t>
            </a:r>
            <a:r>
              <a:rPr lang="fr-FR" dirty="0">
                <a:solidFill>
                  <a:srgbClr val="FF0000"/>
                </a:solidFill>
              </a:rPr>
              <a:t> C. Cons.)</a:t>
            </a:r>
          </a:p>
        </p:txBody>
      </p:sp>
      <p:sp>
        <p:nvSpPr>
          <p:cNvPr id="3" name="Espace réservé du contenu 2"/>
          <p:cNvSpPr>
            <a:spLocks noGrp="1"/>
          </p:cNvSpPr>
          <p:nvPr>
            <p:ph idx="1"/>
          </p:nvPr>
        </p:nvSpPr>
        <p:spPr/>
        <p:txBody>
          <a:bodyPr/>
          <a:lstStyle/>
          <a:p>
            <a:r>
              <a:rPr lang="fr-FR" dirty="0"/>
              <a:t>Un droit de retour légal pendant 14 jours au bénéfice du consommateur sans justification particulière </a:t>
            </a:r>
          </a:p>
          <a:p>
            <a:r>
              <a:rPr lang="fr-FR" dirty="0"/>
              <a:t>Pas de rétractation pour certains contrats (</a:t>
            </a:r>
            <a:r>
              <a:rPr lang="fr-FR" dirty="0">
                <a:hlinkClick r:id="rId2"/>
              </a:rPr>
              <a:t>art. L221-28 C Cons</a:t>
            </a:r>
            <a:r>
              <a:rPr lang="fr-FR" dirty="0"/>
              <a:t>.) : </a:t>
            </a:r>
          </a:p>
          <a:p>
            <a:pPr marL="400050" lvl="1" indent="0">
              <a:buNone/>
            </a:pPr>
            <a:r>
              <a:rPr lang="fr-FR" u="sng" dirty="0"/>
              <a:t>ex.:  </a:t>
            </a:r>
            <a:r>
              <a:rPr lang="fr-FR" dirty="0"/>
              <a:t>1°) </a:t>
            </a:r>
            <a:r>
              <a:rPr lang="fr-FR" i="1" dirty="0"/>
              <a:t>Fourniture de services pleinement exécutés avant la fin du délai de rétractation </a:t>
            </a:r>
            <a:r>
              <a:rPr lang="fr-FR" dirty="0"/>
              <a:t>et dont l'exécution a commencé après accord préalable exprès du consommateur et </a:t>
            </a:r>
            <a:r>
              <a:rPr lang="fr-FR" i="1" dirty="0"/>
              <a:t>renoncement exprès </a:t>
            </a:r>
            <a:r>
              <a:rPr lang="fr-FR" dirty="0"/>
              <a:t>à son droit de rétractation; </a:t>
            </a:r>
            <a:br>
              <a:rPr lang="fr-FR" dirty="0"/>
            </a:br>
            <a:endParaRPr lang="fr-FR" dirty="0"/>
          </a:p>
        </p:txBody>
      </p:sp>
    </p:spTree>
    <p:extLst>
      <p:ext uri="{BB962C8B-B14F-4D97-AF65-F5344CB8AC3E}">
        <p14:creationId xmlns:p14="http://schemas.microsoft.com/office/powerpoint/2010/main" val="8933256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rPr>
              <a:t>Calcul du délai de 14 jours (art.121-21 C Cons)</a:t>
            </a:r>
          </a:p>
        </p:txBody>
      </p:sp>
      <p:sp>
        <p:nvSpPr>
          <p:cNvPr id="3" name="Espace réservé du contenu 2"/>
          <p:cNvSpPr>
            <a:spLocks noGrp="1"/>
          </p:cNvSpPr>
          <p:nvPr>
            <p:ph idx="1"/>
          </p:nvPr>
        </p:nvSpPr>
        <p:spPr/>
        <p:txBody>
          <a:bodyPr/>
          <a:lstStyle/>
          <a:p>
            <a:pPr algn="just"/>
            <a:r>
              <a:rPr lang="fr-FR" dirty="0"/>
              <a:t>Pour les contrats de services, le point de départ du délai de quatorze jours est le jour de la conclusion du contrat. </a:t>
            </a:r>
          </a:p>
          <a:p>
            <a:pPr algn="just"/>
            <a:r>
              <a:rPr lang="fr-FR" dirty="0"/>
              <a:t>Pour les contrats de vente, et les contrats de prestation de services comportant la livraison d'un bien, le point de départ est le jour où le consommateur prend physiquement possession du bien par lui-même ou par un tiers, désigné par lui, autre que le transporteur. </a:t>
            </a:r>
          </a:p>
        </p:txBody>
      </p:sp>
    </p:spTree>
    <p:extLst>
      <p:ext uri="{BB962C8B-B14F-4D97-AF65-F5344CB8AC3E}">
        <p14:creationId xmlns:p14="http://schemas.microsoft.com/office/powerpoint/2010/main" val="24274266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rPr>
              <a:t>Prorogation du délai à titre de sanction </a:t>
            </a:r>
          </a:p>
        </p:txBody>
      </p:sp>
      <p:sp>
        <p:nvSpPr>
          <p:cNvPr id="3" name="Espace réservé du contenu 2"/>
          <p:cNvSpPr>
            <a:spLocks noGrp="1"/>
          </p:cNvSpPr>
          <p:nvPr>
            <p:ph idx="1"/>
          </p:nvPr>
        </p:nvSpPr>
        <p:spPr/>
        <p:txBody>
          <a:bodyPr/>
          <a:lstStyle/>
          <a:p>
            <a:pPr marL="0" indent="0" algn="just">
              <a:buNone/>
            </a:pPr>
            <a:r>
              <a:rPr lang="fr-FR" sz="2800" dirty="0"/>
              <a:t>Le délai est porté à 12 mois au cas où le professionnel n'a pas informé le consommateur de l'existence du droit de rétractation. </a:t>
            </a:r>
          </a:p>
          <a:p>
            <a:pPr marL="0" indent="0" algn="just">
              <a:buNone/>
            </a:pPr>
            <a:endParaRPr lang="fr-FR" sz="2800" dirty="0"/>
          </a:p>
          <a:p>
            <a:pPr marL="0" indent="0" algn="just">
              <a:buNone/>
            </a:pPr>
            <a:r>
              <a:rPr lang="fr-FR" sz="2800" dirty="0"/>
              <a:t>Si, au cours de ce délai de douze mois, le professionnel fournit les informations au consommateur, la durée de 14 jours reprend vigueur, mais le point de départ du délai est le jour où le consommateur a reçu l'information</a:t>
            </a:r>
          </a:p>
        </p:txBody>
      </p:sp>
    </p:spTree>
    <p:extLst>
      <p:ext uri="{BB962C8B-B14F-4D97-AF65-F5344CB8AC3E}">
        <p14:creationId xmlns:p14="http://schemas.microsoft.com/office/powerpoint/2010/main" val="5952000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rPr>
              <a:t>Conséquences de l'exercice du droit de rétractation</a:t>
            </a:r>
          </a:p>
        </p:txBody>
      </p:sp>
      <p:sp>
        <p:nvSpPr>
          <p:cNvPr id="3" name="Espace réservé du contenu 2"/>
          <p:cNvSpPr>
            <a:spLocks noGrp="1"/>
          </p:cNvSpPr>
          <p:nvPr>
            <p:ph idx="1"/>
          </p:nvPr>
        </p:nvSpPr>
        <p:spPr/>
        <p:txBody>
          <a:bodyPr/>
          <a:lstStyle/>
          <a:p>
            <a:r>
              <a:rPr lang="fr-FR" dirty="0"/>
              <a:t>Fin du contrat </a:t>
            </a:r>
          </a:p>
          <a:p>
            <a:pPr algn="just"/>
            <a:r>
              <a:rPr lang="fr-FR" dirty="0"/>
              <a:t>Le professionnel a une obligation de remboursement des sommes reçues du consommateur </a:t>
            </a:r>
          </a:p>
          <a:p>
            <a:pPr algn="just"/>
            <a:r>
              <a:rPr lang="fr-FR" dirty="0"/>
              <a:t>Le remboursement doit comprendre le prix principal </a:t>
            </a:r>
            <a:r>
              <a:rPr lang="fr-FR" u="sng" dirty="0"/>
              <a:t>et les frais </a:t>
            </a:r>
            <a:r>
              <a:rPr lang="fr-FR" dirty="0"/>
              <a:t>de livraison sauf exceptions</a:t>
            </a:r>
          </a:p>
          <a:p>
            <a:endParaRPr lang="fr-FR" dirty="0"/>
          </a:p>
        </p:txBody>
      </p:sp>
    </p:spTree>
    <p:extLst>
      <p:ext uri="{BB962C8B-B14F-4D97-AF65-F5344CB8AC3E}">
        <p14:creationId xmlns:p14="http://schemas.microsoft.com/office/powerpoint/2010/main" val="31127086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rPr>
              <a:t>Obligations du consommateur : retour de la marchandise</a:t>
            </a:r>
          </a:p>
        </p:txBody>
      </p:sp>
      <p:sp>
        <p:nvSpPr>
          <p:cNvPr id="3" name="Espace réservé du contenu 2"/>
          <p:cNvSpPr>
            <a:spLocks noGrp="1"/>
          </p:cNvSpPr>
          <p:nvPr>
            <p:ph idx="1"/>
          </p:nvPr>
        </p:nvSpPr>
        <p:spPr>
          <a:xfrm>
            <a:off x="457200" y="2492896"/>
            <a:ext cx="8229600" cy="3633267"/>
          </a:xfrm>
        </p:spPr>
        <p:txBody>
          <a:bodyPr/>
          <a:lstStyle/>
          <a:p>
            <a:pPr algn="just"/>
            <a:r>
              <a:rPr lang="fr-FR" dirty="0"/>
              <a:t>Le consommateur doit restituer la marchandise reçue, et ceci à ses frais. (multiples exceptions)</a:t>
            </a:r>
          </a:p>
        </p:txBody>
      </p:sp>
    </p:spTree>
    <p:extLst>
      <p:ext uri="{BB962C8B-B14F-4D97-AF65-F5344CB8AC3E}">
        <p14:creationId xmlns:p14="http://schemas.microsoft.com/office/powerpoint/2010/main" val="18319832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rPr>
              <a:t>Prestations de services </a:t>
            </a:r>
            <a:br>
              <a:rPr lang="fr-FR" dirty="0">
                <a:solidFill>
                  <a:srgbClr val="FF0000"/>
                </a:solidFill>
              </a:rPr>
            </a:br>
            <a:r>
              <a:rPr lang="fr-FR" dirty="0">
                <a:solidFill>
                  <a:srgbClr val="FF0000"/>
                </a:solidFill>
              </a:rPr>
              <a:t>déjà commencée </a:t>
            </a:r>
          </a:p>
        </p:txBody>
      </p:sp>
      <p:sp>
        <p:nvSpPr>
          <p:cNvPr id="3" name="Espace réservé du contenu 2"/>
          <p:cNvSpPr>
            <a:spLocks noGrp="1"/>
          </p:cNvSpPr>
          <p:nvPr>
            <p:ph idx="1"/>
          </p:nvPr>
        </p:nvSpPr>
        <p:spPr/>
        <p:txBody>
          <a:bodyPr/>
          <a:lstStyle/>
          <a:p>
            <a:pPr algn="just"/>
            <a:r>
              <a:rPr lang="fr-FR" sz="2800" dirty="0"/>
              <a:t>Le consommateur n'est redevable d'aucun coût s'il n'a </a:t>
            </a:r>
            <a:r>
              <a:rPr lang="fr-FR" sz="2800" u="sng" dirty="0"/>
              <a:t>pas expressément </a:t>
            </a:r>
            <a:r>
              <a:rPr lang="fr-FR" sz="2800" dirty="0"/>
              <a:t>demandé que l'exécution commence avant l'expiration du délai de rétractation et </a:t>
            </a:r>
            <a:r>
              <a:rPr lang="fr-FR" sz="2800" i="1" dirty="0"/>
              <a:t>renoncement exprès </a:t>
            </a:r>
            <a:r>
              <a:rPr lang="fr-FR" sz="2800" dirty="0"/>
              <a:t>à son droit de rétractation. </a:t>
            </a:r>
          </a:p>
          <a:p>
            <a:pPr algn="just"/>
            <a:r>
              <a:rPr lang="fr-FR" sz="2800" dirty="0"/>
              <a:t>Si le contrat a été régulièrement conclu, le consommateur versera une somme correspondant au service fourni jusqu'à la communication de sa décision de se rétracter ; ce montant est proportionné au prix total de la prestation prévue au contrat.</a:t>
            </a:r>
          </a:p>
        </p:txBody>
      </p:sp>
    </p:spTree>
    <p:extLst>
      <p:ext uri="{BB962C8B-B14F-4D97-AF65-F5344CB8AC3E}">
        <p14:creationId xmlns:p14="http://schemas.microsoft.com/office/powerpoint/2010/main" val="32029052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rPr>
              <a:t>Informations relatives au droit de rétractation</a:t>
            </a:r>
          </a:p>
        </p:txBody>
      </p:sp>
      <p:sp>
        <p:nvSpPr>
          <p:cNvPr id="3" name="Espace réservé du contenu 2"/>
          <p:cNvSpPr>
            <a:spLocks noGrp="1"/>
          </p:cNvSpPr>
          <p:nvPr>
            <p:ph idx="1"/>
          </p:nvPr>
        </p:nvSpPr>
        <p:spPr/>
        <p:txBody>
          <a:bodyPr/>
          <a:lstStyle/>
          <a:p>
            <a:r>
              <a:rPr lang="fr-FR" dirty="0"/>
              <a:t>Chaque fois que le délai de rétractation existe le consommateur doit en être informé et un </a:t>
            </a:r>
            <a:r>
              <a:rPr lang="fr-FR" dirty="0">
                <a:hlinkClick r:id="rId2"/>
              </a:rPr>
              <a:t>formulaire-type</a:t>
            </a:r>
            <a:r>
              <a:rPr lang="fr-FR" dirty="0"/>
              <a:t> annexé à l'article </a:t>
            </a:r>
            <a:r>
              <a:rPr lang="fr-FR" dirty="0">
                <a:hlinkClick r:id="rId3"/>
              </a:rPr>
              <a:t>R. 121-1 du Code de la consommation</a:t>
            </a:r>
            <a:r>
              <a:rPr lang="fr-FR" dirty="0"/>
              <a:t>. </a:t>
            </a:r>
          </a:p>
          <a:p>
            <a:r>
              <a:rPr lang="fr-FR" dirty="0"/>
              <a:t>Si ce droit n'existe pas, le consommateur doit aussi en être informé. </a:t>
            </a:r>
          </a:p>
          <a:p>
            <a:r>
              <a:rPr lang="fr-FR" dirty="0"/>
              <a:t>Il doit aussi savoir dans quelles conditions il peut perdre l'exercice de ce droit.</a:t>
            </a:r>
          </a:p>
          <a:p>
            <a:r>
              <a:rPr lang="fr-FR" dirty="0">
                <a:hlinkClick r:id="rId4"/>
              </a:rPr>
              <a:t>Actu : L'acheteur d'une voiture par internet peut se rétracter même s'il a pris des options</a:t>
            </a:r>
            <a:endParaRPr lang="fr-FR" dirty="0"/>
          </a:p>
        </p:txBody>
      </p:sp>
    </p:spTree>
    <p:extLst>
      <p:ext uri="{BB962C8B-B14F-4D97-AF65-F5344CB8AC3E}">
        <p14:creationId xmlns:p14="http://schemas.microsoft.com/office/powerpoint/2010/main" val="3497004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55E234-C04D-5871-A799-556FA25BDADF}"/>
              </a:ext>
            </a:extLst>
          </p:cNvPr>
          <p:cNvSpPr>
            <a:spLocks noGrp="1"/>
          </p:cNvSpPr>
          <p:nvPr>
            <p:ph type="title"/>
          </p:nvPr>
        </p:nvSpPr>
        <p:spPr/>
        <p:txBody>
          <a:bodyPr/>
          <a:lstStyle/>
          <a:p>
            <a:r>
              <a:rPr lang="fr-FR" dirty="0">
                <a:solidFill>
                  <a:srgbClr val="FF0000"/>
                </a:solidFill>
              </a:rPr>
              <a:t>3.1.4. La livraison </a:t>
            </a:r>
          </a:p>
        </p:txBody>
      </p:sp>
      <p:sp>
        <p:nvSpPr>
          <p:cNvPr id="3" name="Espace réservé du contenu 2">
            <a:extLst>
              <a:ext uri="{FF2B5EF4-FFF2-40B4-BE49-F238E27FC236}">
                <a16:creationId xmlns:a16="http://schemas.microsoft.com/office/drawing/2014/main" id="{2695C199-9707-DC85-281F-1500A92E4302}"/>
              </a:ext>
            </a:extLst>
          </p:cNvPr>
          <p:cNvSpPr>
            <a:spLocks noGrp="1"/>
          </p:cNvSpPr>
          <p:nvPr>
            <p:ph idx="1"/>
          </p:nvPr>
        </p:nvSpPr>
        <p:spPr/>
        <p:txBody>
          <a:bodyPr/>
          <a:lstStyle/>
          <a:p>
            <a:r>
              <a:rPr lang="fr-FR" dirty="0"/>
              <a:t>Le vendeur professionnel doit vous livrer le bien ou vous fournir le service à la date ou dans le délai indiqué avant et lors de la conclusion du contrat.</a:t>
            </a:r>
          </a:p>
          <a:p>
            <a:r>
              <a:rPr lang="fr-FR" dirty="0"/>
              <a:t>S'il ne vous a pas indiqué de date ou délai, ou en l'absence d'accord avec vous, le vendeur doit vous livrer le bien ou fournir le service au plus tard 30 jours après votre commande.</a:t>
            </a:r>
          </a:p>
        </p:txBody>
      </p:sp>
    </p:spTree>
    <p:extLst>
      <p:ext uri="{BB962C8B-B14F-4D97-AF65-F5344CB8AC3E}">
        <p14:creationId xmlns:p14="http://schemas.microsoft.com/office/powerpoint/2010/main" val="3255175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C2B883-F8FD-F81E-83E6-FE941FBEBD3E}"/>
              </a:ext>
            </a:extLst>
          </p:cNvPr>
          <p:cNvSpPr>
            <a:spLocks noGrp="1"/>
          </p:cNvSpPr>
          <p:nvPr>
            <p:ph type="title"/>
          </p:nvPr>
        </p:nvSpPr>
        <p:spPr>
          <a:xfrm>
            <a:off x="457200" y="274638"/>
            <a:ext cx="8229600" cy="1642194"/>
          </a:xfrm>
        </p:spPr>
        <p:txBody>
          <a:bodyPr/>
          <a:lstStyle/>
          <a:p>
            <a:r>
              <a:rPr lang="fr-FR" dirty="0">
                <a:solidFill>
                  <a:srgbClr val="FF0000"/>
                </a:solidFill>
              </a:rPr>
              <a:t>Vente à distance – un système organisé </a:t>
            </a:r>
            <a:br>
              <a:rPr lang="fr-FR" dirty="0"/>
            </a:br>
            <a:endParaRPr lang="fr-FR" dirty="0"/>
          </a:p>
        </p:txBody>
      </p:sp>
      <p:sp>
        <p:nvSpPr>
          <p:cNvPr id="3" name="Espace réservé du contenu 2">
            <a:extLst>
              <a:ext uri="{FF2B5EF4-FFF2-40B4-BE49-F238E27FC236}">
                <a16:creationId xmlns:a16="http://schemas.microsoft.com/office/drawing/2014/main" id="{9CA0018D-5537-501D-1865-73D38D8998F6}"/>
              </a:ext>
            </a:extLst>
          </p:cNvPr>
          <p:cNvSpPr>
            <a:spLocks noGrp="1"/>
          </p:cNvSpPr>
          <p:nvPr>
            <p:ph idx="1"/>
          </p:nvPr>
        </p:nvSpPr>
        <p:spPr>
          <a:xfrm>
            <a:off x="457200" y="1600200"/>
            <a:ext cx="8363272" cy="4525963"/>
          </a:xfrm>
        </p:spPr>
        <p:txBody>
          <a:bodyPr/>
          <a:lstStyle/>
          <a:p>
            <a:r>
              <a:rPr lang="fr-FR" sz="2000" dirty="0"/>
              <a:t>Si un consommateur souhaite bénéficier de la réglementation des contrats conclus à distance, le consommateur doit prouver l’existence d’un système organisé à distance. (</a:t>
            </a:r>
            <a:r>
              <a:rPr lang="fr-FR" sz="2000" dirty="0">
                <a:hlinkClick r:id="rId2"/>
              </a:rPr>
              <a:t>Cass. 1e civ. 31-8-2022 n° 21-13.080 F-B</a:t>
            </a:r>
            <a:r>
              <a:rPr lang="fr-FR" sz="2000" dirty="0"/>
              <a:t>). (</a:t>
            </a:r>
            <a:r>
              <a:rPr lang="fr-FR" sz="2000" dirty="0">
                <a:hlinkClick r:id="rId3"/>
              </a:rPr>
              <a:t>C. cons. art. L 221-1, 1</a:t>
            </a:r>
            <a:r>
              <a:rPr lang="fr-FR" sz="2000" dirty="0"/>
              <a:t>°). </a:t>
            </a:r>
          </a:p>
          <a:p>
            <a:r>
              <a:rPr lang="fr-FR" sz="2000" dirty="0"/>
              <a:t>La Cour de cassation exclut ainsi du champ d’application les professionnels exerçant </a:t>
            </a:r>
            <a:r>
              <a:rPr lang="fr-FR" sz="2000" b="1" dirty="0"/>
              <a:t>individuellement,</a:t>
            </a:r>
            <a:r>
              <a:rPr lang="fr-FR" sz="2000" dirty="0"/>
              <a:t> </a:t>
            </a:r>
            <a:r>
              <a:rPr lang="fr-FR" sz="2000" b="1" dirty="0"/>
              <a:t>hors d’un système organisé de vente ou de prestation de services :  </a:t>
            </a:r>
          </a:p>
          <a:p>
            <a:pPr lvl="1"/>
            <a:r>
              <a:rPr lang="fr-FR" sz="2000" dirty="0"/>
              <a:t>Ex. simple email – non</a:t>
            </a:r>
          </a:p>
          <a:p>
            <a:pPr lvl="1"/>
            <a:r>
              <a:rPr lang="fr-FR" sz="2000" dirty="0"/>
              <a:t>Ex. Un simple site vitrine - non</a:t>
            </a:r>
          </a:p>
          <a:p>
            <a:pPr lvl="1"/>
            <a:r>
              <a:rPr lang="fr-FR" sz="2000" dirty="0"/>
              <a:t>Ex. site web de e-commerce, une application avec achats intégrés  : oui  </a:t>
            </a:r>
          </a:p>
          <a:p>
            <a:r>
              <a:rPr lang="fr-FR" sz="2000" dirty="0"/>
              <a:t>Cette notion de "système organisé" inclut les plateformes en ligne. </a:t>
            </a:r>
          </a:p>
          <a:p>
            <a:r>
              <a:rPr lang="fr-FR" sz="2000" dirty="0"/>
              <a:t>Cette législation ne couvre pas les cas où des sites internet offrent uniquement des informations sur le professionnel, ses biens ou ses services ainsi que ses coordonnées. </a:t>
            </a:r>
          </a:p>
        </p:txBody>
      </p:sp>
    </p:spTree>
    <p:extLst>
      <p:ext uri="{BB962C8B-B14F-4D97-AF65-F5344CB8AC3E}">
        <p14:creationId xmlns:p14="http://schemas.microsoft.com/office/powerpoint/2010/main" val="10051400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902733-DB9B-1D6F-C7DA-498ECAC8D7CC}"/>
              </a:ext>
            </a:extLst>
          </p:cNvPr>
          <p:cNvSpPr>
            <a:spLocks noGrp="1"/>
          </p:cNvSpPr>
          <p:nvPr>
            <p:ph type="title"/>
          </p:nvPr>
        </p:nvSpPr>
        <p:spPr/>
        <p:txBody>
          <a:bodyPr/>
          <a:lstStyle/>
          <a:p>
            <a:r>
              <a:rPr lang="fr-FR" dirty="0">
                <a:solidFill>
                  <a:srgbClr val="FF0000"/>
                </a:solidFill>
              </a:rPr>
              <a:t>Les différentes options pour l’acheteur </a:t>
            </a:r>
          </a:p>
        </p:txBody>
      </p:sp>
      <p:sp>
        <p:nvSpPr>
          <p:cNvPr id="3" name="Espace réservé du contenu 2">
            <a:extLst>
              <a:ext uri="{FF2B5EF4-FFF2-40B4-BE49-F238E27FC236}">
                <a16:creationId xmlns:a16="http://schemas.microsoft.com/office/drawing/2014/main" id="{BFD41DA1-5BB2-25B2-AEEF-180B1F6845E2}"/>
              </a:ext>
            </a:extLst>
          </p:cNvPr>
          <p:cNvSpPr>
            <a:spLocks noGrp="1"/>
          </p:cNvSpPr>
          <p:nvPr>
            <p:ph idx="1"/>
          </p:nvPr>
        </p:nvSpPr>
        <p:spPr/>
        <p:txBody>
          <a:bodyPr/>
          <a:lstStyle/>
          <a:p>
            <a:r>
              <a:rPr lang="fr-FR" dirty="0"/>
              <a:t>Produit non conforme ou défectueux</a:t>
            </a:r>
          </a:p>
          <a:p>
            <a:pPr lvl="1"/>
            <a:r>
              <a:rPr lang="fr-FR" dirty="0"/>
              <a:t>Voir la garantie </a:t>
            </a:r>
          </a:p>
          <a:p>
            <a:r>
              <a:rPr lang="fr-FR" dirty="0"/>
              <a:t>Produit abîmé lors du transport</a:t>
            </a:r>
          </a:p>
          <a:p>
            <a:r>
              <a:rPr lang="fr-FR" dirty="0"/>
              <a:t>Produit non livré</a:t>
            </a:r>
          </a:p>
          <a:p>
            <a:pPr marL="0" indent="0">
              <a:buNone/>
            </a:pPr>
            <a:r>
              <a:rPr lang="fr-FR" dirty="0"/>
              <a:t>Pour aller plus loin </a:t>
            </a:r>
          </a:p>
          <a:p>
            <a:r>
              <a:rPr lang="fr-FR" dirty="0">
                <a:hlinkClick r:id="rId2"/>
              </a:rPr>
              <a:t>Achat à distance : livraison du bien ou exécution de la prestation | Service-public.fr</a:t>
            </a:r>
            <a:r>
              <a:rPr lang="fr-FR" dirty="0"/>
              <a:t> </a:t>
            </a:r>
          </a:p>
        </p:txBody>
      </p:sp>
    </p:spTree>
    <p:extLst>
      <p:ext uri="{BB962C8B-B14F-4D97-AF65-F5344CB8AC3E}">
        <p14:creationId xmlns:p14="http://schemas.microsoft.com/office/powerpoint/2010/main" val="400922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C00000"/>
                </a:solidFill>
              </a:rPr>
              <a:t> </a:t>
            </a:r>
            <a:r>
              <a:rPr lang="fr-FR" dirty="0">
                <a:solidFill>
                  <a:srgbClr val="FF0000"/>
                </a:solidFill>
              </a:rPr>
              <a:t>3.1.5 Problème du paiement </a:t>
            </a:r>
          </a:p>
        </p:txBody>
      </p:sp>
      <p:sp>
        <p:nvSpPr>
          <p:cNvPr id="3" name="Espace réservé du contenu 2"/>
          <p:cNvSpPr>
            <a:spLocks noGrp="1"/>
          </p:cNvSpPr>
          <p:nvPr>
            <p:ph idx="1"/>
          </p:nvPr>
        </p:nvSpPr>
        <p:spPr>
          <a:xfrm>
            <a:off x="457200" y="1417638"/>
            <a:ext cx="8229600" cy="4708525"/>
          </a:xfrm>
        </p:spPr>
        <p:txBody>
          <a:bodyPr/>
          <a:lstStyle/>
          <a:p>
            <a:r>
              <a:rPr lang="fr-FR" sz="2000" b="1" dirty="0"/>
              <a:t>Paiement par le consommateur : </a:t>
            </a:r>
            <a:r>
              <a:rPr lang="fr-FR" sz="2000" dirty="0">
                <a:hlinkClick r:id="rId2"/>
              </a:rPr>
              <a:t>Annulation d'un paiement par carte bancaire : opposition ponctuelle</a:t>
            </a:r>
            <a:endParaRPr lang="fr-FR" sz="2000" dirty="0"/>
          </a:p>
          <a:p>
            <a:pPr algn="just"/>
            <a:r>
              <a:rPr lang="fr-FR" sz="2000" dirty="0"/>
              <a:t>La responsabilité du titulaire de la carte bancaire </a:t>
            </a:r>
            <a:r>
              <a:rPr lang="fr-FR" sz="2000" b="1" u="sng" dirty="0"/>
              <a:t>ne peut être engagée</a:t>
            </a:r>
            <a:r>
              <a:rPr lang="fr-FR" sz="2000" dirty="0"/>
              <a:t> si le paiement à distance a été effectué </a:t>
            </a:r>
            <a:r>
              <a:rPr lang="fr-FR" sz="2000" b="1" dirty="0"/>
              <a:t>frauduleusement, </a:t>
            </a:r>
            <a:r>
              <a:rPr lang="fr-FR" sz="2000" u="sng" dirty="0"/>
              <a:t>sans présentation physique </a:t>
            </a:r>
            <a:r>
              <a:rPr lang="fr-FR" sz="2000" dirty="0"/>
              <a:t>de la carte et </a:t>
            </a:r>
            <a:r>
              <a:rPr lang="fr-FR" sz="2000" u="sng" dirty="0"/>
              <a:t>sans utilisation du code confidentiel</a:t>
            </a:r>
            <a:r>
              <a:rPr lang="fr-FR" sz="2000" dirty="0"/>
              <a:t>.</a:t>
            </a:r>
            <a:r>
              <a:rPr lang="fr-FR" sz="2000" dirty="0">
                <a:hlinkClick r:id="rId3"/>
              </a:rPr>
              <a:t> (L. 133-19 et L. 133-20 du Code monétaire) </a:t>
            </a:r>
            <a:endParaRPr lang="fr-FR" sz="2000" dirty="0"/>
          </a:p>
          <a:p>
            <a:pPr algn="just"/>
            <a:r>
              <a:rPr lang="fr-FR" sz="2000" dirty="0"/>
              <a:t> De plus, le porteur de la carte pourra obtenir réparation du préjudice subi du fait de l'utilisation du simple numéro de sa carte .</a:t>
            </a:r>
          </a:p>
          <a:p>
            <a:pPr algn="just"/>
            <a:r>
              <a:rPr lang="fr-FR" sz="2000" dirty="0"/>
              <a:t>Les accords, (</a:t>
            </a:r>
            <a:r>
              <a:rPr lang="fr-FR" sz="2000" dirty="0" err="1"/>
              <a:t>GIE</a:t>
            </a:r>
            <a:r>
              <a:rPr lang="fr-FR" sz="2000" dirty="0"/>
              <a:t> des cartes bancaires) prévoient que c'est l'entreprise de vente à distance qui supporte le risque résultant de l'utilisation frauduleuse du numéro de la carte bancaire. </a:t>
            </a:r>
          </a:p>
          <a:p>
            <a:pPr algn="just"/>
            <a:r>
              <a:rPr lang="fr-FR" sz="2000" dirty="0"/>
              <a:t>lorsqu'une entreprise de vente à distance a procédé à un débit injustifié du compte d'un client, le montant de la somme prélevée est immédiatement </a:t>
            </a:r>
            <a:r>
              <a:rPr lang="fr-FR" sz="2000" dirty="0" err="1"/>
              <a:t>recrédité</a:t>
            </a:r>
            <a:r>
              <a:rPr lang="fr-FR" sz="2000" dirty="0"/>
              <a:t> par prélèvement sur le compte de l'entreprise.</a:t>
            </a:r>
          </a:p>
        </p:txBody>
      </p:sp>
    </p:spTree>
    <p:extLst>
      <p:ext uri="{BB962C8B-B14F-4D97-AF65-F5344CB8AC3E}">
        <p14:creationId xmlns:p14="http://schemas.microsoft.com/office/powerpoint/2010/main" val="31226610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rPr>
              <a:t>Une question débattue : la preuve de la négligence du consommateur  </a:t>
            </a:r>
          </a:p>
        </p:txBody>
      </p:sp>
      <p:sp>
        <p:nvSpPr>
          <p:cNvPr id="3" name="Espace réservé du contenu 2"/>
          <p:cNvSpPr>
            <a:spLocks noGrp="1"/>
          </p:cNvSpPr>
          <p:nvPr>
            <p:ph idx="1"/>
          </p:nvPr>
        </p:nvSpPr>
        <p:spPr/>
        <p:txBody>
          <a:bodyPr/>
          <a:lstStyle/>
          <a:p>
            <a:r>
              <a:rPr lang="fr-FR" dirty="0"/>
              <a:t>Contestation des opérations de paiement sur Internet : </a:t>
            </a:r>
          </a:p>
          <a:p>
            <a:r>
              <a:rPr lang="fr-FR" dirty="0"/>
              <a:t>Le fardeau de la preuve pour le banquier ?</a:t>
            </a:r>
          </a:p>
          <a:p>
            <a:r>
              <a:rPr lang="fr-FR" dirty="0"/>
              <a:t>Divergence à la Cour de cassation sur ce sujet </a:t>
            </a:r>
          </a:p>
        </p:txBody>
      </p:sp>
    </p:spTree>
    <p:extLst>
      <p:ext uri="{BB962C8B-B14F-4D97-AF65-F5344CB8AC3E}">
        <p14:creationId xmlns:p14="http://schemas.microsoft.com/office/powerpoint/2010/main" val="7226462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dirty="0">
                <a:solidFill>
                  <a:srgbClr val="FF0000"/>
                </a:solidFill>
              </a:rPr>
              <a:t>Arrêt de la Cour de cassation, chambre commerciale, du 18 janvier 2017, n° 15-18466</a:t>
            </a:r>
            <a:endParaRPr lang="fr-FR" dirty="0"/>
          </a:p>
        </p:txBody>
      </p:sp>
      <p:sp>
        <p:nvSpPr>
          <p:cNvPr id="3" name="Espace réservé du contenu 2"/>
          <p:cNvSpPr>
            <a:spLocks noGrp="1"/>
          </p:cNvSpPr>
          <p:nvPr>
            <p:ph idx="1"/>
          </p:nvPr>
        </p:nvSpPr>
        <p:spPr/>
        <p:txBody>
          <a:bodyPr/>
          <a:lstStyle/>
          <a:p>
            <a:r>
              <a:rPr lang="fr-FR" sz="2000" dirty="0"/>
              <a:t>Un particulier demande à sa banque de le rembourser pour des virements frauduleux effectués depuis son compte bancaire…</a:t>
            </a:r>
          </a:p>
          <a:p>
            <a:r>
              <a:rPr lang="fr-FR" sz="2000" dirty="0"/>
              <a:t>La banque refuse, estimant que son client est responsable de ces virements car il a agi avec négligence.</a:t>
            </a:r>
          </a:p>
          <a:p>
            <a:r>
              <a:rPr lang="fr-FR" sz="2000" dirty="0"/>
              <a:t>Pour la Banque, les virements bancaires ont été effectués sur un service de paiement hautement sécurisé. Pour que de tels virements soient acceptés, il est nécessaire de fournir un identifiant, un mot de passe ainsi qu’un code chiffré. Son client a nécessairement divulgué négligemment à un tiers ses données personnelles. Il doit donc supporter l’intégralité de la perte subie.</a:t>
            </a:r>
            <a:endParaRPr lang="fr-FR" dirty="0"/>
          </a:p>
          <a:p>
            <a:r>
              <a:rPr lang="fr-FR" sz="2000" dirty="0"/>
              <a:t>Le juge donne raison au particulier : Ce n’est pas parce que des virements frauduleux ont été effectués sur un service de paiement hautement sécurisé qu’il y a nécessairement une négligence fautive. </a:t>
            </a:r>
          </a:p>
          <a:p>
            <a:r>
              <a:rPr lang="fr-FR" sz="2000" dirty="0"/>
              <a:t>La banque ne prouvant pas la négligence de son client, ce dernier est remboursé.</a:t>
            </a:r>
          </a:p>
        </p:txBody>
      </p:sp>
    </p:spTree>
    <p:extLst>
      <p:ext uri="{BB962C8B-B14F-4D97-AF65-F5344CB8AC3E}">
        <p14:creationId xmlns:p14="http://schemas.microsoft.com/office/powerpoint/2010/main" val="10528296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B7ACC7-C0EF-554A-5F4D-A4D9DDC5BF25}"/>
              </a:ext>
            </a:extLst>
          </p:cNvPr>
          <p:cNvSpPr>
            <a:spLocks noGrp="1"/>
          </p:cNvSpPr>
          <p:nvPr>
            <p:ph type="title"/>
          </p:nvPr>
        </p:nvSpPr>
        <p:spPr/>
        <p:txBody>
          <a:bodyPr/>
          <a:lstStyle/>
          <a:p>
            <a:r>
              <a:rPr lang="fr-FR" dirty="0">
                <a:solidFill>
                  <a:srgbClr val="FF0000"/>
                </a:solidFill>
              </a:rPr>
              <a:t>3.1.6 les garanties</a:t>
            </a:r>
          </a:p>
        </p:txBody>
      </p:sp>
      <p:sp>
        <p:nvSpPr>
          <p:cNvPr id="3" name="Espace réservé du contenu 2">
            <a:extLst>
              <a:ext uri="{FF2B5EF4-FFF2-40B4-BE49-F238E27FC236}">
                <a16:creationId xmlns:a16="http://schemas.microsoft.com/office/drawing/2014/main" id="{C675561D-559A-2B6C-7FFC-D550CEFFB351}"/>
              </a:ext>
            </a:extLst>
          </p:cNvPr>
          <p:cNvSpPr>
            <a:spLocks noGrp="1"/>
          </p:cNvSpPr>
          <p:nvPr>
            <p:ph idx="1"/>
          </p:nvPr>
        </p:nvSpPr>
        <p:spPr/>
        <p:txBody>
          <a:bodyPr/>
          <a:lstStyle/>
          <a:p>
            <a:pPr algn="just"/>
            <a:r>
              <a:rPr lang="fr-FR" sz="2400" dirty="0"/>
              <a:t>Le consommateur bénéficie de 2 garanties obligatoires dont les conditions sont fixées par la loi : </a:t>
            </a:r>
          </a:p>
          <a:p>
            <a:pPr lvl="1" algn="just"/>
            <a:r>
              <a:rPr lang="fr-FR" sz="2400" u="sng" dirty="0"/>
              <a:t>la garantie légale de conformité. </a:t>
            </a:r>
            <a:r>
              <a:rPr lang="fr-FR" sz="2400" dirty="0"/>
              <a:t>Pour aller plus loin  </a:t>
            </a:r>
            <a:r>
              <a:rPr lang="fr-FR" sz="2400" dirty="0">
                <a:hlinkClick r:id="rId2"/>
              </a:rPr>
              <a:t>https://www.service-public.fr/particuliers/vosdroits/F11094</a:t>
            </a:r>
            <a:r>
              <a:rPr lang="fr-FR" sz="2400" dirty="0"/>
              <a:t> </a:t>
            </a:r>
          </a:p>
          <a:p>
            <a:pPr lvl="1" algn="just"/>
            <a:r>
              <a:rPr lang="fr-FR" sz="2400" dirty="0"/>
              <a:t>la garantie légale pour vice caché </a:t>
            </a:r>
          </a:p>
          <a:p>
            <a:pPr algn="just"/>
            <a:r>
              <a:rPr lang="fr-FR" sz="2400" dirty="0"/>
              <a:t>Le vendeur peut également vous accorder </a:t>
            </a:r>
            <a:r>
              <a:rPr lang="fr-FR" sz="2400" u="sng" dirty="0"/>
              <a:t>une garantie commerciale ou contractuelle </a:t>
            </a:r>
            <a:r>
              <a:rPr lang="fr-FR" sz="2400" dirty="0"/>
              <a:t>dans laquelle il fixe des conditions de remboursement, de remplacement, de réparation.</a:t>
            </a:r>
          </a:p>
        </p:txBody>
      </p:sp>
    </p:spTree>
    <p:extLst>
      <p:ext uri="{BB962C8B-B14F-4D97-AF65-F5344CB8AC3E}">
        <p14:creationId xmlns:p14="http://schemas.microsoft.com/office/powerpoint/2010/main" val="40758371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rPr>
              <a:t>3.1.7 Responsabilité de plein droit du professionnel </a:t>
            </a:r>
          </a:p>
        </p:txBody>
      </p:sp>
      <p:sp>
        <p:nvSpPr>
          <p:cNvPr id="3" name="Espace réservé du contenu 2"/>
          <p:cNvSpPr>
            <a:spLocks noGrp="1"/>
          </p:cNvSpPr>
          <p:nvPr>
            <p:ph idx="1"/>
          </p:nvPr>
        </p:nvSpPr>
        <p:spPr/>
        <p:txBody>
          <a:bodyPr/>
          <a:lstStyle/>
          <a:p>
            <a:pPr algn="just"/>
            <a:r>
              <a:rPr lang="fr-FR" sz="2800" dirty="0"/>
              <a:t>Dans la plupart des cas les clauses limitatives ou exclusives de responsabilité du commerçant sont inopposables au consommateur  </a:t>
            </a:r>
          </a:p>
          <a:p>
            <a:pPr algn="just"/>
            <a:r>
              <a:rPr lang="fr-FR" sz="2800" dirty="0"/>
              <a:t>Le professionnel est tenu de la bonne exécution du contrat, que cette exécution dépende uniquement de lui ou qu'elle soit le fait d'autres prestataires. </a:t>
            </a:r>
          </a:p>
          <a:p>
            <a:pPr algn="just"/>
            <a:r>
              <a:rPr lang="fr-FR" sz="2800" dirty="0"/>
              <a:t>Il est possible de s'exonérer en démontrant le cas de force majeure, le fait d'un tiers ou le fait du consommateur (</a:t>
            </a:r>
            <a:r>
              <a:rPr lang="fr-FR" sz="2800" dirty="0" err="1"/>
              <a:t>LCEN</a:t>
            </a:r>
            <a:r>
              <a:rPr lang="fr-FR" sz="2800" dirty="0"/>
              <a:t>, art. 15).</a:t>
            </a:r>
          </a:p>
        </p:txBody>
      </p:sp>
    </p:spTree>
    <p:extLst>
      <p:ext uri="{BB962C8B-B14F-4D97-AF65-F5344CB8AC3E}">
        <p14:creationId xmlns:p14="http://schemas.microsoft.com/office/powerpoint/2010/main" val="35433415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rPr>
              <a:t>3.2 La relation B to B </a:t>
            </a:r>
          </a:p>
        </p:txBody>
      </p:sp>
      <p:sp>
        <p:nvSpPr>
          <p:cNvPr id="3" name="Espace réservé du contenu 2"/>
          <p:cNvSpPr>
            <a:spLocks noGrp="1"/>
          </p:cNvSpPr>
          <p:nvPr>
            <p:ph idx="1"/>
          </p:nvPr>
        </p:nvSpPr>
        <p:spPr/>
        <p:txBody>
          <a:bodyPr/>
          <a:lstStyle/>
          <a:p>
            <a:pPr marL="0" indent="0">
              <a:buNone/>
            </a:pPr>
            <a:r>
              <a:rPr lang="fr-FR" dirty="0"/>
              <a:t>Pas d’originalité juridique pour le E commerce B to B,</a:t>
            </a:r>
          </a:p>
          <a:p>
            <a:pPr marL="0" indent="0">
              <a:buNone/>
            </a:pPr>
            <a:endParaRPr lang="fr-FR" dirty="0"/>
          </a:p>
          <a:p>
            <a:pPr marL="0" indent="0">
              <a:buNone/>
            </a:pPr>
            <a:r>
              <a:rPr lang="fr-FR" dirty="0"/>
              <a:t>Application classique des règles du code de commerce : </a:t>
            </a:r>
            <a:r>
              <a:rPr lang="fr-FR" dirty="0">
                <a:hlinkClick r:id="rId2"/>
              </a:rPr>
              <a:t>cf. art. L 441-6 C. commerce </a:t>
            </a:r>
            <a:endParaRPr lang="fr-FR" dirty="0"/>
          </a:p>
          <a:p>
            <a:pPr marL="0" indent="0">
              <a:buNone/>
            </a:pPr>
            <a:endParaRPr lang="fr-FR" sz="2000" dirty="0"/>
          </a:p>
          <a:p>
            <a:pPr marL="0" indent="0">
              <a:buNone/>
            </a:pPr>
            <a:r>
              <a:rPr lang="fr-FR" sz="2000" dirty="0">
                <a:hlinkClick r:id="rId3"/>
              </a:rPr>
              <a:t>https://www.entreprises.cci-paris-idf.fr/web/reglementation/developpement-entreprise/droit-affaires/conditions-generales-vente-entre-professionnels</a:t>
            </a:r>
            <a:endParaRPr lang="fr-FR" sz="2000" dirty="0"/>
          </a:p>
          <a:p>
            <a:pPr marL="0" indent="0">
              <a:buNone/>
            </a:pPr>
            <a:endParaRPr lang="fr-FR" dirty="0"/>
          </a:p>
        </p:txBody>
      </p:sp>
    </p:spTree>
    <p:extLst>
      <p:ext uri="{BB962C8B-B14F-4D97-AF65-F5344CB8AC3E}">
        <p14:creationId xmlns:p14="http://schemas.microsoft.com/office/powerpoint/2010/main" val="32399276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re 1"/>
          <p:cNvSpPr>
            <a:spLocks noGrp="1"/>
          </p:cNvSpPr>
          <p:nvPr>
            <p:ph type="title"/>
          </p:nvPr>
        </p:nvSpPr>
        <p:spPr/>
        <p:txBody>
          <a:bodyPr/>
          <a:lstStyle/>
          <a:p>
            <a:r>
              <a:rPr lang="fr-FR" altLang="fr-FR" dirty="0">
                <a:solidFill>
                  <a:srgbClr val="FF0000"/>
                </a:solidFill>
              </a:rPr>
              <a:t>Fin Module 3</a:t>
            </a:r>
          </a:p>
        </p:txBody>
      </p:sp>
      <p:sp>
        <p:nvSpPr>
          <p:cNvPr id="2" name="Espace réservé du contenu 1"/>
          <p:cNvSpPr>
            <a:spLocks noGrp="1"/>
          </p:cNvSpPr>
          <p:nvPr>
            <p:ph idx="1"/>
          </p:nvPr>
        </p:nvSpPr>
        <p:spPr/>
        <p:txBody>
          <a:bodyPr/>
          <a:lstStyle/>
          <a:p>
            <a:pPr marL="0" indent="0" algn="ctr">
              <a:buNone/>
            </a:pP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rPr>
              <a:t>La distinction consommateur / professionnel  </a:t>
            </a:r>
          </a:p>
        </p:txBody>
      </p:sp>
      <p:sp>
        <p:nvSpPr>
          <p:cNvPr id="3" name="Espace réservé du contenu 2"/>
          <p:cNvSpPr>
            <a:spLocks noGrp="1"/>
          </p:cNvSpPr>
          <p:nvPr>
            <p:ph idx="1"/>
          </p:nvPr>
        </p:nvSpPr>
        <p:spPr/>
        <p:txBody>
          <a:bodyPr/>
          <a:lstStyle/>
          <a:p>
            <a:pPr marL="0" indent="0" algn="just">
              <a:buNone/>
            </a:pPr>
            <a:r>
              <a:rPr lang="fr-FR" dirty="0"/>
              <a:t>Il est fondamental de distinguer les destinataires des offres commerciales : </a:t>
            </a:r>
          </a:p>
          <a:p>
            <a:pPr marL="0" indent="0" algn="just">
              <a:buNone/>
            </a:pPr>
            <a:r>
              <a:rPr lang="fr-FR" sz="2400" dirty="0"/>
              <a:t>Pour simplifier : </a:t>
            </a:r>
          </a:p>
          <a:p>
            <a:pPr algn="just"/>
            <a:r>
              <a:rPr lang="fr-FR" sz="2400" b="1" dirty="0"/>
              <a:t>Un consommateur : </a:t>
            </a:r>
            <a:r>
              <a:rPr lang="fr-FR" sz="2400" dirty="0"/>
              <a:t>toute personne physique qui agit à des fins qui n'entrent pas dans le cadre de son activité commerciale, industrielle, artisanale ou libérale.</a:t>
            </a:r>
          </a:p>
          <a:p>
            <a:pPr lvl="1" algn="just"/>
            <a:r>
              <a:rPr lang="fr-FR" sz="2000" dirty="0">
                <a:hlinkClick r:id="rId2"/>
              </a:rPr>
              <a:t>Application du Code de la consommation </a:t>
            </a:r>
            <a:r>
              <a:rPr lang="fr-FR" sz="2000" dirty="0"/>
              <a:t>(BtoC) (</a:t>
            </a:r>
            <a:r>
              <a:rPr lang="fr-FR" sz="2000" dirty="0">
                <a:hlinkClick r:id="rId3"/>
              </a:rPr>
              <a:t>art. liminaire</a:t>
            </a:r>
            <a:r>
              <a:rPr lang="fr-FR" sz="2000" dirty="0"/>
              <a:t>)</a:t>
            </a:r>
          </a:p>
          <a:p>
            <a:pPr algn="just"/>
            <a:r>
              <a:rPr lang="fr-FR" sz="2400" b="1" dirty="0"/>
              <a:t> Le professionnel  : </a:t>
            </a:r>
            <a:r>
              <a:rPr lang="fr-FR" sz="2400" dirty="0"/>
              <a:t>une personne physique ou morale qui agit directement ou indirectement dans le cadre de son activité commerciale, industrielle, artisanale ou libérale.</a:t>
            </a:r>
          </a:p>
          <a:p>
            <a:pPr lvl="1" algn="just"/>
            <a:r>
              <a:rPr lang="fr-FR" sz="2000" dirty="0">
                <a:hlinkClick r:id="rId4"/>
              </a:rPr>
              <a:t>Application du Code du commerce en principe </a:t>
            </a:r>
            <a:r>
              <a:rPr lang="fr-FR" sz="2000" dirty="0"/>
              <a:t>(</a:t>
            </a:r>
            <a:r>
              <a:rPr lang="fr-FR" sz="2000" dirty="0" err="1"/>
              <a:t>BtoB</a:t>
            </a:r>
            <a:r>
              <a:rPr lang="fr-FR" sz="2000" dirty="0"/>
              <a:t>)</a:t>
            </a:r>
          </a:p>
        </p:txBody>
      </p:sp>
    </p:spTree>
    <p:extLst>
      <p:ext uri="{BB962C8B-B14F-4D97-AF65-F5344CB8AC3E}">
        <p14:creationId xmlns:p14="http://schemas.microsoft.com/office/powerpoint/2010/main" val="1644491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rPr>
              <a:t>Application à un comité d’entreprises du BtoC</a:t>
            </a:r>
          </a:p>
        </p:txBody>
      </p:sp>
      <p:sp>
        <p:nvSpPr>
          <p:cNvPr id="3" name="Espace réservé du contenu 2"/>
          <p:cNvSpPr>
            <a:spLocks noGrp="1"/>
          </p:cNvSpPr>
          <p:nvPr>
            <p:ph idx="1"/>
          </p:nvPr>
        </p:nvSpPr>
        <p:spPr/>
        <p:txBody>
          <a:bodyPr/>
          <a:lstStyle/>
          <a:p>
            <a:pPr marL="0" indent="0">
              <a:buNone/>
            </a:pPr>
            <a:r>
              <a:rPr lang="fr-FR" sz="2000" dirty="0"/>
              <a:t>Un contrat conclu par un comité d'entreprise, contrat tacitement reconductible donnant accès à une offre culturelle en ligne. </a:t>
            </a:r>
          </a:p>
          <a:p>
            <a:r>
              <a:rPr lang="fr-FR" sz="2000" dirty="0"/>
              <a:t>Se posait à nouveau la question de savoir si le comité d'entreprise pouvait se prévaloir des dispositions protectrices du Code de la consommation concernant les clauses de tacite reconduction. </a:t>
            </a:r>
          </a:p>
          <a:p>
            <a:r>
              <a:rPr lang="fr-FR" sz="2000" dirty="0"/>
              <a:t>l'arrêt décide, après avoir rappelé que le comité d'entreprise assure, contrôle ou participe à la gestion de toutes les activités sociales et culturelles établies dans l'entreprise au bénéfice des salariés ou de leur famille, que, lorsqu'il exerce cette mission légale, il agit à des fins qui n'entrent pas dans le cadre d'une activité commerciale, industrielle, artisanale, libérale ou agricole.</a:t>
            </a:r>
          </a:p>
          <a:p>
            <a:r>
              <a:rPr lang="fr-FR" sz="2000" dirty="0"/>
              <a:t>Il est conclu que le comité d'entreprise bénéficie, en tant que non-professionnel, des règles consuméristes (</a:t>
            </a:r>
            <a:r>
              <a:rPr lang="fr-FR" sz="2000" dirty="0" err="1"/>
              <a:t>Btoc</a:t>
            </a:r>
            <a:r>
              <a:rPr lang="fr-FR" sz="2000" dirty="0"/>
              <a:t>). (</a:t>
            </a:r>
            <a:r>
              <a:rPr lang="fr-FR" sz="2000" dirty="0" err="1"/>
              <a:t>Cass</a:t>
            </a:r>
            <a:r>
              <a:rPr lang="fr-FR" sz="2000" dirty="0"/>
              <a:t>. 1re civ., 15 juin 2016, n° 15-17.369, FS-P+B, Sté </a:t>
            </a:r>
            <a:r>
              <a:rPr lang="fr-FR" sz="2000" dirty="0" err="1"/>
              <a:t>Kalidéa</a:t>
            </a:r>
            <a:r>
              <a:rPr lang="fr-FR" sz="2000" dirty="0"/>
              <a:t> c/ Comité d'entreprise de la société </a:t>
            </a:r>
            <a:r>
              <a:rPr lang="fr-FR" sz="2000" dirty="0" err="1"/>
              <a:t>Microsteel</a:t>
            </a:r>
            <a:r>
              <a:rPr lang="fr-FR" sz="2000" dirty="0"/>
              <a:t>-CIMD) </a:t>
            </a:r>
          </a:p>
          <a:p>
            <a:endParaRPr lang="fr-FR" dirty="0"/>
          </a:p>
        </p:txBody>
      </p:sp>
    </p:spTree>
    <p:extLst>
      <p:ext uri="{BB962C8B-B14F-4D97-AF65-F5344CB8AC3E}">
        <p14:creationId xmlns:p14="http://schemas.microsoft.com/office/powerpoint/2010/main" val="2727936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92696"/>
            <a:ext cx="8229600" cy="792088"/>
          </a:xfrm>
        </p:spPr>
        <p:txBody>
          <a:bodyPr/>
          <a:lstStyle/>
          <a:p>
            <a:r>
              <a:rPr lang="fr-FR" dirty="0">
                <a:solidFill>
                  <a:srgbClr val="FF0000"/>
                </a:solidFill>
                <a:latin typeface="arial" panose="020B0604020202020204" pitchFamily="34" charset="0"/>
              </a:rPr>
              <a:t>Le difficile classement du vendeur occasionnel : </a:t>
            </a:r>
            <a:r>
              <a:rPr lang="fr-FR" dirty="0" err="1">
                <a:solidFill>
                  <a:srgbClr val="FF0000"/>
                </a:solidFill>
                <a:latin typeface="arial" panose="020B0604020202020204" pitchFamily="34" charset="0"/>
              </a:rPr>
              <a:t>BtoB</a:t>
            </a:r>
            <a:r>
              <a:rPr lang="fr-FR" dirty="0">
                <a:solidFill>
                  <a:srgbClr val="FF0000"/>
                </a:solidFill>
                <a:latin typeface="arial" panose="020B0604020202020204" pitchFamily="34" charset="0"/>
              </a:rPr>
              <a:t> ou BtoC ou CtoC ? </a:t>
            </a:r>
            <a:endParaRPr lang="fr-FR" dirty="0">
              <a:solidFill>
                <a:srgbClr val="FF0000"/>
              </a:solidFill>
            </a:endParaRPr>
          </a:p>
        </p:txBody>
      </p:sp>
      <p:sp>
        <p:nvSpPr>
          <p:cNvPr id="3" name="Espace réservé du contenu 2"/>
          <p:cNvSpPr>
            <a:spLocks noGrp="1"/>
          </p:cNvSpPr>
          <p:nvPr>
            <p:ph idx="1"/>
          </p:nvPr>
        </p:nvSpPr>
        <p:spPr>
          <a:xfrm>
            <a:off x="457200" y="2204864"/>
            <a:ext cx="8229600" cy="4176464"/>
          </a:xfrm>
        </p:spPr>
        <p:txBody>
          <a:bodyPr/>
          <a:lstStyle/>
          <a:p>
            <a:pPr marL="0" indent="0" algn="just">
              <a:buNone/>
            </a:pPr>
            <a:r>
              <a:rPr lang="fr-FR" sz="2000" dirty="0">
                <a:solidFill>
                  <a:srgbClr val="444444"/>
                </a:solidFill>
                <a:latin typeface="arial" panose="020B0604020202020204" pitchFamily="34" charset="0"/>
              </a:rPr>
              <a:t>Dans un arrêt du 4 octobre 2018 (</a:t>
            </a:r>
            <a:r>
              <a:rPr lang="fr-FR" sz="2000" dirty="0">
                <a:hlinkClick r:id="rId2"/>
              </a:rPr>
              <a:t>C-105/17</a:t>
            </a:r>
            <a:r>
              <a:rPr lang="fr-FR" sz="2000" dirty="0"/>
              <a:t>)</a:t>
            </a:r>
            <a:r>
              <a:rPr lang="fr-FR" sz="2000" dirty="0">
                <a:solidFill>
                  <a:srgbClr val="444444"/>
                </a:solidFill>
                <a:latin typeface="arial" panose="020B0604020202020204" pitchFamily="34" charset="0"/>
              </a:rPr>
              <a:t>, la Cour de justice de l’Union européenne estime que  :« </a:t>
            </a:r>
            <a:r>
              <a:rPr lang="fr-FR" sz="2000" i="1" dirty="0">
                <a:solidFill>
                  <a:srgbClr val="444444"/>
                </a:solidFill>
                <a:latin typeface="arial" panose="020B0604020202020204" pitchFamily="34" charset="0"/>
              </a:rPr>
              <a:t>le simple fait que la vente poursuit un but lucratif ou qu’une personne physique publie, de manière simultanée, sur une plateforme en ligne un certain nombre d’annonces offrant à la vente des biens neufs et d’occasion ne saurait suffire, à lui seul, pour qualifier cette personne de « professionnel » au sens de cette disposition. Il s’ensuit qu’une activité, telle que celle en cause au principal, ne saurait être qualifiée de pratique commerciale</a:t>
            </a:r>
            <a:r>
              <a:rPr lang="fr-FR" sz="2000" dirty="0">
                <a:solidFill>
                  <a:srgbClr val="444444"/>
                </a:solidFill>
                <a:latin typeface="arial" panose="020B0604020202020204" pitchFamily="34" charset="0"/>
              </a:rPr>
              <a:t> ».</a:t>
            </a:r>
            <a:br>
              <a:rPr lang="fr-FR" dirty="0"/>
            </a:br>
            <a:br>
              <a:rPr lang="fr-FR" dirty="0"/>
            </a:br>
            <a:r>
              <a:rPr lang="fr-FR" sz="2000" dirty="0">
                <a:solidFill>
                  <a:srgbClr val="444444"/>
                </a:solidFill>
                <a:latin typeface="arial" panose="020B0604020202020204" pitchFamily="34" charset="0"/>
              </a:rPr>
              <a:t>Pour un résumer </a:t>
            </a:r>
            <a:r>
              <a:rPr lang="fr-FR" sz="1100" dirty="0">
                <a:solidFill>
                  <a:srgbClr val="444444"/>
                </a:solidFill>
                <a:latin typeface="arial" panose="020B0604020202020204" pitchFamily="34" charset="0"/>
              </a:rPr>
              <a:t>:</a:t>
            </a:r>
            <a:r>
              <a:rPr lang="fr-FR" sz="1100" b="1" i="1" dirty="0">
                <a:solidFill>
                  <a:srgbClr val="444444"/>
                </a:solidFill>
                <a:latin typeface="arial" panose="020B0604020202020204" pitchFamily="34" charset="0"/>
              </a:rPr>
              <a:t> </a:t>
            </a:r>
            <a:r>
              <a:rPr lang="fr-FR" sz="1100" b="1" i="1" dirty="0">
                <a:solidFill>
                  <a:srgbClr val="444444"/>
                </a:solidFill>
                <a:latin typeface="arial" panose="020B0604020202020204" pitchFamily="34" charset="0"/>
                <a:hlinkClick r:id="rId3"/>
              </a:rPr>
              <a:t>https://curia.europa.eu/jcms/upload/docs/application/pdf/2018-10/cp180143fr.pdf </a:t>
            </a:r>
            <a:endParaRPr lang="fr-FR" sz="1100" dirty="0"/>
          </a:p>
        </p:txBody>
      </p:sp>
    </p:spTree>
    <p:extLst>
      <p:ext uri="{BB962C8B-B14F-4D97-AF65-F5344CB8AC3E}">
        <p14:creationId xmlns:p14="http://schemas.microsoft.com/office/powerpoint/2010/main" val="2452951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630564-C97A-728B-4A72-C4D0D61E1AE7}"/>
              </a:ext>
            </a:extLst>
          </p:cNvPr>
          <p:cNvSpPr>
            <a:spLocks noGrp="1"/>
          </p:cNvSpPr>
          <p:nvPr>
            <p:ph type="title"/>
          </p:nvPr>
        </p:nvSpPr>
        <p:spPr/>
        <p:txBody>
          <a:bodyPr/>
          <a:lstStyle/>
          <a:p>
            <a:r>
              <a:rPr lang="fr-FR" dirty="0">
                <a:solidFill>
                  <a:srgbClr val="FF0000"/>
                </a:solidFill>
              </a:rPr>
              <a:t>Des indices nombreux…</a:t>
            </a:r>
          </a:p>
        </p:txBody>
      </p:sp>
      <p:sp>
        <p:nvSpPr>
          <p:cNvPr id="3" name="Espace réservé du contenu 2">
            <a:extLst>
              <a:ext uri="{FF2B5EF4-FFF2-40B4-BE49-F238E27FC236}">
                <a16:creationId xmlns:a16="http://schemas.microsoft.com/office/drawing/2014/main" id="{367ABEBF-3E41-200A-74BF-C80265FF14F0}"/>
              </a:ext>
            </a:extLst>
          </p:cNvPr>
          <p:cNvSpPr>
            <a:spLocks noGrp="1"/>
          </p:cNvSpPr>
          <p:nvPr>
            <p:ph idx="1"/>
          </p:nvPr>
        </p:nvSpPr>
        <p:spPr>
          <a:xfrm>
            <a:off x="457200" y="1600200"/>
            <a:ext cx="8229600" cy="4781128"/>
          </a:xfrm>
        </p:spPr>
        <p:txBody>
          <a:bodyPr/>
          <a:lstStyle/>
          <a:p>
            <a:r>
              <a:rPr lang="fr-FR" sz="1800" dirty="0"/>
              <a:t>Le vendeur dispose-t-il d’informations et de compétences techniques relatives aux produits qu’il propose à la vente dont l’acheteur ne dispose pas nécessairement, de façon à le placer dans une position plus avantageuse par rapport audit consommateur ? </a:t>
            </a:r>
          </a:p>
          <a:p>
            <a:r>
              <a:rPr lang="fr-FR" sz="1800" dirty="0"/>
              <a:t>Le vendeur a-t-il un statut juridique qui lui permet de réaliser des actes de commerce, et dans quelle mesure la vente en ligne est liée à l’activité commerciale ou professionnelle du vendeur ? </a:t>
            </a:r>
          </a:p>
          <a:p>
            <a:r>
              <a:rPr lang="fr-FR" sz="1800" dirty="0"/>
              <a:t>Le vendeur est-il assujetti à la TVA ?</a:t>
            </a:r>
          </a:p>
          <a:p>
            <a:r>
              <a:rPr lang="fr-FR" sz="1800" dirty="0"/>
              <a:t>Si le vendeur, agissant au nom d’un professionnel déterminé ou pour son compte ou par l’intermédiaire d’une autre personne agissant en son nom et pour son compte, a perçu une rémunération ou un intéressement, </a:t>
            </a:r>
          </a:p>
          <a:p>
            <a:r>
              <a:rPr lang="fr-FR" sz="1800" dirty="0"/>
              <a:t>Si le vendeur achète des biens nouveaux ou d’occasion en vue de les revendre, conférant ainsi à cette activité un caractère de régularité, une fréquence et/ou une simultanéité par rapport à son activité commerciale ou professionnelle ? </a:t>
            </a:r>
          </a:p>
          <a:p>
            <a:r>
              <a:rPr lang="fr-FR" sz="1800" dirty="0"/>
              <a:t>Si les produits en vente sont tous du même type ou de la même valeur, en particulier, si l’offre est concentrée sur un nombre restreint de produits ?</a:t>
            </a:r>
          </a:p>
        </p:txBody>
      </p:sp>
    </p:spTree>
    <p:extLst>
      <p:ext uri="{BB962C8B-B14F-4D97-AF65-F5344CB8AC3E}">
        <p14:creationId xmlns:p14="http://schemas.microsoft.com/office/powerpoint/2010/main" val="4141454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rPr>
              <a:t>3.1 La vente aux consommateurs à distance </a:t>
            </a:r>
          </a:p>
        </p:txBody>
      </p:sp>
      <p:sp>
        <p:nvSpPr>
          <p:cNvPr id="3" name="Espace réservé du contenu 2"/>
          <p:cNvSpPr>
            <a:spLocks noGrp="1"/>
          </p:cNvSpPr>
          <p:nvPr>
            <p:ph idx="1"/>
          </p:nvPr>
        </p:nvSpPr>
        <p:spPr/>
        <p:txBody>
          <a:bodyPr/>
          <a:lstStyle/>
          <a:p>
            <a:r>
              <a:rPr lang="fr-FR" dirty="0"/>
              <a:t>Le BtoC : une réglementation complexe à aborder notamment au travers des Conditions Générales de vente sur le site internet :</a:t>
            </a:r>
          </a:p>
          <a:p>
            <a:r>
              <a:rPr lang="fr-FR" dirty="0"/>
              <a:t>Certains secteurs sont exclus de cette règlementation (art. </a:t>
            </a:r>
            <a:r>
              <a:rPr lang="fr-FR" dirty="0">
                <a:hlinkClick r:id="rId2"/>
              </a:rPr>
              <a:t>Article L221-2 C Cons</a:t>
            </a:r>
            <a:r>
              <a:rPr lang="fr-FR" dirty="0"/>
              <a:t>.)</a:t>
            </a:r>
          </a:p>
          <a:p>
            <a:endParaRPr lang="fr-FR" dirty="0"/>
          </a:p>
        </p:txBody>
      </p:sp>
    </p:spTree>
    <p:extLst>
      <p:ext uri="{BB962C8B-B14F-4D97-AF65-F5344CB8AC3E}">
        <p14:creationId xmlns:p14="http://schemas.microsoft.com/office/powerpoint/2010/main" val="2376647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rPr>
              <a:t>De nombreuses questions à traiter dans les CGV </a:t>
            </a:r>
          </a:p>
        </p:txBody>
      </p:sp>
      <p:sp>
        <p:nvSpPr>
          <p:cNvPr id="3" name="Espace réservé du contenu 2"/>
          <p:cNvSpPr>
            <a:spLocks noGrp="1"/>
          </p:cNvSpPr>
          <p:nvPr>
            <p:ph idx="1"/>
          </p:nvPr>
        </p:nvSpPr>
        <p:spPr/>
        <p:txBody>
          <a:bodyPr/>
          <a:lstStyle/>
          <a:p>
            <a:pPr lvl="1"/>
            <a:r>
              <a:rPr lang="fr-FR" dirty="0"/>
              <a:t>C’est une obligation légale de données de nombreuses informations en cas de vente à distance :</a:t>
            </a:r>
          </a:p>
          <a:p>
            <a:pPr lvl="2"/>
            <a:r>
              <a:rPr lang="fr-FR" dirty="0"/>
              <a:t>Contrats conclus à distance BtoC : </a:t>
            </a:r>
            <a:r>
              <a:rPr lang="fr-FR" dirty="0">
                <a:hlinkClick r:id="rId2"/>
              </a:rPr>
              <a:t>voir le code de la consommation aux articles L221-1 </a:t>
            </a:r>
            <a:r>
              <a:rPr lang="fr-FR" dirty="0"/>
              <a:t>et suivant. </a:t>
            </a:r>
          </a:p>
          <a:p>
            <a:pPr lvl="1"/>
            <a:r>
              <a:rPr lang="fr-FR" dirty="0"/>
              <a:t>A quoi cela sert ?</a:t>
            </a:r>
          </a:p>
          <a:p>
            <a:pPr lvl="2"/>
            <a:r>
              <a:rPr lang="fr-FR" dirty="0"/>
              <a:t>Oblige le commerçant à structurer son offre, </a:t>
            </a:r>
          </a:p>
          <a:p>
            <a:pPr lvl="2"/>
            <a:r>
              <a:rPr lang="fr-FR" dirty="0"/>
              <a:t>En cas de litige, c’est le document qui servira de base aux discussions. </a:t>
            </a:r>
          </a:p>
        </p:txBody>
      </p:sp>
    </p:spTree>
    <p:extLst>
      <p:ext uri="{BB962C8B-B14F-4D97-AF65-F5344CB8AC3E}">
        <p14:creationId xmlns:p14="http://schemas.microsoft.com/office/powerpoint/2010/main" val="2051987881"/>
      </p:ext>
    </p:extLst>
  </p:cSld>
  <p:clrMapOvr>
    <a:masterClrMapping/>
  </p:clrMapOvr>
</p:sld>
</file>

<file path=ppt/theme/theme1.xml><?xml version="1.0" encoding="utf-8"?>
<a:theme xmlns:a="http://schemas.openxmlformats.org/drawingml/2006/main" name="1_MB_Template">
  <a:themeElements>
    <a:clrScheme name="">
      <a:dk1>
        <a:srgbClr val="000000"/>
      </a:dk1>
      <a:lt1>
        <a:srgbClr val="FFFFFF"/>
      </a:lt1>
      <a:dk2>
        <a:srgbClr val="0F6190"/>
      </a:dk2>
      <a:lt2>
        <a:srgbClr val="003366"/>
      </a:lt2>
      <a:accent1>
        <a:srgbClr val="83ACC7"/>
      </a:accent1>
      <a:accent2>
        <a:srgbClr val="4D4D4D"/>
      </a:accent2>
      <a:accent3>
        <a:srgbClr val="FFFFFF"/>
      </a:accent3>
      <a:accent4>
        <a:srgbClr val="000000"/>
      </a:accent4>
      <a:accent5>
        <a:srgbClr val="C1D2E0"/>
      </a:accent5>
      <a:accent6>
        <a:srgbClr val="454545"/>
      </a:accent6>
      <a:hlink>
        <a:srgbClr val="808080"/>
      </a:hlink>
      <a:folHlink>
        <a:srgbClr val="B2B2B2"/>
      </a:folHlink>
    </a:clrScheme>
    <a:fontScheme name="1_MB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99CCFF"/>
            </a:gs>
            <a:gs pos="100000">
              <a:srgbClr val="9BC766"/>
            </a:gs>
          </a:gsLst>
          <a:lin ang="0" scaled="1"/>
        </a:gradFill>
        <a:ln w="9525" cap="flat" cmpd="sng" algn="ctr">
          <a:solidFill>
            <a:srgbClr val="000080"/>
          </a:solidFill>
          <a:prstDash val="solid"/>
          <a:round/>
          <a:headEnd type="none" w="med" len="med"/>
          <a:tailEnd type="none" w="med" len="med"/>
        </a:ln>
        <a:effectLst/>
      </a:spPr>
      <a:bodyPr vert="horz" wrap="none" lIns="72000" tIns="0" rIns="7200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rgbClr val="99CCFF"/>
            </a:gs>
            <a:gs pos="100000">
              <a:srgbClr val="9BC766"/>
            </a:gs>
          </a:gsLst>
          <a:lin ang="0" scaled="1"/>
        </a:gradFill>
        <a:ln w="9525" cap="flat" cmpd="sng" algn="ctr">
          <a:solidFill>
            <a:srgbClr val="000080"/>
          </a:solidFill>
          <a:prstDash val="solid"/>
          <a:round/>
          <a:headEnd type="none" w="med" len="med"/>
          <a:tailEnd type="none" w="med" len="med"/>
        </a:ln>
        <a:effectLst/>
      </a:spPr>
      <a:bodyPr vert="horz" wrap="none" lIns="72000" tIns="0" rIns="7200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lnDef>
  </a:objectDefaults>
  <a:extraClrSchemeLst>
    <a:extraClrScheme>
      <a:clrScheme name="1_MB_Template 1">
        <a:dk1>
          <a:srgbClr val="000000"/>
        </a:dk1>
        <a:lt1>
          <a:srgbClr val="FFFFFF"/>
        </a:lt1>
        <a:dk2>
          <a:srgbClr val="0F6190"/>
        </a:dk2>
        <a:lt2>
          <a:srgbClr val="003366"/>
        </a:lt2>
        <a:accent1>
          <a:srgbClr val="83ACC7"/>
        </a:accent1>
        <a:accent2>
          <a:srgbClr val="4D4D4D"/>
        </a:accent2>
        <a:accent3>
          <a:srgbClr val="FFFFFF"/>
        </a:accent3>
        <a:accent4>
          <a:srgbClr val="000000"/>
        </a:accent4>
        <a:accent5>
          <a:srgbClr val="C1D2E0"/>
        </a:accent5>
        <a:accent6>
          <a:srgbClr val="454545"/>
        </a:accent6>
        <a:hlink>
          <a:srgbClr val="8C8C90"/>
        </a:hlink>
        <a:folHlink>
          <a:srgbClr val="B8BAB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00103223</Template>
  <TotalTime>1074</TotalTime>
  <Words>3409</Words>
  <Application>Microsoft Office PowerPoint</Application>
  <PresentationFormat>Affichage à l'écran (4:3)</PresentationFormat>
  <Paragraphs>210</Paragraphs>
  <Slides>37</Slides>
  <Notes>0</Notes>
  <HiddenSlides>0</HiddenSlides>
  <MMClips>0</MMClips>
  <ScaleCrop>false</ScaleCrop>
  <HeadingPairs>
    <vt:vector size="6" baseType="variant">
      <vt:variant>
        <vt:lpstr>Polices utilisées</vt:lpstr>
      </vt:variant>
      <vt:variant>
        <vt:i4>4</vt:i4>
      </vt:variant>
      <vt:variant>
        <vt:lpstr>Thème</vt:lpstr>
      </vt:variant>
      <vt:variant>
        <vt:i4>2</vt:i4>
      </vt:variant>
      <vt:variant>
        <vt:lpstr>Titres des diapositives</vt:lpstr>
      </vt:variant>
      <vt:variant>
        <vt:i4>37</vt:i4>
      </vt:variant>
    </vt:vector>
  </HeadingPairs>
  <TitlesOfParts>
    <vt:vector size="43" baseType="lpstr">
      <vt:lpstr>arial</vt:lpstr>
      <vt:lpstr>arial</vt:lpstr>
      <vt:lpstr>Calibri</vt:lpstr>
      <vt:lpstr>Times New Roman</vt:lpstr>
      <vt:lpstr>1_MB_Template</vt:lpstr>
      <vt:lpstr>Office Theme</vt:lpstr>
      <vt:lpstr> Module 3 EM  </vt:lpstr>
      <vt:lpstr>Le e-Commerce : un cas de vente à distance </vt:lpstr>
      <vt:lpstr>Vente à distance – un système organisé  </vt:lpstr>
      <vt:lpstr>La distinction consommateur / professionnel  </vt:lpstr>
      <vt:lpstr>Application à un comité d’entreprises du BtoC</vt:lpstr>
      <vt:lpstr>Le difficile classement du vendeur occasionnel : BtoB ou BtoC ou CtoC ? </vt:lpstr>
      <vt:lpstr>Des indices nombreux…</vt:lpstr>
      <vt:lpstr>3.1 La vente aux consommateurs à distance </vt:lpstr>
      <vt:lpstr>De nombreuses questions à traiter dans les CGV </vt:lpstr>
      <vt:lpstr>Analyse des CGV d’un site </vt:lpstr>
      <vt:lpstr>La mise en place de conditions générales de vente </vt:lpstr>
      <vt:lpstr>3.1.1. De nombreuses informations précontractuelle du consommateur </vt:lpstr>
      <vt:lpstr>Quand et comment fournir ces informations ? </vt:lpstr>
      <vt:lpstr>Support de l'information après la conclusion du contrat </vt:lpstr>
      <vt:lpstr>Limites d'espace ou de temps pour la présentation des informations</vt:lpstr>
      <vt:lpstr>Obligation d'information non-respectée </vt:lpstr>
      <vt:lpstr>Charge de la preuve de l’information … (actu )</vt:lpstr>
      <vt:lpstr>3.1.2. La formation des contrats conclus à distance</vt:lpstr>
      <vt:lpstr>L'offre du commerçant doit énoncer : </vt:lpstr>
      <vt:lpstr>Le double click </vt:lpstr>
      <vt:lpstr>La signature électronique </vt:lpstr>
      <vt:lpstr>3.1.3. Le droit de rétractation (L221-18 et ss C. Cons.)</vt:lpstr>
      <vt:lpstr>Calcul du délai de 14 jours (art.121-21 C Cons)</vt:lpstr>
      <vt:lpstr>Prorogation du délai à titre de sanction </vt:lpstr>
      <vt:lpstr>Conséquences de l'exercice du droit de rétractation</vt:lpstr>
      <vt:lpstr>Obligations du consommateur : retour de la marchandise</vt:lpstr>
      <vt:lpstr>Prestations de services  déjà commencée </vt:lpstr>
      <vt:lpstr>Informations relatives au droit de rétractation</vt:lpstr>
      <vt:lpstr>3.1.4. La livraison </vt:lpstr>
      <vt:lpstr>Les différentes options pour l’acheteur </vt:lpstr>
      <vt:lpstr> 3.1.5 Problème du paiement </vt:lpstr>
      <vt:lpstr>Une question débattue : la preuve de la négligence du consommateur  </vt:lpstr>
      <vt:lpstr>Arrêt de la Cour de cassation, chambre commerciale, du 18 janvier 2017, n° 15-18466</vt:lpstr>
      <vt:lpstr>3.1.6 les garanties</vt:lpstr>
      <vt:lpstr>3.1.7 Responsabilité de plein droit du professionnel </vt:lpstr>
      <vt:lpstr>3.2 La relation B to B </vt:lpstr>
      <vt:lpstr>Fin Module 3</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[Droit de l’informatique et de l’internet]</dc:title>
  <dc:creator>Pascal Reynaud avocat</dc:creator>
  <cp:lastModifiedBy>pascal reynaud</cp:lastModifiedBy>
  <cp:revision>303</cp:revision>
  <dcterms:created xsi:type="dcterms:W3CDTF">2010-09-07T20:25:02Z</dcterms:created>
  <dcterms:modified xsi:type="dcterms:W3CDTF">2023-10-19T10:08:02Z</dcterms:modified>
</cp:coreProperties>
</file>