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8" r:id="rId2"/>
    <p:sldMasterId id="2147483779" r:id="rId3"/>
    <p:sldMasterId id="2147483792" r:id="rId4"/>
  </p:sldMasterIdLst>
  <p:notesMasterIdLst>
    <p:notesMasterId r:id="rId46"/>
  </p:notesMasterIdLst>
  <p:handoutMasterIdLst>
    <p:handoutMasterId r:id="rId47"/>
  </p:handoutMasterIdLst>
  <p:sldIdLst>
    <p:sldId id="351" r:id="rId5"/>
    <p:sldId id="575" r:id="rId6"/>
    <p:sldId id="476" r:id="rId7"/>
    <p:sldId id="458" r:id="rId8"/>
    <p:sldId id="475" r:id="rId9"/>
    <p:sldId id="595" r:id="rId10"/>
    <p:sldId id="599" r:id="rId11"/>
    <p:sldId id="477" r:id="rId12"/>
    <p:sldId id="596" r:id="rId13"/>
    <p:sldId id="586" r:id="rId14"/>
    <p:sldId id="459" r:id="rId15"/>
    <p:sldId id="464" r:id="rId16"/>
    <p:sldId id="460" r:id="rId17"/>
    <p:sldId id="594" r:id="rId18"/>
    <p:sldId id="472" r:id="rId19"/>
    <p:sldId id="600" r:id="rId20"/>
    <p:sldId id="593" r:id="rId21"/>
    <p:sldId id="587" r:id="rId22"/>
    <p:sldId id="585" r:id="rId23"/>
    <p:sldId id="478" r:id="rId24"/>
    <p:sldId id="584" r:id="rId25"/>
    <p:sldId id="597" r:id="rId26"/>
    <p:sldId id="580" r:id="rId27"/>
    <p:sldId id="588" r:id="rId28"/>
    <p:sldId id="466" r:id="rId29"/>
    <p:sldId id="601" r:id="rId30"/>
    <p:sldId id="469" r:id="rId31"/>
    <p:sldId id="598" r:id="rId32"/>
    <p:sldId id="582" r:id="rId33"/>
    <p:sldId id="564" r:id="rId34"/>
    <p:sldId id="565" r:id="rId35"/>
    <p:sldId id="566" r:id="rId36"/>
    <p:sldId id="567" r:id="rId37"/>
    <p:sldId id="583" r:id="rId38"/>
    <p:sldId id="568" r:id="rId39"/>
    <p:sldId id="569" r:id="rId40"/>
    <p:sldId id="570" r:id="rId41"/>
    <p:sldId id="571" r:id="rId42"/>
    <p:sldId id="572" r:id="rId43"/>
    <p:sldId id="573" r:id="rId44"/>
    <p:sldId id="574" r:id="rId45"/>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90">
          <p15:clr>
            <a:srgbClr val="A4A3A4"/>
          </p15:clr>
        </p15:guide>
        <p15:guide id="2" orient="horz" pos="1253">
          <p15:clr>
            <a:srgbClr val="A4A3A4"/>
          </p15:clr>
        </p15:guide>
        <p15:guide id="3" pos="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reynaud" initials="pr" lastIdx="2" clrIdx="0">
    <p:extLst>
      <p:ext uri="{19B8F6BF-5375-455C-9EA6-DF929625EA0E}">
        <p15:presenceInfo xmlns:p15="http://schemas.microsoft.com/office/powerpoint/2012/main" userId="76669195c77bfd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9999FF"/>
    <a:srgbClr val="FFCCFF"/>
    <a:srgbClr val="FF7C80"/>
    <a:srgbClr val="F8F8F8"/>
    <a:srgbClr val="FF0000"/>
    <a:srgbClr val="57E4F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7458" autoAdjust="0"/>
  </p:normalViewPr>
  <p:slideViewPr>
    <p:cSldViewPr>
      <p:cViewPr varScale="1">
        <p:scale>
          <a:sx n="109" d="100"/>
          <a:sy n="109" d="100"/>
        </p:scale>
        <p:origin x="1272" y="108"/>
      </p:cViewPr>
      <p:guideLst>
        <p:guide orient="horz" pos="890"/>
        <p:guide orient="horz" pos="1253"/>
        <p:guide pos="15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92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43A9AC-F580-4106-AD6D-68744B0E5D53}" type="slidenum">
              <a:rPr lang="en-US"/>
              <a:pPr>
                <a:defRPr/>
              </a:pPr>
              <a:t>‹N°›</a:t>
            </a:fld>
            <a:endParaRPr lang="en-US"/>
          </a:p>
        </p:txBody>
      </p:sp>
    </p:spTree>
    <p:extLst>
      <p:ext uri="{BB962C8B-B14F-4D97-AF65-F5344CB8AC3E}">
        <p14:creationId xmlns:p14="http://schemas.microsoft.com/office/powerpoint/2010/main" val="254492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07F862-FDE0-46A1-812C-77BE30B5815E}" type="slidenum">
              <a:rPr lang="en-GB"/>
              <a:pPr>
                <a:defRPr/>
              </a:pPr>
              <a:t>‹N°›</a:t>
            </a:fld>
            <a:endParaRPr lang="en-GB"/>
          </a:p>
        </p:txBody>
      </p:sp>
    </p:spTree>
    <p:extLst>
      <p:ext uri="{BB962C8B-B14F-4D97-AF65-F5344CB8AC3E}">
        <p14:creationId xmlns:p14="http://schemas.microsoft.com/office/powerpoint/2010/main" val="410942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egalis.net/spip.php?page=breves-article&amp;id_article=473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3804566B-66D2-430B-A13E-156EAC420E05}" type="slidenum">
              <a:rPr lang="en-GB">
                <a:solidFill>
                  <a:srgbClr val="000000"/>
                </a:solidFill>
              </a:rPr>
              <a:pPr>
                <a:defRPr/>
              </a:pPr>
              <a:t>25</a:t>
            </a:fld>
            <a:endParaRPr lang="en-GB">
              <a:solidFill>
                <a:srgbClr val="000000"/>
              </a:solidFill>
            </a:endParaRPr>
          </a:p>
        </p:txBody>
      </p:sp>
    </p:spTree>
    <p:extLst>
      <p:ext uri="{BB962C8B-B14F-4D97-AF65-F5344CB8AC3E}">
        <p14:creationId xmlns:p14="http://schemas.microsoft.com/office/powerpoint/2010/main" val="52906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38</a:t>
            </a:fld>
            <a:endParaRPr lang="fr-BE" altLang="fr-FR">
              <a:solidFill>
                <a:prstClr val="black"/>
              </a:solidFill>
            </a:endParaRPr>
          </a:p>
        </p:txBody>
      </p:sp>
    </p:spTree>
    <p:extLst>
      <p:ext uri="{BB962C8B-B14F-4D97-AF65-F5344CB8AC3E}">
        <p14:creationId xmlns:p14="http://schemas.microsoft.com/office/powerpoint/2010/main" val="64798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39</a:t>
            </a:fld>
            <a:endParaRPr lang="fr-BE" altLang="fr-FR">
              <a:solidFill>
                <a:prstClr val="black"/>
              </a:solidFill>
            </a:endParaRPr>
          </a:p>
        </p:txBody>
      </p:sp>
    </p:spTree>
    <p:extLst>
      <p:ext uri="{BB962C8B-B14F-4D97-AF65-F5344CB8AC3E}">
        <p14:creationId xmlns:p14="http://schemas.microsoft.com/office/powerpoint/2010/main" val="260060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40</a:t>
            </a:fld>
            <a:endParaRPr lang="fr-BE" altLang="fr-FR">
              <a:solidFill>
                <a:prstClr val="black"/>
              </a:solidFill>
            </a:endParaRPr>
          </a:p>
        </p:txBody>
      </p:sp>
    </p:spTree>
    <p:extLst>
      <p:ext uri="{BB962C8B-B14F-4D97-AF65-F5344CB8AC3E}">
        <p14:creationId xmlns:p14="http://schemas.microsoft.com/office/powerpoint/2010/main" val="310270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41</a:t>
            </a:fld>
            <a:endParaRPr lang="fr-BE" altLang="fr-FR">
              <a:solidFill>
                <a:prstClr val="black"/>
              </a:solidFill>
            </a:endParaRPr>
          </a:p>
        </p:txBody>
      </p:sp>
    </p:spTree>
    <p:extLst>
      <p:ext uri="{BB962C8B-B14F-4D97-AF65-F5344CB8AC3E}">
        <p14:creationId xmlns:p14="http://schemas.microsoft.com/office/powerpoint/2010/main" val="177243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Attaques contre Lesarnaques.com : diffamation mais pas dénigrement</a:t>
            </a:r>
          </a:p>
          <a:p>
            <a:endParaRPr lang="fr-FR" dirty="0"/>
          </a:p>
          <a:p>
            <a:r>
              <a:rPr lang="fr-FR" dirty="0"/>
              <a:t>Insinuer que Lesarnaques.com est une « société frauduleuse » qui a déjà commis des agissements illicites constitue un propos diffamatoire. Dans son ordonnance de référé du 23 septembre 2015, le TGI de Paris a donc annulé l’assignation… (...)</a:t>
            </a:r>
          </a:p>
          <a:p>
            <a:r>
              <a:rPr lang="fr-FR">
                <a:hlinkClick r:id="rId3"/>
              </a:rPr>
              <a:t>http://www.legalis.net/spip.php?page=breves-article&amp;id_article=4735</a:t>
            </a:r>
            <a:endParaRPr lang="fr-FR"/>
          </a:p>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30</a:t>
            </a:fld>
            <a:endParaRPr lang="fr-BE" altLang="fr-FR">
              <a:solidFill>
                <a:prstClr val="black"/>
              </a:solidFill>
            </a:endParaRPr>
          </a:p>
        </p:txBody>
      </p:sp>
    </p:spTree>
    <p:extLst>
      <p:ext uri="{BB962C8B-B14F-4D97-AF65-F5344CB8AC3E}">
        <p14:creationId xmlns:p14="http://schemas.microsoft.com/office/powerpoint/2010/main" val="236963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31</a:t>
            </a:fld>
            <a:endParaRPr lang="fr-BE" altLang="fr-FR">
              <a:solidFill>
                <a:prstClr val="black"/>
              </a:solidFill>
            </a:endParaRPr>
          </a:p>
        </p:txBody>
      </p:sp>
    </p:spTree>
    <p:extLst>
      <p:ext uri="{BB962C8B-B14F-4D97-AF65-F5344CB8AC3E}">
        <p14:creationId xmlns:p14="http://schemas.microsoft.com/office/powerpoint/2010/main" val="400470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32</a:t>
            </a:fld>
            <a:endParaRPr lang="fr-BE" altLang="fr-FR">
              <a:solidFill>
                <a:prstClr val="black"/>
              </a:solidFill>
            </a:endParaRPr>
          </a:p>
        </p:txBody>
      </p:sp>
    </p:spTree>
    <p:extLst>
      <p:ext uri="{BB962C8B-B14F-4D97-AF65-F5344CB8AC3E}">
        <p14:creationId xmlns:p14="http://schemas.microsoft.com/office/powerpoint/2010/main" val="219822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33</a:t>
            </a:fld>
            <a:endParaRPr lang="fr-BE" altLang="fr-FR">
              <a:solidFill>
                <a:prstClr val="black"/>
              </a:solidFill>
            </a:endParaRPr>
          </a:p>
        </p:txBody>
      </p:sp>
    </p:spTree>
    <p:extLst>
      <p:ext uri="{BB962C8B-B14F-4D97-AF65-F5344CB8AC3E}">
        <p14:creationId xmlns:p14="http://schemas.microsoft.com/office/powerpoint/2010/main" val="234524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liberté d’expression peut faire obstacle à une condamnation pour dénigrement Le 19/02/2019 La divulgation d'une information de nature à jeter le discrédit sur un produit n’est pas constitutive d’un dénigrement si l'information, exprimée avec mesure, revêt un intérêt général et repose sur une base factuelle suffisante. Même en l'absence d'une situation de concurrence directe et effective entre les personnes concernées, la divulgation, par l'une, d'une information de nature à jeter le discrédit sur un produit commercialisé par l'autre constitue un acte de dénigrement, vient de préciser la Cour de cassation, à moins que l'information en cause ne se rapporte à un sujet d'intérêt général et repose sur une base factuelle suffisante, et sous réserve qu'elle soit exprimée avec une certaine mesure. Elle a en conséquence jugé que la divulgation par l’agent commercial d’une société à la clientèle d’une société concurrente d'une poursuite en contrefaçon de cette dernière par la première société constituait un dénigrement fautif au motif que, l’action en contrefaçon n’ayant donné lieu à aucune décision de justice, la divulgation était dépourvue de base factuelle suffisante en ce qu’elle ne reposait que sur le seul acte de poursuite engagé par le titulaire des droits. A noter : 1. Evolution de jurisprudence. Jusqu’à présent, la chambre commerciale considérait qu’était constitutif d’un dénigrement la divulgation d’une information de nature à jeter le discrédit sur un concurrent, peu important qu’elle soit exacte (Cass. com. 24-9-2013 n° 12-19.790 FS-PB : RJDA 12/13 n° 1060). Tel était le cas de la dénonciation à la clientèle de ce dernier d’une action en justice engagée à son encontre ou en passe de l’être et n’ayant pas donné lieu à une décision de justice (notamment, Cass. com. 12-5-2004 n° 02-16.623 FS-PBI, n° 02-19.199 FS-PB : RJDA 11/04 n° 1279 ; Cass. com. 20-9-2016 n° 15-10.939 F-D : D. 2017 p. 1627 obs. J. </a:t>
            </a:r>
            <a:r>
              <a:rPr lang="fr-FR" dirty="0" err="1"/>
              <a:t>Lapousterle</a:t>
            </a:r>
            <a:r>
              <a:rPr lang="fr-FR" dirty="0"/>
              <a:t>). Il résultait que cette jurisprudence, également appliquée par la première chambre civile (Cass. 1 civ. 19-6-2013 n° 12-18.623 F-D : </a:t>
            </a:r>
            <a:r>
              <a:rPr lang="fr-FR" dirty="0" err="1"/>
              <a:t>Propr</a:t>
            </a:r>
            <a:r>
              <a:rPr lang="fr-FR" dirty="0"/>
              <a:t>. </a:t>
            </a:r>
            <a:r>
              <a:rPr lang="fr-FR" dirty="0" err="1"/>
              <a:t>ind</a:t>
            </a:r>
            <a:r>
              <a:rPr lang="fr-FR" dirty="0"/>
              <a:t>. janvier 2014 </a:t>
            </a:r>
            <a:r>
              <a:rPr lang="fr-FR" dirty="0" err="1"/>
              <a:t>comm</a:t>
            </a:r>
            <a:r>
              <a:rPr lang="fr-FR" dirty="0"/>
              <a:t>. n° 9 note J. Larrieu), qu’une telle divulgation était par principe dénigrante. L’an dernier, dans un litige opposant un laboratoire pharmaceutique et une agence de presse, la première chambre civile de la Cour de cassation a nuancé sa jurisprudence en faisant référence à l’article 10 de la Convention européenne des droits de l’Homme qui garantit la liberté d'expression (Cass. 1 civ. 11-7-2018 n° 17-21.457 FS-PB : RJDA 10/18 n° 783). Elle a rappelé la condamnation de principe du dénigrement : même en l'absence d'une situation de concurrence directe et effective entre les personnes concernées, la divulgation, par l'une, d'une information de nature à jeter le discrédit sur un produit commercialisé par l'autre peut constituer un acte de dénigrement. Mais, a-te e UTILISATION DES COOKIES En poursuivant votre navigation sur ce site, vous acceptez l’utilisation de Cookies ou autres traceurs pour vous proposer une navigation personnalisée, des publicités ciblées adaptées à vos centres d’intérêts et la réalisation de statistiques de </a:t>
            </a:r>
            <a:r>
              <a:rPr lang="fr-FR" dirty="0" err="1"/>
              <a:t>visites.Pour</a:t>
            </a:r>
            <a:r>
              <a:rPr lang="fr-FR" dirty="0"/>
              <a:t> en savoir plus et paramétrer vos </a:t>
            </a:r>
            <a:r>
              <a:rPr lang="fr-FR" dirty="0" err="1"/>
              <a:t>cookies,cliquez</a:t>
            </a:r>
            <a:r>
              <a:rPr lang="fr-FR" dirty="0"/>
              <a:t> ici Ok, j'accepte tout 19/02/2019 La liberté d’expression peut faire obstacle à une condamnation pour dénigrement - Éditions Francis Lefebvre https://www.efl.fr/</a:t>
            </a:r>
            <a:r>
              <a:rPr lang="fr-FR" dirty="0" err="1"/>
              <a:t>actualites</a:t>
            </a:r>
            <a:r>
              <a:rPr lang="fr-FR" dirty="0"/>
              <a:t>/affaires/concurrence/</a:t>
            </a:r>
            <a:r>
              <a:rPr lang="fr-FR" dirty="0" err="1"/>
              <a:t>details.html?ref</a:t>
            </a:r>
            <a:r>
              <a:rPr lang="fr-FR" dirty="0"/>
              <a:t>=UI-42952611-18f5-4db2-bcdf-1c3efaa7d7ee&amp;eflNetwaveEmail=</a:t>
            </a:r>
            <a:r>
              <a:rPr lang="fr-FR" dirty="0" err="1"/>
              <a:t>reynaud.avocat</a:t>
            </a:r>
            <a:r>
              <a:rPr lang="fr-FR" dirty="0"/>
              <a:t>… 2/2 Toutes les actualités elle ajouté, lorsque l'information en cause se rapporte à un sujet d'intérêt général (première condition) et repose sur une base factuelle suffisante (deuxième condition), cette divulgation relève du droit à la liberté d'expression, qui inclut le droit de libre critique, et n’est pas alors fautive, sous réserve qu'elle soit exprimée avec une certaine mesure (troisième condition). En matière de dénigrement, ces deux chambres de la Haute Juridiction contrôlent donc désormais la proportionnalité de l’atteinte à la liberté d’expression. 2. La divulgation de la décision de justice rendue dans le cadre d’une action en contrefaçon n’est pas en soi fautive mais elle est susceptible d’être considérée comme un acte de dénigrement. Tel est le cas, a jugé la chambre commerciale de la Cour de cassation, lorsque la partie qui a obtenu gain de cause dans l’instance a publié la décision sur son site internet en ajoutant le nom de la marque sous laquelle le contrefacteur commercialisait ses produits, ce qui augmentait les effets de la publicité donnée à cette décision au-delà des limites résultant des termes mêmes de son dispositif (Cass. com. 18-10-2017 n° 15-27.136 F-PB : BRDA 23/17 inf. 18). A notre avis, cette solution n’est pas remise en cause. Pour en savoir plus sur cette question : voir Mémento Droit commercial n 8049 et 8055 Cass. com. 9-1-2019 n° 17-18.350 FS-PB © Editions Francis Lefebvre - La Quotidienne</a:t>
            </a:r>
          </a:p>
        </p:txBody>
      </p:sp>
      <p:sp>
        <p:nvSpPr>
          <p:cNvPr id="4" name="Espace réservé du numéro de diapositive 3"/>
          <p:cNvSpPr>
            <a:spLocks noGrp="1"/>
          </p:cNvSpPr>
          <p:nvPr>
            <p:ph type="sldNum" sz="quarter" idx="5"/>
          </p:nvPr>
        </p:nvSpPr>
        <p:spPr/>
        <p:txBody>
          <a:bodyPr/>
          <a:lstStyle/>
          <a:p>
            <a:pPr>
              <a:defRPr/>
            </a:pPr>
            <a:fld id="{1A07F862-FDE0-46A1-812C-77BE30B5815E}" type="slidenum">
              <a:rPr lang="en-GB" smtClean="0"/>
              <a:pPr>
                <a:defRPr/>
              </a:pPr>
              <a:t>34</a:t>
            </a:fld>
            <a:endParaRPr lang="en-GB"/>
          </a:p>
        </p:txBody>
      </p:sp>
    </p:spTree>
    <p:extLst>
      <p:ext uri="{BB962C8B-B14F-4D97-AF65-F5344CB8AC3E}">
        <p14:creationId xmlns:p14="http://schemas.microsoft.com/office/powerpoint/2010/main" val="58890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35</a:t>
            </a:fld>
            <a:endParaRPr lang="fr-BE" altLang="fr-FR">
              <a:solidFill>
                <a:prstClr val="black"/>
              </a:solidFill>
            </a:endParaRPr>
          </a:p>
        </p:txBody>
      </p:sp>
    </p:spTree>
    <p:extLst>
      <p:ext uri="{BB962C8B-B14F-4D97-AF65-F5344CB8AC3E}">
        <p14:creationId xmlns:p14="http://schemas.microsoft.com/office/powerpoint/2010/main" val="2544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36</a:t>
            </a:fld>
            <a:endParaRPr lang="fr-BE" altLang="fr-FR">
              <a:solidFill>
                <a:prstClr val="black"/>
              </a:solidFill>
            </a:endParaRPr>
          </a:p>
        </p:txBody>
      </p:sp>
    </p:spTree>
    <p:extLst>
      <p:ext uri="{BB962C8B-B14F-4D97-AF65-F5344CB8AC3E}">
        <p14:creationId xmlns:p14="http://schemas.microsoft.com/office/powerpoint/2010/main" val="302066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37</a:t>
            </a:fld>
            <a:endParaRPr lang="fr-BE" altLang="fr-FR">
              <a:solidFill>
                <a:prstClr val="black"/>
              </a:solidFill>
            </a:endParaRPr>
          </a:p>
        </p:txBody>
      </p:sp>
    </p:spTree>
    <p:extLst>
      <p:ext uri="{BB962C8B-B14F-4D97-AF65-F5344CB8AC3E}">
        <p14:creationId xmlns:p14="http://schemas.microsoft.com/office/powerpoint/2010/main" val="2401956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0"/>
            <a:ext cx="8686800" cy="3276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6800" tIns="25200" rIns="0" bIns="0"/>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GB" altLang="fr-FR" sz="1200">
              <a:solidFill>
                <a:schemeClr val="bg1"/>
              </a:solidFill>
            </a:endParaRPr>
          </a:p>
        </p:txBody>
      </p:sp>
      <p:sp>
        <p:nvSpPr>
          <p:cNvPr id="5" name="Rectangle 4"/>
          <p:cNvSpPr>
            <a:spLocks noChangeArrowheads="1"/>
          </p:cNvSpPr>
          <p:nvPr/>
        </p:nvSpPr>
        <p:spPr bwMode="auto">
          <a:xfrm>
            <a:off x="230188" y="4343400"/>
            <a:ext cx="8686800" cy="25161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GB" altLang="fr-FR" sz="1400">
              <a:solidFill>
                <a:schemeClr val="bg1"/>
              </a:solidFill>
              <a:latin typeface="Times New Roman" panose="02020603050405020304" pitchFamily="18" charset="0"/>
            </a:endParaRPr>
          </a:p>
        </p:txBody>
      </p:sp>
      <p:pic>
        <p:nvPicPr>
          <p:cNvPr id="6" name="Picture 7" descr="logoulysd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316288"/>
            <a:ext cx="989013"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455613" y="1806575"/>
            <a:ext cx="8231187" cy="1166813"/>
          </a:xfrm>
          <a:solidFill>
            <a:srgbClr val="003366"/>
          </a:solidFill>
        </p:spPr>
        <p:txBody>
          <a:bodyPr bIns="45720"/>
          <a:lstStyle>
            <a:lvl1pPr marL="0" indent="0">
              <a:buFontTx/>
              <a:buNone/>
              <a:defRPr sz="3200">
                <a:solidFill>
                  <a:schemeClr val="bg1"/>
                </a:solidFill>
              </a:defRPr>
            </a:lvl1pPr>
          </a:lstStyle>
          <a:p>
            <a:r>
              <a:rPr lang="en-GB"/>
              <a:t>Click to edit Master subtitle style</a:t>
            </a:r>
          </a:p>
        </p:txBody>
      </p:sp>
      <p:sp>
        <p:nvSpPr>
          <p:cNvPr id="7173" name="Rectangle 5"/>
          <p:cNvSpPr>
            <a:spLocks noGrp="1" noChangeArrowheads="1"/>
          </p:cNvSpPr>
          <p:nvPr>
            <p:ph type="ctrTitle"/>
          </p:nvPr>
        </p:nvSpPr>
        <p:spPr bwMode="auto">
          <a:xfrm>
            <a:off x="455613" y="495300"/>
            <a:ext cx="8231187" cy="1114425"/>
          </a:xfrm>
          <a:prstGeom prst="rect">
            <a:avLst/>
          </a:prstGeom>
          <a:solidFill>
            <a:srgbClr val="003366"/>
          </a:solidFill>
          <a:ln>
            <a:miter lim="800000"/>
            <a:headEnd/>
            <a:tailEnd/>
          </a:ln>
        </p:spPr>
        <p:txBody>
          <a:bodyPr vert="horz" wrap="square" lIns="0" tIns="0" rIns="0" bIns="46929" numCol="1" anchor="t" anchorCtr="0" compatLnSpc="1">
            <a:prstTxWarp prst="textNoShape">
              <a:avLst/>
            </a:prstTxWarp>
          </a:bodyPr>
          <a:lstStyle>
            <a:lvl1pPr>
              <a:defRPr sz="3000">
                <a:solidFill>
                  <a:schemeClr val="bg1"/>
                </a:solidFill>
              </a:defRPr>
            </a:lvl1pPr>
          </a:lstStyle>
          <a:p>
            <a:r>
              <a:rPr lang="en-GB"/>
              <a:t>Click to edit Master title style</a:t>
            </a:r>
          </a:p>
        </p:txBody>
      </p:sp>
    </p:spTree>
    <p:extLst>
      <p:ext uri="{BB962C8B-B14F-4D97-AF65-F5344CB8AC3E}">
        <p14:creationId xmlns:p14="http://schemas.microsoft.com/office/powerpoint/2010/main" val="25853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16270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171700" cy="5875337"/>
          </a:xfrm>
          <a:prstGeom prst="rect">
            <a:avLst/>
          </a:prstGeo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228600" y="274638"/>
            <a:ext cx="6362700" cy="5875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71287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B0D08086-5830-43DB-87B9-E214EE71D046}" type="datetimeFigureOut">
              <a:rPr lang="fr-BE"/>
              <a:pPr>
                <a:defRPr/>
              </a:pPr>
              <a:t>16-11-23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717E1DC-C5BB-477E-88C5-800F42A5DBAD}" type="slidenum">
              <a:rPr lang="fr-BE"/>
              <a:pPr>
                <a:defRPr/>
              </a:pPr>
              <a:t>‹N°›</a:t>
            </a:fld>
            <a:endParaRPr lang="fr-BE"/>
          </a:p>
        </p:txBody>
      </p:sp>
    </p:spTree>
    <p:extLst>
      <p:ext uri="{BB962C8B-B14F-4D97-AF65-F5344CB8AC3E}">
        <p14:creationId xmlns:p14="http://schemas.microsoft.com/office/powerpoint/2010/main" val="3494931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35C059CF-12EF-46A3-9131-B36E051DE6CB}" type="datetimeFigureOut">
              <a:rPr lang="fr-BE"/>
              <a:pPr>
                <a:defRPr/>
              </a:pPr>
              <a:t>16-11-23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0589A9C9-6F1A-48F1-ABFD-BA801BFAEF77}" type="slidenum">
              <a:rPr lang="fr-BE"/>
              <a:pPr>
                <a:defRPr/>
              </a:pPr>
              <a:t>‹N°›</a:t>
            </a:fld>
            <a:endParaRPr lang="fr-BE"/>
          </a:p>
        </p:txBody>
      </p:sp>
    </p:spTree>
    <p:extLst>
      <p:ext uri="{BB962C8B-B14F-4D97-AF65-F5344CB8AC3E}">
        <p14:creationId xmlns:p14="http://schemas.microsoft.com/office/powerpoint/2010/main" val="99241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E361BD-D88C-4A34-A31D-E42C7259E749}" type="datetimeFigureOut">
              <a:rPr lang="fr-BE"/>
              <a:pPr>
                <a:defRPr/>
              </a:pPr>
              <a:t>16-11-23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5331D3A9-50FB-4B22-BCC4-22A42855C5B3}" type="slidenum">
              <a:rPr lang="fr-BE"/>
              <a:pPr>
                <a:defRPr/>
              </a:pPr>
              <a:t>‹N°›</a:t>
            </a:fld>
            <a:endParaRPr lang="fr-BE"/>
          </a:p>
        </p:txBody>
      </p:sp>
    </p:spTree>
    <p:extLst>
      <p:ext uri="{BB962C8B-B14F-4D97-AF65-F5344CB8AC3E}">
        <p14:creationId xmlns:p14="http://schemas.microsoft.com/office/powerpoint/2010/main" val="323745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9343CF33-AFEC-4171-B327-0764402740B8}" type="datetimeFigureOut">
              <a:rPr lang="fr-BE"/>
              <a:pPr>
                <a:defRPr/>
              </a:pPr>
              <a:t>16-11-23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FEF80190-4779-4F28-A991-05CABFA6E5BA}" type="slidenum">
              <a:rPr lang="fr-BE"/>
              <a:pPr>
                <a:defRPr/>
              </a:pPr>
              <a:t>‹N°›</a:t>
            </a:fld>
            <a:endParaRPr lang="fr-BE"/>
          </a:p>
        </p:txBody>
      </p:sp>
    </p:spTree>
    <p:extLst>
      <p:ext uri="{BB962C8B-B14F-4D97-AF65-F5344CB8AC3E}">
        <p14:creationId xmlns:p14="http://schemas.microsoft.com/office/powerpoint/2010/main" val="306944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FB314D4B-BAC0-4895-9B8A-E7061B552E78}" type="datetimeFigureOut">
              <a:rPr lang="fr-BE"/>
              <a:pPr>
                <a:defRPr/>
              </a:pPr>
              <a:t>16-11-23</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DE550E88-FF0A-4204-9C91-920B72F6785E}" type="slidenum">
              <a:rPr lang="fr-BE"/>
              <a:pPr>
                <a:defRPr/>
              </a:pPr>
              <a:t>‹N°›</a:t>
            </a:fld>
            <a:endParaRPr lang="fr-BE"/>
          </a:p>
        </p:txBody>
      </p:sp>
    </p:spTree>
    <p:extLst>
      <p:ext uri="{BB962C8B-B14F-4D97-AF65-F5344CB8AC3E}">
        <p14:creationId xmlns:p14="http://schemas.microsoft.com/office/powerpoint/2010/main" val="1419465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7A539590-1D51-460B-9304-3E6C90C119DA}" type="datetimeFigureOut">
              <a:rPr lang="fr-BE"/>
              <a:pPr>
                <a:defRPr/>
              </a:pPr>
              <a:t>16-11-23</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55487B30-AB3B-49B6-AFB6-AEDEEDC4B68C}" type="slidenum">
              <a:rPr lang="fr-BE"/>
              <a:pPr>
                <a:defRPr/>
              </a:pPr>
              <a:t>‹N°›</a:t>
            </a:fld>
            <a:endParaRPr lang="fr-BE"/>
          </a:p>
        </p:txBody>
      </p:sp>
    </p:spTree>
    <p:extLst>
      <p:ext uri="{BB962C8B-B14F-4D97-AF65-F5344CB8AC3E}">
        <p14:creationId xmlns:p14="http://schemas.microsoft.com/office/powerpoint/2010/main" val="121375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CE6D03-5999-47A6-8E4F-EFF2E09282F2}" type="datetimeFigureOut">
              <a:rPr lang="fr-BE"/>
              <a:pPr>
                <a:defRPr/>
              </a:pPr>
              <a:t>16-11-23</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17759996-42E6-4BDA-9B1E-0FC82518743A}" type="slidenum">
              <a:rPr lang="fr-BE"/>
              <a:pPr>
                <a:defRPr/>
              </a:pPr>
              <a:t>‹N°›</a:t>
            </a:fld>
            <a:endParaRPr lang="fr-BE"/>
          </a:p>
        </p:txBody>
      </p:sp>
    </p:spTree>
    <p:extLst>
      <p:ext uri="{BB962C8B-B14F-4D97-AF65-F5344CB8AC3E}">
        <p14:creationId xmlns:p14="http://schemas.microsoft.com/office/powerpoint/2010/main" val="20176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7559C-4DCD-4301-9AD3-4D61E7A4C998}" type="datetimeFigureOut">
              <a:rPr lang="fr-BE"/>
              <a:pPr>
                <a:defRPr/>
              </a:pPr>
              <a:t>16-11-23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B6991391-C274-4BEA-87F2-77E48259F87A}" type="slidenum">
              <a:rPr lang="fr-BE"/>
              <a:pPr>
                <a:defRPr/>
              </a:pPr>
              <a:t>‹N°›</a:t>
            </a:fld>
            <a:endParaRPr lang="fr-BE"/>
          </a:p>
        </p:txBody>
      </p:sp>
    </p:spTree>
    <p:extLst>
      <p:ext uri="{BB962C8B-B14F-4D97-AF65-F5344CB8AC3E}">
        <p14:creationId xmlns:p14="http://schemas.microsoft.com/office/powerpoint/2010/main" val="243686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654601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6690BB-AA85-4A7F-8868-054FCBFD0D55}" type="datetimeFigureOut">
              <a:rPr lang="fr-BE"/>
              <a:pPr>
                <a:defRPr/>
              </a:pPr>
              <a:t>16-11-23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879F88F9-B93F-4DD7-ABE4-274547EA0B33}" type="slidenum">
              <a:rPr lang="fr-BE"/>
              <a:pPr>
                <a:defRPr/>
              </a:pPr>
              <a:t>‹N°›</a:t>
            </a:fld>
            <a:endParaRPr lang="fr-BE"/>
          </a:p>
        </p:txBody>
      </p:sp>
    </p:spTree>
    <p:extLst>
      <p:ext uri="{BB962C8B-B14F-4D97-AF65-F5344CB8AC3E}">
        <p14:creationId xmlns:p14="http://schemas.microsoft.com/office/powerpoint/2010/main" val="201428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76D371C2-2AC7-4E9B-AC38-A59F51FD4BD3}" type="datetimeFigureOut">
              <a:rPr lang="fr-BE"/>
              <a:pPr>
                <a:defRPr/>
              </a:pPr>
              <a:t>16-11-23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201A0556-8D2E-41B0-98F9-7EC5C89565F4}" type="slidenum">
              <a:rPr lang="fr-BE"/>
              <a:pPr>
                <a:defRPr/>
              </a:pPr>
              <a:t>‹N°›</a:t>
            </a:fld>
            <a:endParaRPr lang="fr-BE"/>
          </a:p>
        </p:txBody>
      </p:sp>
    </p:spTree>
    <p:extLst>
      <p:ext uri="{BB962C8B-B14F-4D97-AF65-F5344CB8AC3E}">
        <p14:creationId xmlns:p14="http://schemas.microsoft.com/office/powerpoint/2010/main" val="1534559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DD5A5B7D-C17D-495F-B16D-3400269B3EAE}" type="datetimeFigureOut">
              <a:rPr lang="fr-BE"/>
              <a:pPr>
                <a:defRPr/>
              </a:pPr>
              <a:t>16-11-23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7EBE9370-0CFF-4E5B-ADAA-653B5D594849}" type="slidenum">
              <a:rPr lang="fr-BE"/>
              <a:pPr>
                <a:defRPr/>
              </a:pPr>
              <a:t>‹N°›</a:t>
            </a:fld>
            <a:endParaRPr lang="fr-BE"/>
          </a:p>
        </p:txBody>
      </p:sp>
    </p:spTree>
    <p:extLst>
      <p:ext uri="{BB962C8B-B14F-4D97-AF65-F5344CB8AC3E}">
        <p14:creationId xmlns:p14="http://schemas.microsoft.com/office/powerpoint/2010/main" val="797480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56054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9763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97932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64417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2048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60701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316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0070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84239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15695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08006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16-11-23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10772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1033463" y="19050"/>
            <a:ext cx="7729537" cy="838200"/>
          </a:xfrm>
        </p:spPr>
        <p:txBody>
          <a:bodyPr/>
          <a:lstStyle/>
          <a:p>
            <a:r>
              <a:rPr lang="fr-FR"/>
              <a:t>Cliquez pour modifier le style du titre</a:t>
            </a:r>
          </a:p>
        </p:txBody>
      </p:sp>
      <p:sp>
        <p:nvSpPr>
          <p:cNvPr id="3" name="Espace réservé du contenu 2"/>
          <p:cNvSpPr>
            <a:spLocks noGrp="1"/>
          </p:cNvSpPr>
          <p:nvPr>
            <p:ph sz="half" idx="1"/>
          </p:nvPr>
        </p:nvSpPr>
        <p:spPr>
          <a:xfrm>
            <a:off x="1044575" y="1524000"/>
            <a:ext cx="3783013"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79988" y="1524000"/>
            <a:ext cx="3783012"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ftr" sz="quarter" idx="10"/>
          </p:nvPr>
        </p:nvSpPr>
        <p:spPr>
          <a:xfrm rot="16200000">
            <a:off x="-2514600" y="4038600"/>
            <a:ext cx="5334000" cy="304800"/>
          </a:xfrm>
          <a:prstGeom prst="rect">
            <a:avLst/>
          </a:prstGeom>
          <a:ln/>
        </p:spPr>
        <p:txBody>
          <a:bodyPr/>
          <a:lstStyle>
            <a:lvl1pPr>
              <a:defRPr/>
            </a:lvl1pPr>
          </a:lstStyle>
          <a:p>
            <a:pPr>
              <a:defRPr/>
            </a:pPr>
            <a:r>
              <a:rPr lang="en-US">
                <a:solidFill>
                  <a:prstClr val="black">
                    <a:tint val="75000"/>
                  </a:prstClr>
                </a:solidFill>
              </a:rPr>
              <a:t>Copyright © 2004-2005 NameOfTheOrganization.  All rights reserved.</a:t>
            </a:r>
          </a:p>
        </p:txBody>
      </p:sp>
    </p:spTree>
    <p:extLst>
      <p:ext uri="{BB962C8B-B14F-4D97-AF65-F5344CB8AC3E}">
        <p14:creationId xmlns:p14="http://schemas.microsoft.com/office/powerpoint/2010/main" val="2648515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47B3C2-80F9-4AEC-9EE5-E72967B3973F}" type="datetime1">
              <a:rPr lang="en-US">
                <a:solidFill>
                  <a:prstClr val="black">
                    <a:tint val="75000"/>
                  </a:prstClr>
                </a:solidFill>
              </a:rPr>
              <a:pPr>
                <a:def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9F72CA-9CEC-4317-83D2-234D5F433052}" type="slidenum">
              <a:rPr lang="en-US" altLang="fr-FR"/>
              <a:pPr>
                <a:defRPr/>
              </a:pPr>
              <a:t>‹N°›</a:t>
            </a:fld>
            <a:endParaRPr lang="en-US" altLang="fr-FR"/>
          </a:p>
        </p:txBody>
      </p:sp>
    </p:spTree>
    <p:extLst>
      <p:ext uri="{BB962C8B-B14F-4D97-AF65-F5344CB8AC3E}">
        <p14:creationId xmlns:p14="http://schemas.microsoft.com/office/powerpoint/2010/main" val="3067942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8A7DE-2D12-41FC-AAD9-964DC228D53E}" type="datetime1">
              <a:rPr lang="en-US">
                <a:solidFill>
                  <a:prstClr val="black">
                    <a:tint val="75000"/>
                  </a:prstClr>
                </a:solidFill>
              </a:rPr>
              <a:pPr>
                <a:def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4B2980-2D4C-4486-B0A0-0EAE26348237}" type="slidenum">
              <a:rPr lang="en-US" altLang="fr-FR"/>
              <a:pPr>
                <a:defRPr/>
              </a:pPr>
              <a:t>‹N°›</a:t>
            </a:fld>
            <a:endParaRPr lang="en-US" altLang="fr-FR"/>
          </a:p>
        </p:txBody>
      </p:sp>
    </p:spTree>
    <p:extLst>
      <p:ext uri="{BB962C8B-B14F-4D97-AF65-F5344CB8AC3E}">
        <p14:creationId xmlns:p14="http://schemas.microsoft.com/office/powerpoint/2010/main" val="3324745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44B1-3A9E-409A-9897-41C13F8DF9B2}" type="datetime1">
              <a:rPr lang="en-US">
                <a:solidFill>
                  <a:prstClr val="black">
                    <a:tint val="75000"/>
                  </a:prstClr>
                </a:solidFill>
              </a:rPr>
              <a:pPr>
                <a:def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BA1351-D0B0-4D8A-A9FB-20206D53852B}" type="slidenum">
              <a:rPr lang="en-US" altLang="fr-FR"/>
              <a:pPr>
                <a:defRPr/>
              </a:pPr>
              <a:t>‹N°›</a:t>
            </a:fld>
            <a:endParaRPr lang="en-US" altLang="fr-FR"/>
          </a:p>
        </p:txBody>
      </p:sp>
    </p:spTree>
    <p:extLst>
      <p:ext uri="{BB962C8B-B14F-4D97-AF65-F5344CB8AC3E}">
        <p14:creationId xmlns:p14="http://schemas.microsoft.com/office/powerpoint/2010/main" val="1595472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7FADD1-51FD-4903-8259-DEB9174E3E0B}" type="datetime1">
              <a:rPr lang="en-US">
                <a:solidFill>
                  <a:prstClr val="black">
                    <a:tint val="75000"/>
                  </a:prstClr>
                </a:solidFill>
              </a:rPr>
              <a:pPr>
                <a:defRPr/>
              </a:pPr>
              <a:t>11/16/2023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67718D-FB06-4A5E-8586-12C83E644DA3}" type="slidenum">
              <a:rPr lang="en-US" altLang="fr-FR"/>
              <a:pPr>
                <a:defRPr/>
              </a:pPr>
              <a:t>‹N°›</a:t>
            </a:fld>
            <a:endParaRPr lang="en-US" altLang="fr-FR"/>
          </a:p>
        </p:txBody>
      </p:sp>
    </p:spTree>
    <p:extLst>
      <p:ext uri="{BB962C8B-B14F-4D97-AF65-F5344CB8AC3E}">
        <p14:creationId xmlns:p14="http://schemas.microsoft.com/office/powerpoint/2010/main" val="1836176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515021-D8FB-412E-A796-84C1DC6FF00A}" type="datetime1">
              <a:rPr lang="en-US">
                <a:solidFill>
                  <a:prstClr val="black">
                    <a:tint val="75000"/>
                  </a:prstClr>
                </a:solidFill>
              </a:rPr>
              <a:pPr>
                <a:defRPr/>
              </a:pPr>
              <a:t>11/16/2023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070B60-1BD9-4AAA-B569-09C319B2BDE1}" type="slidenum">
              <a:rPr lang="en-US" altLang="fr-FR"/>
              <a:pPr>
                <a:defRPr/>
              </a:pPr>
              <a:t>‹N°›</a:t>
            </a:fld>
            <a:endParaRPr lang="en-US" altLang="fr-FR"/>
          </a:p>
        </p:txBody>
      </p:sp>
    </p:spTree>
    <p:extLst>
      <p:ext uri="{BB962C8B-B14F-4D97-AF65-F5344CB8AC3E}">
        <p14:creationId xmlns:p14="http://schemas.microsoft.com/office/powerpoint/2010/main" val="366913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
        <p:nvSpPr>
          <p:cNvPr id="3" name="Content Placeholder 2"/>
          <p:cNvSpPr>
            <a:spLocks noGrp="1"/>
          </p:cNvSpPr>
          <p:nvPr>
            <p:ph sz="half" idx="1"/>
          </p:nvPr>
        </p:nvSpPr>
        <p:spPr>
          <a:xfrm>
            <a:off x="228600" y="2111375"/>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2111375"/>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151987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0D7C87-779E-4910-AAB3-125C9091D159}" type="datetime1">
              <a:rPr lang="en-US">
                <a:solidFill>
                  <a:prstClr val="black">
                    <a:tint val="75000"/>
                  </a:prstClr>
                </a:solidFill>
              </a:rPr>
              <a:pPr>
                <a:defRPr/>
              </a:pPr>
              <a:t>11/16/2023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EC1AEB-577F-4091-AFDF-1F87C3F93AA8}" type="slidenum">
              <a:rPr lang="en-US" altLang="fr-FR"/>
              <a:pPr>
                <a:defRPr/>
              </a:pPr>
              <a:t>‹N°›</a:t>
            </a:fld>
            <a:endParaRPr lang="en-US" altLang="fr-FR"/>
          </a:p>
        </p:txBody>
      </p:sp>
    </p:spTree>
    <p:extLst>
      <p:ext uri="{BB962C8B-B14F-4D97-AF65-F5344CB8AC3E}">
        <p14:creationId xmlns:p14="http://schemas.microsoft.com/office/powerpoint/2010/main" val="6171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39AA46-1700-40BD-97F2-8AB5DE594B60}" type="datetime1">
              <a:rPr lang="en-US">
                <a:solidFill>
                  <a:prstClr val="black">
                    <a:tint val="75000"/>
                  </a:prstClr>
                </a:solidFill>
              </a:rPr>
              <a:pPr>
                <a:defRPr/>
              </a:pPr>
              <a:t>11/16/2023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1EDDB-0859-4A35-8876-6FF1DAF7AD79}" type="slidenum">
              <a:rPr lang="en-US" altLang="fr-FR"/>
              <a:pPr>
                <a:defRPr/>
              </a:pPr>
              <a:t>‹N°›</a:t>
            </a:fld>
            <a:endParaRPr lang="en-US" altLang="fr-FR"/>
          </a:p>
        </p:txBody>
      </p:sp>
    </p:spTree>
    <p:extLst>
      <p:ext uri="{BB962C8B-B14F-4D97-AF65-F5344CB8AC3E}">
        <p14:creationId xmlns:p14="http://schemas.microsoft.com/office/powerpoint/2010/main" val="3149141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7E4C1D-6AC9-49B9-8265-6946DEE7373D}" type="datetime1">
              <a:rPr lang="en-US">
                <a:solidFill>
                  <a:prstClr val="black">
                    <a:tint val="75000"/>
                  </a:prstClr>
                </a:solidFill>
              </a:rPr>
              <a:pPr>
                <a:defRPr/>
              </a:pPr>
              <a:t>11/16/2023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84DB81-1E20-4F90-87FF-ADE831112395}" type="slidenum">
              <a:rPr lang="en-US" altLang="fr-FR"/>
              <a:pPr>
                <a:defRPr/>
              </a:pPr>
              <a:t>‹N°›</a:t>
            </a:fld>
            <a:endParaRPr lang="en-US" altLang="fr-FR"/>
          </a:p>
        </p:txBody>
      </p:sp>
    </p:spTree>
    <p:extLst>
      <p:ext uri="{BB962C8B-B14F-4D97-AF65-F5344CB8AC3E}">
        <p14:creationId xmlns:p14="http://schemas.microsoft.com/office/powerpoint/2010/main" val="2633206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0BDDDE-64AE-4618-8D24-17E0B28AB5B1}" type="datetime1">
              <a:rPr lang="en-US">
                <a:solidFill>
                  <a:prstClr val="black">
                    <a:tint val="75000"/>
                  </a:prstClr>
                </a:solidFill>
              </a:rPr>
              <a:pPr>
                <a:defRPr/>
              </a:pPr>
              <a:t>11/16/2023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BDEB80-1FDC-400A-9D97-F07B82877406}" type="slidenum">
              <a:rPr lang="en-US" altLang="fr-FR"/>
              <a:pPr>
                <a:defRPr/>
              </a:pPr>
              <a:t>‹N°›</a:t>
            </a:fld>
            <a:endParaRPr lang="en-US" altLang="fr-FR"/>
          </a:p>
        </p:txBody>
      </p:sp>
    </p:spTree>
    <p:extLst>
      <p:ext uri="{BB962C8B-B14F-4D97-AF65-F5344CB8AC3E}">
        <p14:creationId xmlns:p14="http://schemas.microsoft.com/office/powerpoint/2010/main" val="3395076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2E2D53-3A7B-4CD4-A05A-592C1C0930BC}" type="datetime1">
              <a:rPr lang="en-US">
                <a:solidFill>
                  <a:prstClr val="black">
                    <a:tint val="75000"/>
                  </a:prstClr>
                </a:solidFill>
              </a:rPr>
              <a:pPr>
                <a:def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BA7F1-41D2-41E2-A395-CA1B87CCBFFA}" type="slidenum">
              <a:rPr lang="en-US" altLang="fr-FR"/>
              <a:pPr>
                <a:defRPr/>
              </a:pPr>
              <a:t>‹N°›</a:t>
            </a:fld>
            <a:endParaRPr lang="en-US" altLang="fr-FR"/>
          </a:p>
        </p:txBody>
      </p:sp>
    </p:spTree>
    <p:extLst>
      <p:ext uri="{BB962C8B-B14F-4D97-AF65-F5344CB8AC3E}">
        <p14:creationId xmlns:p14="http://schemas.microsoft.com/office/powerpoint/2010/main" val="599058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A8634E-AA3F-4759-8FEB-CF5A4E00099C}" type="datetime1">
              <a:rPr lang="en-US">
                <a:solidFill>
                  <a:prstClr val="black">
                    <a:tint val="75000"/>
                  </a:prstClr>
                </a:solidFill>
              </a:rPr>
              <a:pPr>
                <a:def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A544EF-5C06-4AD0-B7EF-C36B5CA51793}" type="slidenum">
              <a:rPr lang="en-US" altLang="fr-FR"/>
              <a:pPr>
                <a:defRPr/>
              </a:pPr>
              <a:t>‹N°›</a:t>
            </a:fld>
            <a:endParaRPr lang="en-US" altLang="fr-FR"/>
          </a:p>
        </p:txBody>
      </p:sp>
    </p:spTree>
    <p:extLst>
      <p:ext uri="{BB962C8B-B14F-4D97-AF65-F5344CB8AC3E}">
        <p14:creationId xmlns:p14="http://schemas.microsoft.com/office/powerpoint/2010/main" val="415663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81859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Tree>
    <p:extLst>
      <p:ext uri="{BB962C8B-B14F-4D97-AF65-F5344CB8AC3E}">
        <p14:creationId xmlns:p14="http://schemas.microsoft.com/office/powerpoint/2010/main" val="291063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43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648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635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2111375"/>
            <a:ext cx="868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1027" name="Rectangle 3"/>
          <p:cNvSpPr>
            <a:spLocks noChangeArrowheads="1"/>
          </p:cNvSpPr>
          <p:nvPr/>
        </p:nvSpPr>
        <p:spPr bwMode="auto">
          <a:xfrm>
            <a:off x="228600" y="0"/>
            <a:ext cx="86868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6800" tIns="25200" rIns="0" bIns="0"/>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GB" altLang="fr-FR" sz="1200">
              <a:solidFill>
                <a:schemeClr val="bg1"/>
              </a:solidFill>
            </a:endParaRPr>
          </a:p>
        </p:txBody>
      </p:sp>
      <p:sp>
        <p:nvSpPr>
          <p:cNvPr id="1028" name="Text Box 4"/>
          <p:cNvSpPr txBox="1">
            <a:spLocks noChangeArrowheads="1"/>
          </p:cNvSpPr>
          <p:nvPr/>
        </p:nvSpPr>
        <p:spPr bwMode="auto">
          <a:xfrm>
            <a:off x="5337175" y="7938"/>
            <a:ext cx="3421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0" rIns="72000" bIns="0">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nl-BE" altLang="fr-FR">
                <a:solidFill>
                  <a:schemeClr val="bg1"/>
                </a:solidFill>
              </a:rPr>
              <a:t>DRAFT – WORK IN PROGRESS</a:t>
            </a:r>
            <a:endParaRPr lang="en-US" altLang="fr-FR">
              <a:solidFill>
                <a:schemeClr val="bg1"/>
              </a:solidFill>
            </a:endParaRPr>
          </a:p>
        </p:txBody>
      </p:sp>
    </p:spTree>
  </p:cSld>
  <p:clrMap bg1="lt1" tx1="dk1" bg2="lt2" tx2="dk2" accent1="accent1" accent2="accent2" accent3="accent3" accent4="accent4" accent5="accent5" accent6="accent6" hlink="hlink" folHlink="folHlink"/>
  <p:sldLayoutIdLst>
    <p:sldLayoutId id="214748377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187325" indent="-187325"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366713" indent="-177800" algn="l" rtl="0" eaLnBrk="0" fontAlgn="base" hangingPunct="0">
        <a:spcBef>
          <a:spcPct val="20000"/>
        </a:spcBef>
        <a:spcAft>
          <a:spcPct val="0"/>
        </a:spcAft>
        <a:buClr>
          <a:schemeClr val="tx1"/>
        </a:buClr>
        <a:buChar char="–"/>
        <a:defRPr>
          <a:solidFill>
            <a:schemeClr val="tx1"/>
          </a:solidFill>
          <a:latin typeface="+mn-lt"/>
        </a:defRPr>
      </a:lvl2pPr>
      <a:lvl3pPr marL="546100" indent="-177800" algn="l" rtl="0" eaLnBrk="0" fontAlgn="base" hangingPunct="0">
        <a:spcBef>
          <a:spcPct val="20000"/>
        </a:spcBef>
        <a:spcAft>
          <a:spcPct val="0"/>
        </a:spcAft>
        <a:buClr>
          <a:schemeClr val="tx1"/>
        </a:buClr>
        <a:buChar char="–"/>
        <a:defRPr>
          <a:solidFill>
            <a:schemeClr val="tx1"/>
          </a:solidFill>
          <a:latin typeface="+mn-lt"/>
        </a:defRPr>
      </a:lvl3pPr>
      <a:lvl4pPr marL="725488" indent="-177800" algn="l" rtl="0" eaLnBrk="0" fontAlgn="base" hangingPunct="0">
        <a:spcBef>
          <a:spcPct val="20000"/>
        </a:spcBef>
        <a:spcAft>
          <a:spcPct val="0"/>
        </a:spcAft>
        <a:buClr>
          <a:schemeClr val="tx1"/>
        </a:buClr>
        <a:buChar char="–"/>
        <a:defRPr>
          <a:solidFill>
            <a:schemeClr val="tx1"/>
          </a:solidFill>
          <a:latin typeface="+mn-lt"/>
        </a:defRPr>
      </a:lvl4pPr>
      <a:lvl5pPr marL="904875" indent="-177800" algn="l" rtl="0" eaLnBrk="0" fontAlgn="base" hangingPunct="0">
        <a:spcBef>
          <a:spcPct val="20000"/>
        </a:spcBef>
        <a:spcAft>
          <a:spcPct val="0"/>
        </a:spcAft>
        <a:buClr>
          <a:schemeClr val="tx1"/>
        </a:buClr>
        <a:buChar char="–"/>
        <a:defRPr>
          <a:solidFill>
            <a:schemeClr val="tx1"/>
          </a:solidFill>
          <a:latin typeface="+mn-lt"/>
        </a:defRPr>
      </a:lvl5pPr>
      <a:lvl6pPr marL="1362075" indent="-177800" algn="l" rtl="0" fontAlgn="base">
        <a:spcBef>
          <a:spcPct val="20000"/>
        </a:spcBef>
        <a:spcAft>
          <a:spcPct val="0"/>
        </a:spcAft>
        <a:buClr>
          <a:schemeClr val="tx1"/>
        </a:buClr>
        <a:buChar char="–"/>
        <a:defRPr>
          <a:solidFill>
            <a:schemeClr val="tx1"/>
          </a:solidFill>
          <a:latin typeface="+mn-lt"/>
        </a:defRPr>
      </a:lvl6pPr>
      <a:lvl7pPr marL="1819275" indent="-177800" algn="l" rtl="0" fontAlgn="base">
        <a:spcBef>
          <a:spcPct val="20000"/>
        </a:spcBef>
        <a:spcAft>
          <a:spcPct val="0"/>
        </a:spcAft>
        <a:buClr>
          <a:schemeClr val="tx1"/>
        </a:buClr>
        <a:buChar char="–"/>
        <a:defRPr>
          <a:solidFill>
            <a:schemeClr val="tx1"/>
          </a:solidFill>
          <a:latin typeface="+mn-lt"/>
        </a:defRPr>
      </a:lvl7pPr>
      <a:lvl8pPr marL="2276475" indent="-177800" algn="l" rtl="0" fontAlgn="base">
        <a:spcBef>
          <a:spcPct val="20000"/>
        </a:spcBef>
        <a:spcAft>
          <a:spcPct val="0"/>
        </a:spcAft>
        <a:buClr>
          <a:schemeClr val="tx1"/>
        </a:buClr>
        <a:buChar char="–"/>
        <a:defRPr>
          <a:solidFill>
            <a:schemeClr val="tx1"/>
          </a:solidFill>
          <a:latin typeface="+mn-lt"/>
        </a:defRPr>
      </a:lvl8pPr>
      <a:lvl9pPr marL="2733675" indent="-177800" algn="l" rtl="0" fontAlgn="base">
        <a:spcBef>
          <a:spcPct val="20000"/>
        </a:spcBef>
        <a:spcAft>
          <a:spcPct val="0"/>
        </a:spcAft>
        <a:buClr>
          <a:schemeClr val="tx1"/>
        </a:buClr>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BE" altLang="fr-F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BE"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B0F44E9D-53B0-48C1-B0E0-B6DC8060524F}" type="datetimeFigureOut">
              <a:rPr lang="fr-BE"/>
              <a:pPr>
                <a:defRPr/>
              </a:pPr>
              <a:t>16-11-23</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AD765A1-7318-479B-A4FC-507DC2E97187}"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5D578A2E-01AB-4EBC-B1CB-FFC6EF9FA8A1}" type="datetimeFigureOut">
              <a:rPr lang="fr-BE" smtClean="0">
                <a:solidFill>
                  <a:prstClr val="black">
                    <a:tint val="75000"/>
                  </a:prstClr>
                </a:solidFill>
                <a:latin typeface="Arial" charset="0"/>
                <a:cs typeface="+mn-cs"/>
              </a:rPr>
              <a:pPr eaLnBrk="1" hangingPunct="1"/>
              <a:t>16-11-23</a:t>
            </a:fld>
            <a:endParaRPr lang="fr-BE">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fr-BE">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CB6DFBCE-773F-4AC4-BBA8-7FDCFFDB3F9B}" type="slidenum">
              <a:rPr lang="fr-BE" smtClean="0">
                <a:solidFill>
                  <a:prstClr val="black">
                    <a:tint val="75000"/>
                  </a:prstClr>
                </a:solidFill>
                <a:latin typeface="Arial" charset="0"/>
                <a:cs typeface="+mn-cs"/>
              </a:rPr>
              <a:pPr eaLnBrk="1" hangingPunct="1"/>
              <a:t>‹N°›</a:t>
            </a:fld>
            <a:endParaRPr lang="fr-BE">
              <a:solidFill>
                <a:prstClr val="black">
                  <a:tint val="75000"/>
                </a:prstClr>
              </a:solidFill>
              <a:latin typeface="Arial" charset="0"/>
              <a:cs typeface="+mn-cs"/>
            </a:endParaRPr>
          </a:p>
        </p:txBody>
      </p:sp>
    </p:spTree>
    <p:extLst>
      <p:ext uri="{BB962C8B-B14F-4D97-AF65-F5344CB8AC3E}">
        <p14:creationId xmlns:p14="http://schemas.microsoft.com/office/powerpoint/2010/main" val="240821019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2AAE46-5164-41AE-A0E4-C6D6721E781E}" type="datetime1">
              <a:rPr lang="en-US">
                <a:solidFill>
                  <a:prstClr val="black">
                    <a:tint val="75000"/>
                  </a:prstClr>
                </a:solidFill>
              </a:rPr>
              <a:pPr>
                <a:def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21CFEC3-1EE2-428B-9386-01D8F4F023C1}" type="slidenum">
              <a:rPr lang="en-US" altLang="fr-FR"/>
              <a:pPr>
                <a:defRPr/>
              </a:pPr>
              <a:t>‹N°›</a:t>
            </a:fld>
            <a:endParaRPr lang="en-US" altLang="fr-FR"/>
          </a:p>
        </p:txBody>
      </p:sp>
    </p:spTree>
    <p:extLst>
      <p:ext uri="{BB962C8B-B14F-4D97-AF65-F5344CB8AC3E}">
        <p14:creationId xmlns:p14="http://schemas.microsoft.com/office/powerpoint/2010/main" val="5779829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hyperlink" Target="https://www.legifrance.gouv.fr/loda/article_lc/LEGIARTI000045292730"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2" Type="http://schemas.openxmlformats.org/officeDocument/2006/relationships/hyperlink" Target="https://www.lesechos.fr/tech-medias/hightech/regulation-du-numerique-leurope-montre-les-dents-face-au-gafa-1273944"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hyperlink" Target="https://www.legifrance.gouv.fr/jorf/id/JORFTEXT000043964778" TargetMode="External"/><Relationship Id="rId4" Type="http://schemas.openxmlformats.org/officeDocument/2006/relationships/hyperlink" Target="https://cms.law/fr/fra/news-information/respect-du-droit-d-auteur-par-les-plateformes-de-partage-de-contenus"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hyperlink" Target="https://www.legalis.net/jurisprudences/tgi-de-versailles-1ere-ch-jugement-du-26-fevrier-2019/" TargetMode="External"/><Relationship Id="rId4" Type="http://schemas.openxmlformats.org/officeDocument/2006/relationships/hyperlink" Target="https://www.legalis.net/actualite/ovh-enjoint-de-rendre-inaccessible-un-site-espagnol-proposant-la-gpa-a-des-francais/"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hyperlink" Target="http://curia.europa.eu/juris/document/document.jsf;jsessionid=B42E30FE840014E4839B1C0D4E6B538F?text=&amp;docid=218621&amp;pageIndex=0&amp;doclang=FR&amp;mode=lst&amp;dir=&amp;occ=first&amp;part=1&amp;cid=1944118"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https://www.legalis.net/actualite/alibaba-com-hebergeur-et-non-editeur/" TargetMode="External"/><Relationship Id="rId5" Type="http://schemas.openxmlformats.org/officeDocument/2006/relationships/hyperlink" Target="https://www.legalis.net/actualite/alibaba-com-editeur-et-donc-responsable-du-contenu/" TargetMode="External"/><Relationship Id="rId4" Type="http://schemas.openxmlformats.org/officeDocument/2006/relationships/hyperlink" Target="http://www.reynaud-avocat.com/2012/09/29/ebay-responsable-des-contrefa%C3%A7ons-vendues-sur-sa-plateforme/"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hyperlink" Target="https://www.legalis.net/actualite/contrefacon-de-sacs-eastpak-cdiscount-a-le-statut-dhebergeur/"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hyperlink" Target="https://www.legalis.net/actualite/contrefacon-de-dessins-sans-alerte-de-lhebergeur-pas-de-responsabilite/"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hyperlink" Target="https://www.ionos.fr/digitalguide/sites-internet/droit-dinternet/legalite-des-liens-hypertextes-et-la-cjue/"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4.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hyperlink" Target="http://curia.europa.eu/juris/document/document.jsf;jsessionid=9ea7d0f130d5d7cb3b663d834b7babc4fc6b21d6576c.e34KaxiLc3eQc40LaxqMbN4Oc3iMe0?text=&amp;docid=83961&amp;pageIndex=0&amp;doclang=FR&amp;mode=lst&amp;dir=&amp;occ=first&amp;part=1&amp;cid=38664" TargetMode="External"/><Relationship Id="rId4"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8.xml"/><Relationship Id="rId1" Type="http://schemas.openxmlformats.org/officeDocument/2006/relationships/tags" Target="../tags/tag4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hyperlink" Target="https://www.vie-publique.fr/eclairage/285115-dsa-le-reglement-sur-les-services-numeriques-ou-digital-services-act" TargetMode="External"/><Relationship Id="rId4" Type="http://schemas.openxmlformats.org/officeDocument/2006/relationships/hyperlink" Target="https://eur-lex.europa.eu/legal-content/FR/TXT/HTML/?uri=CELEX:52020PC0825&amp;from=FR" TargetMode="External"/></Relationships>
</file>

<file path=ppt/slides/_rels/slide2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s://www.reynaud-avocat.com/e-r&#233;putation/" TargetMode="External"/><Relationship Id="rId5" Type="http://schemas.openxmlformats.org/officeDocument/2006/relationships/slideLayout" Target="../slideLayouts/slideLayout36.xml"/><Relationship Id="rId4"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2.xml"/><Relationship Id="rId5" Type="http://schemas.openxmlformats.org/officeDocument/2006/relationships/slideLayout" Target="../slideLayouts/slideLayout36.xml"/><Relationship Id="rId4" Type="http://schemas.openxmlformats.org/officeDocument/2006/relationships/tags" Target="../tags/tag58.xml"/></Relationships>
</file>

<file path=ppt/slides/_rels/slide3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3.xml"/><Relationship Id="rId5" Type="http://schemas.openxmlformats.org/officeDocument/2006/relationships/slideLayout" Target="../slideLayouts/slideLayout36.xml"/><Relationship Id="rId4"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hyperlink" Target="http://www.legifrance.gouv.fr/affichTexte.do?cidTexte=LEGITEXT000005789847&amp;dateTexte=vig#LEGIARTI000023711900"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4.xml"/><Relationship Id="rId5" Type="http://schemas.openxmlformats.org/officeDocument/2006/relationships/slideLayout" Target="../slideLayouts/slideLayout36.xml"/><Relationship Id="rId4" Type="http://schemas.openxmlformats.org/officeDocument/2006/relationships/tags" Target="../tags/tag66.xml"/></Relationships>
</file>

<file path=ppt/slides/_rels/slide33.xml.rels><?xml version="1.0" encoding="UTF-8" standalone="yes"?>
<Relationships xmlns="http://schemas.openxmlformats.org/package/2006/relationships"><Relationship Id="rId8" Type="http://schemas.openxmlformats.org/officeDocument/2006/relationships/hyperlink" Target="http://www.cnil.fr/dossiers/internet-telecoms/fiches-pratiques/article/les-entreprises-de-reputation-en-questions/" TargetMode="External"/><Relationship Id="rId3" Type="http://schemas.openxmlformats.org/officeDocument/2006/relationships/tags" Target="../tags/tag69.xml"/><Relationship Id="rId7" Type="http://schemas.openxmlformats.org/officeDocument/2006/relationships/hyperlink" Target="http://www.legifrance.gouv.fr/affichTexte.do;jsessionid=55D9739975ABFE048801D70B237AACED.tpdjo06v_1?cidTexte=JORFTEXT000000877119&amp;dateTexte=20110420"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5.xml"/><Relationship Id="rId5" Type="http://schemas.openxmlformats.org/officeDocument/2006/relationships/slideLayout" Target="../slideLayouts/slideLayout36.xml"/><Relationship Id="rId4" Type="http://schemas.openxmlformats.org/officeDocument/2006/relationships/tags" Target="../tags/tag70.xml"/><Relationship Id="rId9" Type="http://schemas.openxmlformats.org/officeDocument/2006/relationships/hyperlink" Target="http://www.cnil.fr/fileadmin/documents/Vos_libertes/lettre%20type%20courrier%20de%20suppression.pdf"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hyperlink" Target="https://www.legifrance.gouv.fr/affichJuriJudi.do?oldAction=rechJuriJudi&amp;idTexte=JURITEXT000037384026&amp;fastReqId=1416474435&amp;fastPos=1" TargetMode="External"/><Relationship Id="rId4"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hyperlink" Target="http://www.google.com/support/webmasters/bin/answer.py?hl=fr&amp;answer=164734"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7.xml"/><Relationship Id="rId5" Type="http://schemas.openxmlformats.org/officeDocument/2006/relationships/slideLayout" Target="../slideLayouts/slideLayout36.xml"/><Relationship Id="rId4" Type="http://schemas.openxmlformats.org/officeDocument/2006/relationships/tags" Target="../tags/tag76.xml"/></Relationships>
</file>

<file path=ppt/slides/_rels/slide3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8.xml"/><Relationship Id="rId5" Type="http://schemas.openxmlformats.org/officeDocument/2006/relationships/slideLayout" Target="../slideLayouts/slideLayout36.xml"/><Relationship Id="rId4" Type="http://schemas.openxmlformats.org/officeDocument/2006/relationships/tags" Target="../tags/tag80.xml"/></Relationships>
</file>

<file path=ppt/slides/_rels/slide3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9.xml"/><Relationship Id="rId5" Type="http://schemas.openxmlformats.org/officeDocument/2006/relationships/slideLayout" Target="../slideLayouts/slideLayout36.xml"/><Relationship Id="rId4" Type="http://schemas.openxmlformats.org/officeDocument/2006/relationships/tags" Target="../tags/tag84.xml"/></Relationships>
</file>

<file path=ppt/slides/_rels/slide3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0.xml"/><Relationship Id="rId5" Type="http://schemas.openxmlformats.org/officeDocument/2006/relationships/slideLayout" Target="../slideLayouts/slideLayout36.xml"/><Relationship Id="rId4" Type="http://schemas.openxmlformats.org/officeDocument/2006/relationships/tags" Target="../tags/tag88.xml"/></Relationships>
</file>

<file path=ppt/slides/_rels/slide3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1.xml"/><Relationship Id="rId5" Type="http://schemas.openxmlformats.org/officeDocument/2006/relationships/slideLayout" Target="../slideLayouts/slideLayout36.xml"/><Relationship Id="rId4" Type="http://schemas.openxmlformats.org/officeDocument/2006/relationships/tags" Target="../tags/tag9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12.xml"/><Relationship Id="rId5" Type="http://schemas.openxmlformats.org/officeDocument/2006/relationships/slideLayout" Target="../slideLayouts/slideLayout36.xml"/><Relationship Id="rId4" Type="http://schemas.openxmlformats.org/officeDocument/2006/relationships/tags" Target="../tags/tag96.xml"/></Relationships>
</file>

<file path=ppt/slides/_rels/slide4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hyperlink" Target="mailto:reynaud.avocat@gmail.com"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13.xml"/><Relationship Id="rId5" Type="http://schemas.openxmlformats.org/officeDocument/2006/relationships/slideLayout" Target="../slideLayouts/slideLayout35.xml"/><Relationship Id="rId4" Type="http://schemas.openxmlformats.org/officeDocument/2006/relationships/tags" Target="../tags/tag10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hyperlink" Target="https://www.vie-publique.fr/eclairage/285115-dsa-le-reglement-sur-les-services-numeriques-ou-digital-services-act#:~:text=stock.adobe.com-,Le%20r%C3%A8glement%20europ%C3%A9en%20sur%20les%20services%20num%C3%A9riques%20(DSA,vise%20une%20responsabilisation%20des%20plateformes&amp;text=Haine%2C%20manipulation%2C%20d%C3%A9sinformation%2C%20contrefa%C3%A7ons,plus%20les%20contenus%20en%20ligne." TargetMode="External"/><Relationship Id="rId4" Type="http://schemas.openxmlformats.org/officeDocument/2006/relationships/hyperlink" Target="https://www.legifrance.gouv.fr/loda/article_lc/LEGIARTI000045292730"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hyperlink" Target="https://assistance.orange.fr/ordinateurs-peripheriques/installer-et-utiliser/la-securite/risques-et-prevention/conseils-et-reglementation/contenus-illicites-signaler_62174-6305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www.legifrance.gouv.fr/jorf/id/JORFTEXT000044228912#:~:text=Dans%20les%20r%C3%A9sum%C3%A9s-,D%C3%A9cret%20n%C2%B0%202021%2D1362%20du%2020%20octobre%202021%20relatif,confiance%20dans%20l'%C3%A9conomie%20num%C3%A9rique" TargetMode="External"/><Relationship Id="rId5" Type="http://schemas.openxmlformats.org/officeDocument/2006/relationships/hyperlink" Target="https://www.orange.fr/pages-juridiques/infos-legales.html" TargetMode="External"/><Relationship Id="rId4" Type="http://schemas.openxmlformats.org/officeDocument/2006/relationships/hyperlink" Target="https://www.legifrance.gouv.fr/loda/article_lc/LEGIARTI000045292730"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hyperlink" Target="https://www.legifrance.gouv.fr/codes/article_lc/LEGIARTI000043887545#:~:text=%E2%80%93%20Les%20op%C3%A9rateurs%20de%20communications%20%C3%A9lectroniques,donn%C3%A9es%20relatives%20aux%20communications%20%C3%A9lectroniq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457200" y="274638"/>
            <a:ext cx="8229600" cy="2146300"/>
          </a:xfrm>
        </p:spPr>
        <p:txBody>
          <a:bodyPr/>
          <a:lstStyle/>
          <a:p>
            <a:pPr eaLnBrk="1" hangingPunct="1"/>
            <a:br>
              <a:rPr lang="fr-BE" altLang="fr-FR" dirty="0">
                <a:solidFill>
                  <a:srgbClr val="FF0000"/>
                </a:solidFill>
              </a:rPr>
            </a:br>
            <a:br>
              <a:rPr lang="fr-BE" altLang="fr-FR" dirty="0">
                <a:solidFill>
                  <a:srgbClr val="FF0000"/>
                </a:solidFill>
              </a:rPr>
            </a:br>
            <a:r>
              <a:rPr lang="fr-BE" altLang="fr-FR" dirty="0">
                <a:solidFill>
                  <a:srgbClr val="FF0000"/>
                </a:solidFill>
              </a:rPr>
              <a:t>M2 E-MKT </a:t>
            </a:r>
            <a:br>
              <a:rPr lang="fr-BE" altLang="fr-FR" dirty="0">
                <a:solidFill>
                  <a:srgbClr val="FF0000"/>
                </a:solidFill>
              </a:rPr>
            </a:br>
            <a:r>
              <a:rPr lang="fr-BE" altLang="fr-FR" dirty="0">
                <a:solidFill>
                  <a:srgbClr val="FF0000"/>
                </a:solidFill>
              </a:rPr>
              <a:t>Module 4</a:t>
            </a:r>
            <a:br>
              <a:rPr lang="fr-BE" altLang="fr-FR" dirty="0">
                <a:solidFill>
                  <a:srgbClr val="FF0000"/>
                </a:solidFill>
              </a:rPr>
            </a:br>
            <a:r>
              <a:rPr lang="fr-BE" altLang="fr-FR" sz="1400" dirty="0">
                <a:solidFill>
                  <a:srgbClr val="FF0000"/>
                </a:solidFill>
              </a:rPr>
              <a:t>2023/2024</a:t>
            </a:r>
            <a:br>
              <a:rPr lang="fr-BE" altLang="fr-FR" sz="1400" dirty="0">
                <a:solidFill>
                  <a:srgbClr val="FF0000"/>
                </a:solidFill>
              </a:rPr>
            </a:br>
            <a:br>
              <a:rPr lang="fr-BE" altLang="fr-FR" dirty="0">
                <a:solidFill>
                  <a:srgbClr val="FF0000"/>
                </a:solidFill>
              </a:rPr>
            </a:br>
            <a:br>
              <a:rPr lang="fr-BE" altLang="fr-FR" dirty="0">
                <a:solidFill>
                  <a:srgbClr val="FF0000"/>
                </a:solidFill>
              </a:rPr>
            </a:br>
            <a:endParaRPr lang="fr-BE" altLang="fr-FR" dirty="0">
              <a:solidFill>
                <a:srgbClr val="FF0000"/>
              </a:solidFill>
            </a:endParaRPr>
          </a:p>
        </p:txBody>
      </p:sp>
      <p:sp>
        <p:nvSpPr>
          <p:cNvPr id="2" name="Espace réservé du contenu 1"/>
          <p:cNvSpPr>
            <a:spLocks noGrp="1"/>
          </p:cNvSpPr>
          <p:nvPr>
            <p:ph idx="1"/>
            <p:custDataLst>
              <p:tags r:id="rId2"/>
            </p:custDataLst>
          </p:nvPr>
        </p:nvSpPr>
        <p:spPr>
          <a:xfrm>
            <a:off x="457200" y="2564904"/>
            <a:ext cx="8229600" cy="3561259"/>
          </a:xfrm>
        </p:spPr>
        <p:txBody>
          <a:bodyPr/>
          <a:lstStyle/>
          <a:p>
            <a:pPr marL="0" indent="0" algn="ctr">
              <a:buNone/>
            </a:pPr>
            <a:r>
              <a:rPr lang="fr-FR" dirty="0">
                <a:solidFill>
                  <a:srgbClr val="FF0000"/>
                </a:solidFill>
              </a:rPr>
              <a:t>La diffusion de contenus sur internet : quelles responsabilités ? (partie 1)</a:t>
            </a:r>
          </a:p>
          <a:p>
            <a:pPr marL="0" indent="0" algn="ctr">
              <a:buNone/>
            </a:pPr>
            <a:endParaRPr lang="fr-FR" dirty="0">
              <a:solidFill>
                <a:srgbClr val="FF0000"/>
              </a:solidFill>
            </a:endParaRPr>
          </a:p>
          <a:p>
            <a:pPr marL="0" indent="0" algn="ctr">
              <a:buNone/>
            </a:pPr>
            <a:r>
              <a:rPr lang="fr-FR" dirty="0">
                <a:solidFill>
                  <a:srgbClr val="FF0000"/>
                </a:solidFill>
              </a:rPr>
              <a:t>La e-réputation et le droit (partie 2)</a:t>
            </a:r>
          </a:p>
          <a:p>
            <a:endParaRPr lang="fr-FR" dirty="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7DF8C-BB8B-43B7-BA9B-D7BC4B117FF2}"/>
              </a:ext>
            </a:extLst>
          </p:cNvPr>
          <p:cNvSpPr>
            <a:spLocks noGrp="1"/>
          </p:cNvSpPr>
          <p:nvPr>
            <p:ph type="title"/>
            <p:custDataLst>
              <p:tags r:id="rId1"/>
            </p:custDataLst>
          </p:nvPr>
        </p:nvSpPr>
        <p:spPr>
          <a:xfrm>
            <a:off x="457200" y="274638"/>
            <a:ext cx="8229600" cy="1858218"/>
          </a:xfrm>
        </p:spPr>
        <p:txBody>
          <a:bodyPr>
            <a:normAutofit fontScale="90000"/>
          </a:bodyPr>
          <a:lstStyle/>
          <a:p>
            <a:r>
              <a:rPr lang="fr-FR" dirty="0">
                <a:solidFill>
                  <a:srgbClr val="FF0000"/>
                </a:solidFill>
              </a:rPr>
              <a:t>1.3 Troisième principe : pour la responsabilité   </a:t>
            </a:r>
            <a:br>
              <a:rPr lang="fr-FR" dirty="0">
                <a:solidFill>
                  <a:srgbClr val="FF0000"/>
                </a:solidFill>
              </a:rPr>
            </a:br>
            <a:r>
              <a:rPr lang="fr-FR" dirty="0">
                <a:solidFill>
                  <a:srgbClr val="FF0000"/>
                </a:solidFill>
              </a:rPr>
              <a:t>Distinction Editeur / intermédiaires</a:t>
            </a:r>
          </a:p>
        </p:txBody>
      </p:sp>
      <p:sp>
        <p:nvSpPr>
          <p:cNvPr id="3" name="Espace réservé du contenu 2">
            <a:extLst>
              <a:ext uri="{FF2B5EF4-FFF2-40B4-BE49-F238E27FC236}">
                <a16:creationId xmlns:a16="http://schemas.microsoft.com/office/drawing/2014/main" id="{4A6A0A1E-5835-4489-9BB9-51DF0A83F83A}"/>
              </a:ext>
            </a:extLst>
          </p:cNvPr>
          <p:cNvSpPr>
            <a:spLocks noGrp="1"/>
          </p:cNvSpPr>
          <p:nvPr>
            <p:ph idx="1"/>
            <p:custDataLst>
              <p:tags r:id="rId2"/>
            </p:custDataLst>
          </p:nvPr>
        </p:nvSpPr>
        <p:spPr>
          <a:xfrm>
            <a:off x="457200" y="2348880"/>
            <a:ext cx="8363272" cy="4234482"/>
          </a:xfrm>
        </p:spPr>
        <p:txBody>
          <a:bodyPr>
            <a:normAutofit/>
          </a:bodyPr>
          <a:lstStyle/>
          <a:p>
            <a:pPr marL="0" indent="0">
              <a:buNone/>
            </a:pPr>
            <a:endParaRPr lang="fr-FR" dirty="0"/>
          </a:p>
          <a:p>
            <a:pPr marL="0" indent="0">
              <a:buNone/>
            </a:pPr>
            <a:r>
              <a:rPr lang="fr-FR" dirty="0"/>
              <a:t>Responsabilités pénale (délit…) et civile (préjudice …) </a:t>
            </a:r>
          </a:p>
          <a:p>
            <a:pPr marL="0" indent="0">
              <a:buNone/>
            </a:pPr>
            <a:endParaRPr lang="fr-FR" dirty="0"/>
          </a:p>
          <a:p>
            <a:r>
              <a:rPr lang="fr-FR" dirty="0"/>
              <a:t>Cette distinction permet de choisir le type de responsabilité applicable.</a:t>
            </a:r>
          </a:p>
        </p:txBody>
      </p:sp>
    </p:spTree>
    <p:extLst>
      <p:ext uri="{BB962C8B-B14F-4D97-AF65-F5344CB8AC3E}">
        <p14:creationId xmlns:p14="http://schemas.microsoft.com/office/powerpoint/2010/main" val="91911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Il faut distinguer deux régimes : </a:t>
            </a:r>
          </a:p>
        </p:txBody>
      </p:sp>
      <p:sp>
        <p:nvSpPr>
          <p:cNvPr id="3" name="Espace réservé du contenu 2"/>
          <p:cNvSpPr>
            <a:spLocks noGrp="1"/>
          </p:cNvSpPr>
          <p:nvPr>
            <p:ph idx="1"/>
            <p:custDataLst>
              <p:tags r:id="rId2"/>
            </p:custDataLst>
          </p:nvPr>
        </p:nvSpPr>
        <p:spPr/>
        <p:txBody>
          <a:bodyPr/>
          <a:lstStyle/>
          <a:p>
            <a:r>
              <a:rPr lang="fr-FR" dirty="0"/>
              <a:t>Pour </a:t>
            </a:r>
            <a:r>
              <a:rPr lang="fr-FR" b="1" dirty="0"/>
              <a:t>l’éditeur de contenus </a:t>
            </a:r>
            <a:r>
              <a:rPr lang="fr-FR" dirty="0"/>
              <a:t>:Responsabilité </a:t>
            </a:r>
            <a:r>
              <a:rPr lang="fr-FR" b="1" u="sng" dirty="0"/>
              <a:t>de droit commun</a:t>
            </a:r>
            <a:endParaRPr lang="fr-FR" dirty="0"/>
          </a:p>
          <a:p>
            <a:pPr lvl="1"/>
            <a:r>
              <a:rPr lang="fr-FR" dirty="0"/>
              <a:t>Il est responsable dans les conditions du droit commun </a:t>
            </a:r>
          </a:p>
          <a:p>
            <a:r>
              <a:rPr lang="fr-FR" dirty="0"/>
              <a:t>Pour les </a:t>
            </a:r>
            <a:r>
              <a:rPr lang="fr-FR" dirty="0">
                <a:solidFill>
                  <a:srgbClr val="FF0000"/>
                </a:solidFill>
              </a:rPr>
              <a:t>intermédiaires</a:t>
            </a:r>
            <a:r>
              <a:rPr lang="fr-FR" dirty="0"/>
              <a:t> techniques et commerciaux  : </a:t>
            </a:r>
            <a:r>
              <a:rPr lang="fr-FR" b="1" dirty="0"/>
              <a:t>« Filtre » à responsabilité </a:t>
            </a:r>
            <a:r>
              <a:rPr lang="fr-FR" dirty="0"/>
              <a:t>:</a:t>
            </a:r>
          </a:p>
          <a:p>
            <a:pPr lvl="1"/>
            <a:r>
              <a:rPr lang="fr-FR" dirty="0"/>
              <a:t>Une responsabilité limitée seulement suite à une notification :</a:t>
            </a:r>
          </a:p>
          <a:p>
            <a:pPr marL="0" indent="0">
              <a:buNone/>
            </a:pPr>
            <a:endParaRPr lang="fr-FR" dirty="0"/>
          </a:p>
        </p:txBody>
      </p:sp>
    </p:spTree>
    <p:extLst>
      <p:ext uri="{BB962C8B-B14F-4D97-AF65-F5344CB8AC3E}">
        <p14:creationId xmlns:p14="http://schemas.microsoft.com/office/powerpoint/2010/main" val="330374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solidFill>
                  <a:srgbClr val="FF0000"/>
                </a:solidFill>
              </a:rPr>
              <a:t>Editeur de contenus ? </a:t>
            </a:r>
          </a:p>
        </p:txBody>
      </p:sp>
      <p:sp>
        <p:nvSpPr>
          <p:cNvPr id="3" name="Content Placeholder 2"/>
          <p:cNvSpPr>
            <a:spLocks noGrp="1"/>
          </p:cNvSpPr>
          <p:nvPr>
            <p:ph idx="1"/>
            <p:custDataLst>
              <p:tags r:id="rId2"/>
            </p:custDataLst>
          </p:nvPr>
        </p:nvSpPr>
        <p:spPr/>
        <p:txBody>
          <a:bodyPr>
            <a:normAutofit fontScale="92500" lnSpcReduction="20000"/>
          </a:bodyPr>
          <a:lstStyle/>
          <a:p>
            <a:r>
              <a:rPr lang="fr-BE" dirty="0"/>
              <a:t>Qu’est ce qu’un éditeur de contenus ? </a:t>
            </a:r>
          </a:p>
          <a:p>
            <a:r>
              <a:rPr lang="fr-BE" dirty="0"/>
              <a:t>Il a un </a:t>
            </a:r>
            <a:r>
              <a:rPr lang="fr-BE" b="1" dirty="0"/>
              <a:t>rôle actif </a:t>
            </a:r>
            <a:r>
              <a:rPr lang="fr-BE" dirty="0"/>
              <a:t>sur les contenus : </a:t>
            </a:r>
          </a:p>
          <a:p>
            <a:pPr lvl="1"/>
            <a:r>
              <a:rPr lang="fr-BE" dirty="0"/>
              <a:t>aide à la rédaction, </a:t>
            </a:r>
          </a:p>
          <a:p>
            <a:pPr lvl="1"/>
            <a:r>
              <a:rPr lang="fr-BE" dirty="0"/>
              <a:t>contrôle, </a:t>
            </a:r>
          </a:p>
          <a:p>
            <a:pPr lvl="1"/>
            <a:r>
              <a:rPr lang="fr-BE" dirty="0"/>
              <a:t>vérification avant publication, </a:t>
            </a:r>
          </a:p>
          <a:p>
            <a:pPr lvl="1"/>
            <a:r>
              <a:rPr lang="fr-BE" dirty="0"/>
              <a:t>Une </a:t>
            </a:r>
            <a:r>
              <a:rPr lang="fr-BE" b="1" dirty="0"/>
              <a:t>vérification (modération) </a:t>
            </a:r>
            <a:r>
              <a:rPr lang="fr-BE" b="1" i="1" dirty="0"/>
              <a:t>a priori (= rôle actif) </a:t>
            </a:r>
            <a:r>
              <a:rPr lang="fr-BE" dirty="0"/>
              <a:t>des contenus diffusés empêche de se prévaloir de la responsabilité des hébergeurs.  </a:t>
            </a:r>
          </a:p>
          <a:p>
            <a:r>
              <a:rPr lang="fr-BE" dirty="0"/>
              <a:t>Une responsabilité de droit commun &amp; une absence de filtre… (pénal, diffamation, injure, contrefaçon, parasitisme…)</a:t>
            </a:r>
          </a:p>
          <a:p>
            <a:endParaRPr lang="fr-BE" dirty="0"/>
          </a:p>
        </p:txBody>
      </p:sp>
    </p:spTree>
    <p:extLst>
      <p:ext uri="{BB962C8B-B14F-4D97-AF65-F5344CB8AC3E}">
        <p14:creationId xmlns:p14="http://schemas.microsoft.com/office/powerpoint/2010/main" val="132815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20688"/>
            <a:ext cx="8229600" cy="1143000"/>
          </a:xfrm>
        </p:spPr>
        <p:txBody>
          <a:bodyPr>
            <a:normAutofit fontScale="90000"/>
          </a:bodyPr>
          <a:lstStyle/>
          <a:p>
            <a:r>
              <a:rPr lang="fr-FR" dirty="0">
                <a:solidFill>
                  <a:srgbClr val="FF0000"/>
                </a:solidFill>
              </a:rPr>
              <a:t>L’intermédiaire est responsable du contenu seulement s’il est informé dans les règles :  </a:t>
            </a:r>
          </a:p>
        </p:txBody>
      </p:sp>
      <p:sp>
        <p:nvSpPr>
          <p:cNvPr id="3" name="Content Placeholder 2"/>
          <p:cNvSpPr>
            <a:spLocks noGrp="1"/>
          </p:cNvSpPr>
          <p:nvPr>
            <p:ph idx="1"/>
            <p:custDataLst>
              <p:tags r:id="rId2"/>
            </p:custDataLst>
          </p:nvPr>
        </p:nvSpPr>
        <p:spPr>
          <a:xfrm>
            <a:off x="457200" y="2276872"/>
            <a:ext cx="8229600" cy="3849291"/>
          </a:xfrm>
        </p:spPr>
        <p:txBody>
          <a:bodyPr>
            <a:normAutofit fontScale="85000" lnSpcReduction="10000"/>
          </a:bodyPr>
          <a:lstStyle/>
          <a:p>
            <a:r>
              <a:rPr lang="fr-FR" dirty="0"/>
              <a:t>Une responsabilité sur les contenus seulement si l’intermédiaire a été correctement notifié selon les exigences légales à respecter scrupuleusement :</a:t>
            </a:r>
          </a:p>
          <a:p>
            <a:pPr lvl="1"/>
            <a:r>
              <a:rPr lang="fr-FR" dirty="0">
                <a:hlinkClick r:id="rId4"/>
              </a:rPr>
              <a:t>Art 6 I 5° LCEN </a:t>
            </a:r>
            <a:endParaRPr lang="fr-FR" dirty="0"/>
          </a:p>
          <a:p>
            <a:r>
              <a:rPr lang="fr-FR" dirty="0"/>
              <a:t>Avant la notification, l’intermédiaire n’est pas responsable</a:t>
            </a:r>
          </a:p>
          <a:p>
            <a:r>
              <a:rPr lang="fr-FR" dirty="0"/>
              <a:t>Après la notification, l’intermédiaire devient responsable s’il ne supprime </a:t>
            </a:r>
            <a:r>
              <a:rPr lang="fr-FR" u="sng" dirty="0"/>
              <a:t>pas très rapidement</a:t>
            </a:r>
            <a:r>
              <a:rPr lang="fr-FR" dirty="0"/>
              <a:t> le contenu litigieux. </a:t>
            </a:r>
            <a:endParaRPr lang="fr-BE" dirty="0"/>
          </a:p>
          <a:p>
            <a:endParaRPr lang="fr-BE" dirty="0"/>
          </a:p>
        </p:txBody>
      </p:sp>
    </p:spTree>
    <p:extLst>
      <p:ext uri="{BB962C8B-B14F-4D97-AF65-F5344CB8AC3E}">
        <p14:creationId xmlns:p14="http://schemas.microsoft.com/office/powerpoint/2010/main" val="346969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DE708-EF08-4039-8464-546019BE5746}"/>
              </a:ext>
            </a:extLst>
          </p:cNvPr>
          <p:cNvSpPr>
            <a:spLocks noGrp="1"/>
          </p:cNvSpPr>
          <p:nvPr>
            <p:ph type="title"/>
            <p:custDataLst>
              <p:tags r:id="rId1"/>
            </p:custDataLst>
          </p:nvPr>
        </p:nvSpPr>
        <p:spPr/>
        <p:txBody>
          <a:bodyPr/>
          <a:lstStyle/>
          <a:p>
            <a:r>
              <a:rPr lang="fr-FR" dirty="0">
                <a:solidFill>
                  <a:srgbClr val="FF0000"/>
                </a:solidFill>
              </a:rPr>
              <a:t>Un régime favorable</a:t>
            </a:r>
          </a:p>
        </p:txBody>
      </p:sp>
      <p:sp>
        <p:nvSpPr>
          <p:cNvPr id="3" name="Espace réservé du contenu 2">
            <a:extLst>
              <a:ext uri="{FF2B5EF4-FFF2-40B4-BE49-F238E27FC236}">
                <a16:creationId xmlns:a16="http://schemas.microsoft.com/office/drawing/2014/main" id="{D08D9711-9281-481D-9F23-1884EB39967B}"/>
              </a:ext>
            </a:extLst>
          </p:cNvPr>
          <p:cNvSpPr>
            <a:spLocks noGrp="1"/>
          </p:cNvSpPr>
          <p:nvPr>
            <p:ph idx="1"/>
            <p:custDataLst>
              <p:tags r:id="rId2"/>
            </p:custDataLst>
          </p:nvPr>
        </p:nvSpPr>
        <p:spPr/>
        <p:txBody>
          <a:bodyPr/>
          <a:lstStyle/>
          <a:p>
            <a:r>
              <a:rPr lang="fr-FR" dirty="0"/>
              <a:t>Les prestataires poursuivis cherchent dès lors systématiquement à s'abriter sous cette protection : </a:t>
            </a:r>
          </a:p>
          <a:p>
            <a:pPr lvl="1"/>
            <a:r>
              <a:rPr lang="fr-FR" dirty="0"/>
              <a:t>en l'absence de connaissance de l'illicéité des contenus stockés ; </a:t>
            </a:r>
          </a:p>
          <a:p>
            <a:pPr lvl="1"/>
            <a:r>
              <a:rPr lang="fr-FR" dirty="0"/>
              <a:t>ou en cas de connaissance de l'illicéité des contenus stockés suivie d'un prompt retrait.</a:t>
            </a:r>
          </a:p>
        </p:txBody>
      </p:sp>
    </p:spTree>
    <p:extLst>
      <p:ext uri="{BB962C8B-B14F-4D97-AF65-F5344CB8AC3E}">
        <p14:creationId xmlns:p14="http://schemas.microsoft.com/office/powerpoint/2010/main" val="144612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1210146"/>
          </a:xfrm>
        </p:spPr>
        <p:txBody>
          <a:bodyPr>
            <a:normAutofit fontScale="90000"/>
          </a:bodyPr>
          <a:lstStyle/>
          <a:p>
            <a:r>
              <a:rPr lang="fr-FR" dirty="0">
                <a:solidFill>
                  <a:srgbClr val="FF0000"/>
                </a:solidFill>
              </a:rPr>
              <a:t>Voici ce que doit comporter la notification pour rendre responsable l’hébergeur </a:t>
            </a:r>
          </a:p>
        </p:txBody>
      </p:sp>
      <p:sp>
        <p:nvSpPr>
          <p:cNvPr id="3" name="Espace réservé du contenu 2"/>
          <p:cNvSpPr>
            <a:spLocks noGrp="1"/>
          </p:cNvSpPr>
          <p:nvPr>
            <p:ph idx="1"/>
            <p:custDataLst>
              <p:tags r:id="rId2"/>
            </p:custDataLst>
          </p:nvPr>
        </p:nvSpPr>
        <p:spPr>
          <a:xfrm>
            <a:off x="457200" y="1988840"/>
            <a:ext cx="8229600" cy="4137323"/>
          </a:xfrm>
        </p:spPr>
        <p:txBody>
          <a:bodyPr>
            <a:normAutofit fontScale="55000" lnSpcReduction="20000"/>
          </a:bodyPr>
          <a:lstStyle/>
          <a:p>
            <a:pPr marL="0" indent="0">
              <a:buNone/>
            </a:pPr>
            <a:r>
              <a:rPr lang="fr-FR" dirty="0"/>
              <a:t>La loi pour la confiance dans l’économie numérique (LCEN)  prévoit à son article 6-I 5° </a:t>
            </a:r>
            <a:r>
              <a:rPr lang="fr-FR" b="1" u="sng" dirty="0"/>
              <a:t>que la connaissance des faits litigieux est présumée acquise par l’hébergeur </a:t>
            </a:r>
            <a:r>
              <a:rPr lang="fr-FR" dirty="0"/>
              <a:t>lorsque lui sont notifiés les différents éléments suivants :</a:t>
            </a:r>
          </a:p>
          <a:p>
            <a:r>
              <a:rPr lang="fr-FR" dirty="0"/>
              <a:t>la date de notification ;</a:t>
            </a:r>
          </a:p>
          <a:p>
            <a:r>
              <a:rPr lang="fr-FR" dirty="0"/>
              <a:t>les éléments permettant l’identification du notifiant ;</a:t>
            </a:r>
          </a:p>
          <a:p>
            <a:r>
              <a:rPr lang="fr-FR" dirty="0"/>
              <a:t>les éléments d’identification du destinataire de la notification ;</a:t>
            </a:r>
          </a:p>
          <a:p>
            <a:r>
              <a:rPr lang="fr-FR" dirty="0"/>
              <a:t>la description des faits litigieux et leur location précise ;</a:t>
            </a:r>
          </a:p>
          <a:p>
            <a:r>
              <a:rPr lang="fr-FR" dirty="0"/>
              <a:t>les motifs pour lesquels les contenus doivent être retirés comprenant la mention des dispositions légales et des justifications de fait ;</a:t>
            </a:r>
          </a:p>
          <a:p>
            <a:r>
              <a:rPr lang="fr-FR" dirty="0"/>
              <a:t>la copie de la correspondance adressée à l’auteur ou à l’éditeur des informations ou activités litigieuses demandant leur interruption, leur retrait ou leur modification, ou la justification de ce que l’auteur ou l’éditeur n’a pu être contacté.</a:t>
            </a:r>
          </a:p>
          <a:p>
            <a:pPr marL="0" indent="0">
              <a:buNone/>
            </a:pPr>
            <a:endParaRPr lang="fr-FR" dirty="0"/>
          </a:p>
          <a:p>
            <a:pPr marL="0" indent="0">
              <a:buNone/>
            </a:pPr>
            <a:r>
              <a:rPr lang="fr-FR" dirty="0"/>
              <a:t>La Jurisprudence exige le respect de </a:t>
            </a:r>
            <a:r>
              <a:rPr lang="fr-FR" b="1" u="sng" dirty="0"/>
              <a:t>l’ensemble de ces mentions </a:t>
            </a:r>
            <a:r>
              <a:rPr lang="fr-FR" dirty="0"/>
              <a:t>pour rendre un intermédiaire responsable. </a:t>
            </a:r>
          </a:p>
        </p:txBody>
      </p:sp>
    </p:spTree>
    <p:extLst>
      <p:ext uri="{BB962C8B-B14F-4D97-AF65-F5344CB8AC3E}">
        <p14:creationId xmlns:p14="http://schemas.microsoft.com/office/powerpoint/2010/main" val="268134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0CC65-A90D-80CC-1BA8-2DCC1A4CADA6}"/>
              </a:ext>
            </a:extLst>
          </p:cNvPr>
          <p:cNvSpPr>
            <a:spLocks noGrp="1"/>
          </p:cNvSpPr>
          <p:nvPr>
            <p:ph type="title"/>
          </p:nvPr>
        </p:nvSpPr>
        <p:spPr/>
        <p:txBody>
          <a:bodyPr>
            <a:normAutofit fontScale="90000"/>
          </a:bodyPr>
          <a:lstStyle/>
          <a:p>
            <a:r>
              <a:rPr lang="fr-FR" dirty="0">
                <a:solidFill>
                  <a:srgbClr val="FF0000"/>
                </a:solidFill>
              </a:rPr>
              <a:t>L’actualité de la distinction Editeur / intermédiaire </a:t>
            </a:r>
          </a:p>
        </p:txBody>
      </p:sp>
      <p:sp>
        <p:nvSpPr>
          <p:cNvPr id="3" name="Espace réservé du contenu 2">
            <a:extLst>
              <a:ext uri="{FF2B5EF4-FFF2-40B4-BE49-F238E27FC236}">
                <a16:creationId xmlns:a16="http://schemas.microsoft.com/office/drawing/2014/main" id="{6D177413-CF89-FF53-0225-26A179F584D3}"/>
              </a:ext>
            </a:extLst>
          </p:cNvPr>
          <p:cNvSpPr>
            <a:spLocks noGrp="1"/>
          </p:cNvSpPr>
          <p:nvPr>
            <p:ph idx="1"/>
          </p:nvPr>
        </p:nvSpPr>
        <p:spPr/>
        <p:txBody>
          <a:bodyPr>
            <a:normAutofit/>
          </a:bodyPr>
          <a:lstStyle/>
          <a:p>
            <a:pPr marL="40005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Favorable aux GAFA, cette distinction est aujourd’hui très discutée. </a:t>
            </a:r>
          </a:p>
          <a:p>
            <a:pPr lvl="2" indent="-342900">
              <a:defRPr/>
            </a:pPr>
            <a:r>
              <a:rPr kumimoji="0" lang="fr-FR" b="0" i="0" u="none" strike="noStrike" kern="1200" cap="none" spc="0" normalizeH="0" baseline="0" noProof="0" dirty="0">
                <a:ln>
                  <a:noFill/>
                </a:ln>
                <a:solidFill>
                  <a:prstClr val="black"/>
                </a:solidFill>
                <a:effectLst/>
                <a:uLnTx/>
                <a:uFillTx/>
                <a:latin typeface="Calibri"/>
                <a:ea typeface="+mn-ea"/>
                <a:cs typeface="+mn-cs"/>
              </a:rPr>
              <a:t>pour aller plus loin :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2"/>
              </a:rPr>
              <a:t>https://www.lesechos.fr/tech-medias/hightech/regulation-du-numerique-leurope-montre-les-dents-face-au-gafa-1273944</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lvl="1" indent="-342900">
              <a:buFont typeface="Arial" pitchFamily="34" charset="0"/>
              <a:buChar char="•"/>
              <a:defRPr/>
            </a:pPr>
            <a:endParaRPr lang="fr-FR" sz="1000" dirty="0">
              <a:solidFill>
                <a:prstClr val="black"/>
              </a:solidFill>
              <a:latin typeface="Calibri"/>
            </a:endParaRPr>
          </a:p>
          <a:p>
            <a:pPr lvl="1" indent="-342900">
              <a:buFont typeface="Arial" pitchFamily="34" charset="0"/>
              <a:buChar char="•"/>
              <a:defRPr/>
            </a:pPr>
            <a:endParaRPr lang="fr-FR" sz="1000" dirty="0">
              <a:solidFill>
                <a:prstClr val="black"/>
              </a:solidFill>
              <a:latin typeface="Calibri"/>
            </a:endParaRPr>
          </a:p>
          <a:p>
            <a:pPr marL="400050" lvl="1" indent="0">
              <a:buNone/>
              <a:defRPr/>
            </a:pPr>
            <a:r>
              <a:rPr kumimoji="0" lang="fr-FR" b="0" i="0" u="none" strike="noStrike" kern="1200" cap="none" spc="0" normalizeH="0" baseline="0" noProof="0" dirty="0">
                <a:ln>
                  <a:noFill/>
                </a:ln>
                <a:solidFill>
                  <a:prstClr val="black"/>
                </a:solidFill>
                <a:effectLst/>
                <a:uLnTx/>
                <a:uFillTx/>
                <a:latin typeface="Calibri"/>
                <a:ea typeface="+mn-ea"/>
                <a:cs typeface="+mn-cs"/>
              </a:rPr>
              <a:t>Mais le règlement européen DSA maintient le principe de l’exemption de responsabilité (art. 3 à 5) </a:t>
            </a:r>
          </a:p>
        </p:txBody>
      </p:sp>
    </p:spTree>
    <p:extLst>
      <p:ext uri="{BB962C8B-B14F-4D97-AF65-F5344CB8AC3E}">
        <p14:creationId xmlns:p14="http://schemas.microsoft.com/office/powerpoint/2010/main" val="87401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926F8-5A86-45B7-9D10-B3FB492F1F2A}"/>
              </a:ext>
            </a:extLst>
          </p:cNvPr>
          <p:cNvSpPr>
            <a:spLocks noGrp="1"/>
          </p:cNvSpPr>
          <p:nvPr>
            <p:ph type="title"/>
            <p:custDataLst>
              <p:tags r:id="rId1"/>
            </p:custDataLst>
          </p:nvPr>
        </p:nvSpPr>
        <p:spPr>
          <a:xfrm>
            <a:off x="457200" y="731836"/>
            <a:ext cx="8229600" cy="685801"/>
          </a:xfrm>
        </p:spPr>
        <p:txBody>
          <a:bodyPr>
            <a:normAutofit fontScale="90000"/>
          </a:bodyPr>
          <a:lstStyle/>
          <a:p>
            <a:r>
              <a:rPr lang="fr-FR" dirty="0">
                <a:solidFill>
                  <a:srgbClr val="FF0000"/>
                </a:solidFill>
              </a:rPr>
              <a:t>En pratique, à qui ce régime favorable est applicable ? </a:t>
            </a:r>
            <a:br>
              <a:rPr lang="fr-FR" dirty="0"/>
            </a:br>
            <a:endParaRPr lang="fr-FR" dirty="0"/>
          </a:p>
        </p:txBody>
      </p:sp>
      <p:sp>
        <p:nvSpPr>
          <p:cNvPr id="3" name="Espace réservé du contenu 2">
            <a:extLst>
              <a:ext uri="{FF2B5EF4-FFF2-40B4-BE49-F238E27FC236}">
                <a16:creationId xmlns:a16="http://schemas.microsoft.com/office/drawing/2014/main" id="{32084304-63AE-4F60-814B-1BA66290D56A}"/>
              </a:ext>
            </a:extLst>
          </p:cNvPr>
          <p:cNvSpPr>
            <a:spLocks noGrp="1"/>
          </p:cNvSpPr>
          <p:nvPr>
            <p:ph idx="1"/>
            <p:custDataLst>
              <p:tags r:id="rId2"/>
            </p:custDataLst>
          </p:nvPr>
        </p:nvSpPr>
        <p:spPr>
          <a:xfrm>
            <a:off x="457200" y="1916832"/>
            <a:ext cx="8229600" cy="4209331"/>
          </a:xfrm>
        </p:spPr>
        <p:txBody>
          <a:bodyPr>
            <a:normAutofit fontScale="85000" lnSpcReduction="20000"/>
          </a:bodyPr>
          <a:lstStyle/>
          <a:p>
            <a:r>
              <a:rPr lang="fr-FR" dirty="0"/>
              <a:t>A l’origine pour les FAI (ex. SFR, Orange…) et pour les hébergeurs « techniques » (OVH, IBM…), </a:t>
            </a:r>
          </a:p>
          <a:p>
            <a:r>
              <a:rPr lang="fr-FR" dirty="0"/>
              <a:t>Très rapidement ce régime a été étendu aux intermédiaires « commerciaux » (les GAFAM) (ex. GOOGLE,…).</a:t>
            </a:r>
          </a:p>
          <a:p>
            <a:r>
              <a:rPr lang="fr-FR" dirty="0"/>
              <a:t>Il est maintenu sauf exceptions : </a:t>
            </a:r>
          </a:p>
          <a:p>
            <a:pPr lvl="1"/>
            <a:r>
              <a:rPr lang="fr-FR" dirty="0">
                <a:hlinkClick r:id="rId4"/>
              </a:rPr>
              <a:t>Renforcement de la responsabilité des plateformes </a:t>
            </a:r>
            <a:r>
              <a:rPr lang="fr-FR" dirty="0"/>
              <a:t>de partage de vidéos sur le terrain du droit d’auteur</a:t>
            </a:r>
          </a:p>
          <a:p>
            <a:pPr lvl="1"/>
            <a:r>
              <a:rPr lang="fr-FR" dirty="0"/>
              <a:t>Le renforcement des obligations des plateformes en ligne résultant de la </a:t>
            </a:r>
            <a:r>
              <a:rPr lang="fr-FR" dirty="0">
                <a:hlinkClick r:id="rId5"/>
              </a:rPr>
              <a:t>loi dite séparatisme</a:t>
            </a:r>
            <a:r>
              <a:rPr lang="fr-FR" dirty="0"/>
              <a:t> </a:t>
            </a:r>
            <a:r>
              <a:rPr lang="fr-FR" b="0" i="0" dirty="0">
                <a:solidFill>
                  <a:srgbClr val="000000"/>
                </a:solidFill>
                <a:effectLst/>
                <a:latin typeface="Open-Sans"/>
              </a:rPr>
              <a:t>en vue de lutter contre les contenus haineux. </a:t>
            </a:r>
            <a:endParaRPr lang="fr-FR" dirty="0"/>
          </a:p>
          <a:p>
            <a:pPr lvl="1"/>
            <a:endParaRPr lang="fr-FR" dirty="0"/>
          </a:p>
        </p:txBody>
      </p:sp>
    </p:spTree>
    <p:extLst>
      <p:ext uri="{BB962C8B-B14F-4D97-AF65-F5344CB8AC3E}">
        <p14:creationId xmlns:p14="http://schemas.microsoft.com/office/powerpoint/2010/main" val="94549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F12FE-D64D-440E-B5FA-D57BFD6A8CF5}"/>
              </a:ext>
            </a:extLst>
          </p:cNvPr>
          <p:cNvSpPr>
            <a:spLocks noGrp="1"/>
          </p:cNvSpPr>
          <p:nvPr>
            <p:ph type="title"/>
            <p:custDataLst>
              <p:tags r:id="rId1"/>
            </p:custDataLst>
          </p:nvPr>
        </p:nvSpPr>
        <p:spPr>
          <a:xfrm>
            <a:off x="457200" y="620688"/>
            <a:ext cx="8229600" cy="796950"/>
          </a:xfrm>
        </p:spPr>
        <p:txBody>
          <a:bodyPr>
            <a:noAutofit/>
          </a:bodyPr>
          <a:lstStyle/>
          <a:p>
            <a:r>
              <a:rPr lang="fr-FR" sz="3200" dirty="0">
                <a:solidFill>
                  <a:srgbClr val="FF0000"/>
                </a:solidFill>
              </a:rPr>
              <a:t>Exemple : OVH enjoint de rendre inaccessible un site espagnol proposant la GPA à des Français</a:t>
            </a:r>
          </a:p>
        </p:txBody>
      </p:sp>
      <p:sp>
        <p:nvSpPr>
          <p:cNvPr id="3" name="Espace réservé du contenu 2">
            <a:extLst>
              <a:ext uri="{FF2B5EF4-FFF2-40B4-BE49-F238E27FC236}">
                <a16:creationId xmlns:a16="http://schemas.microsoft.com/office/drawing/2014/main" id="{FBF6DAFC-CAA9-43D4-ACEA-40AAC9C76EBF}"/>
              </a:ext>
            </a:extLst>
          </p:cNvPr>
          <p:cNvSpPr>
            <a:spLocks noGrp="1"/>
          </p:cNvSpPr>
          <p:nvPr>
            <p:ph idx="1"/>
            <p:custDataLst>
              <p:tags r:id="rId2"/>
            </p:custDataLst>
          </p:nvPr>
        </p:nvSpPr>
        <p:spPr>
          <a:xfrm>
            <a:off x="457200" y="2276872"/>
            <a:ext cx="8229600" cy="3849291"/>
          </a:xfrm>
        </p:spPr>
        <p:txBody>
          <a:bodyPr>
            <a:normAutofit fontScale="85000" lnSpcReduction="10000"/>
          </a:bodyPr>
          <a:lstStyle/>
          <a:p>
            <a:r>
              <a:rPr lang="fr-FR" dirty="0"/>
              <a:t>Non respect de la loi française sur la GPA sur un site web</a:t>
            </a:r>
          </a:p>
          <a:p>
            <a:r>
              <a:rPr lang="fr-FR" dirty="0"/>
              <a:t>OVH est l’hébergeur du site illégal, </a:t>
            </a:r>
          </a:p>
          <a:p>
            <a:r>
              <a:rPr lang="fr-FR" dirty="0"/>
              <a:t>Il reçoit une notification dans les règles de la LCEN,</a:t>
            </a:r>
          </a:p>
          <a:p>
            <a:r>
              <a:rPr lang="fr-FR" dirty="0"/>
              <a:t>Il ne réagit pas,</a:t>
            </a:r>
          </a:p>
          <a:p>
            <a:r>
              <a:rPr lang="fr-FR" dirty="0"/>
              <a:t>Il est responsable et se voit dans l’obligation de bloquer le site illégal par la justice française,</a:t>
            </a:r>
          </a:p>
          <a:p>
            <a:r>
              <a:rPr lang="fr-FR" dirty="0"/>
              <a:t>Pour aller plus : consulter </a:t>
            </a:r>
            <a:r>
              <a:rPr lang="fr-FR" dirty="0">
                <a:hlinkClick r:id="rId4"/>
              </a:rPr>
              <a:t>l’actualité</a:t>
            </a:r>
            <a:r>
              <a:rPr lang="fr-FR" dirty="0"/>
              <a:t> et le jugement du </a:t>
            </a:r>
            <a:r>
              <a:rPr lang="fr-FR" b="1" dirty="0">
                <a:hlinkClick r:id="rId5"/>
              </a:rPr>
              <a:t>jugement</a:t>
            </a:r>
            <a:r>
              <a:rPr lang="fr-FR" dirty="0"/>
              <a:t> du TGI de Versailles 26 février 2019.</a:t>
            </a:r>
          </a:p>
          <a:p>
            <a:endParaRPr lang="fr-FR" dirty="0"/>
          </a:p>
        </p:txBody>
      </p:sp>
    </p:spTree>
    <p:extLst>
      <p:ext uri="{BB962C8B-B14F-4D97-AF65-F5344CB8AC3E}">
        <p14:creationId xmlns:p14="http://schemas.microsoft.com/office/powerpoint/2010/main" val="219388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FBF78-D35D-4F98-B682-B06B87AB5DB4}"/>
              </a:ext>
            </a:extLst>
          </p:cNvPr>
          <p:cNvSpPr>
            <a:spLocks noGrp="1"/>
          </p:cNvSpPr>
          <p:nvPr>
            <p:ph type="title"/>
            <p:custDataLst>
              <p:tags r:id="rId1"/>
            </p:custDataLst>
          </p:nvPr>
        </p:nvSpPr>
        <p:spPr/>
        <p:txBody>
          <a:bodyPr>
            <a:normAutofit fontScale="90000"/>
          </a:bodyPr>
          <a:lstStyle/>
          <a:p>
            <a:r>
              <a:rPr lang="fr-FR" dirty="0">
                <a:solidFill>
                  <a:srgbClr val="FF0000"/>
                </a:solidFill>
              </a:rPr>
              <a:t>Le problème de la chasse aux contenus similaires </a:t>
            </a:r>
          </a:p>
        </p:txBody>
      </p:sp>
      <p:sp>
        <p:nvSpPr>
          <p:cNvPr id="3" name="Espace réservé du contenu 2">
            <a:extLst>
              <a:ext uri="{FF2B5EF4-FFF2-40B4-BE49-F238E27FC236}">
                <a16:creationId xmlns:a16="http://schemas.microsoft.com/office/drawing/2014/main" id="{3721D036-BE5B-48AC-8954-9DC63C224408}"/>
              </a:ext>
            </a:extLst>
          </p:cNvPr>
          <p:cNvSpPr>
            <a:spLocks noGrp="1"/>
          </p:cNvSpPr>
          <p:nvPr>
            <p:ph idx="1"/>
            <p:custDataLst>
              <p:tags r:id="rId2"/>
            </p:custDataLst>
          </p:nvPr>
        </p:nvSpPr>
        <p:spPr/>
        <p:txBody>
          <a:bodyPr>
            <a:normAutofit fontScale="92500"/>
          </a:bodyPr>
          <a:lstStyle/>
          <a:p>
            <a:pPr algn="just"/>
            <a:r>
              <a:rPr lang="fr-FR" sz="2000" dirty="0"/>
              <a:t>Un hébergeur tel que Facebook peut se voir enjoindre par une juridiction d'un État membre de supprimer non seulement un contenu illicite publié par un utilisateur sur le réseau social sur la base d’une adresse précise (URL) </a:t>
            </a:r>
            <a:r>
              <a:rPr lang="fr-FR" sz="2000" b="1" dirty="0"/>
              <a:t>mais également les contenus identiques ou simplement équivalents.</a:t>
            </a:r>
          </a:p>
          <a:p>
            <a:pPr algn="just"/>
            <a:r>
              <a:rPr lang="fr-FR" sz="2000" dirty="0"/>
              <a:t>Mais il faut tenir compte de l’absence d’obligation générale de surveillance des intermédiaires techniques </a:t>
            </a:r>
          </a:p>
          <a:p>
            <a:pPr algn="just"/>
            <a:r>
              <a:rPr lang="fr-FR" sz="2000" dirty="0"/>
              <a:t>Dans ce dernier cas, la suppression du contenu ne peut être imposée à l'hébergeur que dans la mesure où la surveillance et la recherche qu'elle requiert </a:t>
            </a:r>
            <a:r>
              <a:rPr lang="fr-FR" sz="2000" u="sng" dirty="0"/>
              <a:t>sont limitées aux informations contenant les éléments spécifiés dans l'injonction et où leur contenu de nature équivalente n'oblige pas l'hébergeur à procéder à une appréciation autonome</a:t>
            </a:r>
            <a:r>
              <a:rPr lang="fr-FR" sz="2000" dirty="0"/>
              <a:t>, ce dernier pouvant, ainsi, recourir à des techniques et à des moyens de recherche automatisés.</a:t>
            </a:r>
          </a:p>
          <a:p>
            <a:pPr algn="just"/>
            <a:r>
              <a:rPr lang="fr-FR" sz="2000" dirty="0"/>
              <a:t>Difficulté pratique de tracer la « frontière » pour ce type de contenu</a:t>
            </a:r>
          </a:p>
          <a:p>
            <a:r>
              <a:rPr lang="fr-FR" sz="1400" dirty="0">
                <a:solidFill>
                  <a:srgbClr val="FF0000"/>
                </a:solidFill>
                <a:hlinkClick r:id="rId4"/>
              </a:rPr>
              <a:t>Voir CJUE, 3e ch., 3 oct. 2019, </a:t>
            </a:r>
            <a:r>
              <a:rPr lang="fr-FR" sz="1400" dirty="0" err="1">
                <a:solidFill>
                  <a:srgbClr val="FF0000"/>
                </a:solidFill>
                <a:hlinkClick r:id="rId4"/>
              </a:rPr>
              <a:t>aff.</a:t>
            </a:r>
            <a:r>
              <a:rPr lang="fr-FR" sz="1400" dirty="0">
                <a:solidFill>
                  <a:srgbClr val="FF0000"/>
                </a:solidFill>
                <a:hlinkClick r:id="rId4"/>
              </a:rPr>
              <a:t> C-18/18</a:t>
            </a:r>
            <a:r>
              <a:rPr lang="fr-FR" sz="1400" dirty="0">
                <a:solidFill>
                  <a:srgbClr val="FF0000"/>
                </a:solidFill>
              </a:rPr>
              <a:t>, Eva </a:t>
            </a:r>
            <a:r>
              <a:rPr lang="fr-FR" sz="1400" dirty="0" err="1">
                <a:solidFill>
                  <a:srgbClr val="FF0000"/>
                </a:solidFill>
              </a:rPr>
              <a:t>Glawischnig-Piesczek</a:t>
            </a:r>
            <a:r>
              <a:rPr lang="fr-FR" sz="1400" dirty="0">
                <a:solidFill>
                  <a:srgbClr val="FF0000"/>
                </a:solidFill>
              </a:rPr>
              <a:t> c/ Facebook Ireland Limited . – </a:t>
            </a:r>
            <a:endParaRPr lang="fr-FR" sz="1400" dirty="0"/>
          </a:p>
          <a:p>
            <a:endParaRPr lang="fr-FR" sz="1400" dirty="0"/>
          </a:p>
        </p:txBody>
      </p:sp>
    </p:spTree>
    <p:extLst>
      <p:ext uri="{BB962C8B-B14F-4D97-AF65-F5344CB8AC3E}">
        <p14:creationId xmlns:p14="http://schemas.microsoft.com/office/powerpoint/2010/main" val="172483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4594522"/>
          </a:xfrm>
        </p:spPr>
        <p:txBody>
          <a:bodyPr/>
          <a:lstStyle/>
          <a:p>
            <a:r>
              <a:rPr lang="fr-FR" dirty="0">
                <a:solidFill>
                  <a:srgbClr val="FF0000"/>
                </a:solidFill>
              </a:rPr>
              <a:t>I. Quelles responsabilités pour le diffuseur de contenus ?</a:t>
            </a:r>
          </a:p>
        </p:txBody>
      </p:sp>
      <p:sp>
        <p:nvSpPr>
          <p:cNvPr id="3" name="Espace réservé du contenu 2"/>
          <p:cNvSpPr>
            <a:spLocks noGrp="1"/>
          </p:cNvSpPr>
          <p:nvPr>
            <p:ph idx="1"/>
            <p:custDataLst>
              <p:tags r:id="rId2"/>
            </p:custDataLst>
          </p:nvPr>
        </p:nvSpPr>
        <p:spPr>
          <a:xfrm>
            <a:off x="457200" y="4509120"/>
            <a:ext cx="8229600" cy="1617043"/>
          </a:xfrm>
        </p:spPr>
        <p:txBody>
          <a:bodyPr/>
          <a:lstStyle/>
          <a:p>
            <a:endParaRPr lang="fr-FR" dirty="0"/>
          </a:p>
        </p:txBody>
      </p:sp>
    </p:spTree>
    <p:extLst>
      <p:ext uri="{BB962C8B-B14F-4D97-AF65-F5344CB8AC3E}">
        <p14:creationId xmlns:p14="http://schemas.microsoft.com/office/powerpoint/2010/main" val="156480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a:solidFill>
                  <a:srgbClr val="FF0000"/>
                </a:solidFill>
              </a:rPr>
              <a:t>Le cas des plateformes de mise en relation commerciale </a:t>
            </a:r>
          </a:p>
        </p:txBody>
      </p:sp>
      <p:sp>
        <p:nvSpPr>
          <p:cNvPr id="3" name="Espace réservé du contenu 2"/>
          <p:cNvSpPr>
            <a:spLocks noGrp="1"/>
          </p:cNvSpPr>
          <p:nvPr>
            <p:ph idx="1"/>
            <p:custDataLst>
              <p:tags r:id="rId2"/>
            </p:custDataLst>
          </p:nvPr>
        </p:nvSpPr>
        <p:spPr/>
        <p:txBody>
          <a:bodyPr>
            <a:normAutofit/>
          </a:bodyPr>
          <a:lstStyle/>
          <a:p>
            <a:r>
              <a:rPr lang="fr-FR" dirty="0"/>
              <a:t>EBay et sites d’enchères :</a:t>
            </a:r>
          </a:p>
          <a:p>
            <a:pPr lvl="1"/>
            <a:r>
              <a:rPr lang="fr-FR" dirty="0"/>
              <a:t>Hébergeur </a:t>
            </a:r>
          </a:p>
          <a:p>
            <a:pPr lvl="1"/>
            <a:r>
              <a:rPr lang="fr-FR" dirty="0"/>
              <a:t>mais aussi courtier responsable des contrefaçons du fait de son fonctionnement et de son implication dans la vente aux tiers. </a:t>
            </a:r>
          </a:p>
          <a:p>
            <a:pPr lvl="2"/>
            <a:r>
              <a:rPr lang="fr-FR" sz="1400" dirty="0">
                <a:hlinkClick r:id="rId4"/>
              </a:rPr>
              <a:t>http://www.reynaud-avocat.com/2012/09/29/ebay-responsable-des-contrefa%C3%A7ons-vendues-sur-sa-plateforme/</a:t>
            </a:r>
            <a:endParaRPr lang="fr-FR" sz="1400" dirty="0"/>
          </a:p>
          <a:p>
            <a:pPr marL="571500" indent="-457200"/>
            <a:r>
              <a:rPr lang="fr-FR" dirty="0"/>
              <a:t>Alibaba : éditeur ou hébergeur ? Des revirements judiciaires </a:t>
            </a:r>
          </a:p>
          <a:p>
            <a:pPr marL="800100" lvl="1"/>
            <a:r>
              <a:rPr lang="fr-FR" sz="1300" dirty="0">
                <a:hlinkClick r:id="rId5"/>
              </a:rPr>
              <a:t>https://www.legalis.net/actualite/alibaba-com-editeur-et-donc-responsable-du-contenu/</a:t>
            </a:r>
            <a:r>
              <a:rPr lang="fr-FR" sz="1300" dirty="0"/>
              <a:t> </a:t>
            </a:r>
          </a:p>
          <a:p>
            <a:pPr marL="800100" lvl="1"/>
            <a:r>
              <a:rPr lang="fr-FR" sz="1300" dirty="0">
                <a:hlinkClick r:id="rId6"/>
              </a:rPr>
              <a:t>https://www.legalis.net/actualite/alibaba-com-hebergeur-et-non-editeur/</a:t>
            </a:r>
            <a:endParaRPr lang="fr-FR" sz="1300" dirty="0"/>
          </a:p>
          <a:p>
            <a:endParaRPr lang="fr-FR" dirty="0"/>
          </a:p>
        </p:txBody>
      </p:sp>
    </p:spTree>
    <p:extLst>
      <p:ext uri="{BB962C8B-B14F-4D97-AF65-F5344CB8AC3E}">
        <p14:creationId xmlns:p14="http://schemas.microsoft.com/office/powerpoint/2010/main" val="320036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543D9-86C8-47CB-A7A1-4107F6F299B9}"/>
              </a:ext>
            </a:extLst>
          </p:cNvPr>
          <p:cNvSpPr>
            <a:spLocks noGrp="1"/>
          </p:cNvSpPr>
          <p:nvPr>
            <p:ph type="title"/>
            <p:custDataLst>
              <p:tags r:id="rId1"/>
            </p:custDataLst>
          </p:nvPr>
        </p:nvSpPr>
        <p:spPr/>
        <p:txBody>
          <a:bodyPr>
            <a:normAutofit fontScale="90000"/>
          </a:bodyPr>
          <a:lstStyle/>
          <a:p>
            <a:r>
              <a:rPr lang="fr-FR" dirty="0">
                <a:solidFill>
                  <a:srgbClr val="FF0000"/>
                </a:solidFill>
              </a:rPr>
              <a:t>Cdiscount : hébergeur en cas de vente de sacs contrefaits sur sa marketplace </a:t>
            </a:r>
          </a:p>
        </p:txBody>
      </p:sp>
      <p:sp>
        <p:nvSpPr>
          <p:cNvPr id="3" name="Espace réservé du contenu 2">
            <a:extLst>
              <a:ext uri="{FF2B5EF4-FFF2-40B4-BE49-F238E27FC236}">
                <a16:creationId xmlns:a16="http://schemas.microsoft.com/office/drawing/2014/main" id="{65BC9886-4D66-4877-811F-1483C989F480}"/>
              </a:ext>
            </a:extLst>
          </p:cNvPr>
          <p:cNvSpPr>
            <a:spLocks noGrp="1"/>
          </p:cNvSpPr>
          <p:nvPr>
            <p:ph idx="1"/>
            <p:custDataLst>
              <p:tags r:id="rId2"/>
            </p:custDataLst>
          </p:nvPr>
        </p:nvSpPr>
        <p:spPr/>
        <p:txBody>
          <a:bodyPr>
            <a:normAutofit fontScale="62500" lnSpcReduction="20000"/>
          </a:bodyPr>
          <a:lstStyle/>
          <a:p>
            <a:r>
              <a:rPr lang="fr-FR" dirty="0">
                <a:hlinkClick r:id="rId4"/>
              </a:rPr>
              <a:t>https://www.legalis.net/actualite/contrefacon-de-sacs-eastpak-cdiscount-a-le-statut-dhebergeur/</a:t>
            </a:r>
            <a:endParaRPr lang="fr-FR" dirty="0"/>
          </a:p>
          <a:p>
            <a:pPr algn="just"/>
            <a:r>
              <a:rPr lang="fr-FR" i="1" dirty="0"/>
              <a:t>« La société demanderesse (East Pak) ne produit aucun élément de nature à démontrer l’existence d’un rôle actif impliquant des choix éditoriaux de la part de Cdiscount et plus largement la connaissance ou le contrôle des contenus litigieux. Au contraire, les fonctionnalités précitées apparaissent constituer des opérations techniques qui participent de l’essence du prestataire d’hébergement, lesquelles n’induisent en rien une sélection des contenus mis en ligne et sont justifiées par la seule nécessité, encore en cohérence avec la fonction de prestataire technique, de rationaliser l’organisation du service et d’en faciliter l’accès à l’utilisateur sans pour autant lui commander un quelconque choix quant au contenu qu’il entend mettre en ligne. </a:t>
            </a:r>
            <a:r>
              <a:rPr lang="fr-FR" dirty="0"/>
              <a:t>». </a:t>
            </a:r>
          </a:p>
          <a:p>
            <a:pPr algn="just"/>
            <a:r>
              <a:rPr lang="fr-FR" dirty="0"/>
              <a:t>Le site ayant immédiatement retiré les annonces litigieuses suite aux mises en demeure, sa responsabilité ne pouvait pas être engagée pour n’avoir pas retiré ou rendu impossible l’accès aux contenus en cause.</a:t>
            </a:r>
          </a:p>
        </p:txBody>
      </p:sp>
    </p:spTree>
    <p:extLst>
      <p:ext uri="{BB962C8B-B14F-4D97-AF65-F5344CB8AC3E}">
        <p14:creationId xmlns:p14="http://schemas.microsoft.com/office/powerpoint/2010/main" val="368721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FFF6C-8D31-F8C6-2860-8F801E742499}"/>
              </a:ext>
            </a:extLst>
          </p:cNvPr>
          <p:cNvSpPr>
            <a:spLocks noGrp="1"/>
          </p:cNvSpPr>
          <p:nvPr>
            <p:ph type="title"/>
            <p:custDataLst>
              <p:tags r:id="rId1"/>
            </p:custDataLst>
          </p:nvPr>
        </p:nvSpPr>
        <p:spPr>
          <a:xfrm>
            <a:off x="457200" y="731836"/>
            <a:ext cx="8229600" cy="685801"/>
          </a:xfrm>
        </p:spPr>
        <p:txBody>
          <a:bodyPr>
            <a:normAutofit fontScale="90000"/>
          </a:bodyPr>
          <a:lstStyle/>
          <a:p>
            <a:r>
              <a:rPr lang="fr-FR" dirty="0">
                <a:solidFill>
                  <a:srgbClr val="FF0000"/>
                </a:solidFill>
              </a:rPr>
              <a:t>Contrefaçon de dessins : sans alerte de l’hébergeur, pas de responsabilité</a:t>
            </a:r>
            <a:br>
              <a:rPr lang="fr-FR" dirty="0">
                <a:solidFill>
                  <a:srgbClr val="FF0000"/>
                </a:solidFill>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9463D403-5FFF-D535-FD3E-F7FB308EA87D}"/>
              </a:ext>
            </a:extLst>
          </p:cNvPr>
          <p:cNvSpPr>
            <a:spLocks noGrp="1"/>
          </p:cNvSpPr>
          <p:nvPr>
            <p:ph idx="1"/>
            <p:custDataLst>
              <p:tags r:id="rId2"/>
            </p:custDataLst>
          </p:nvPr>
        </p:nvSpPr>
        <p:spPr/>
        <p:txBody>
          <a:bodyPr>
            <a:normAutofit fontScale="55000" lnSpcReduction="20000"/>
          </a:bodyPr>
          <a:lstStyle/>
          <a:p>
            <a:r>
              <a:rPr lang="fr-FR"/>
              <a:t>Actu source :  </a:t>
            </a:r>
            <a:r>
              <a:rPr lang="fr-FR">
                <a:hlinkClick r:id="rId4"/>
              </a:rPr>
              <a:t>https://www.legalis.net/actualite/contrefacon-de-dessins-sans-alerte-de-lhebergeur-pas-de-responsabilite/</a:t>
            </a:r>
            <a:r>
              <a:rPr lang="fr-FR"/>
              <a:t> </a:t>
            </a:r>
            <a:endParaRPr lang="fr-FR" dirty="0"/>
          </a:p>
          <a:p>
            <a:r>
              <a:rPr lang="fr-FR" dirty="0"/>
              <a:t>Par un jugement du 15 septembre 2022, le tribunal judiciaire de Marseille a refusé de mettre en œuvre la responsabilité d’une plateforme qui avait hébergé un photomontage contrefaisant deux logos déposés à l’</a:t>
            </a:r>
            <a:r>
              <a:rPr lang="fr-FR" dirty="0" err="1"/>
              <a:t>Inpi</a:t>
            </a:r>
            <a:r>
              <a:rPr lang="fr-FR" dirty="0"/>
              <a:t> en tant que dessins : l’auteur aurait dû alerter la plateforme du contenu illicite hébergé avant de procéder à la saisie-contrefaçon.</a:t>
            </a:r>
          </a:p>
          <a:p>
            <a:r>
              <a:rPr lang="fr-FR" dirty="0"/>
              <a:t>La société Art Majeur propose un service de plateforme de publication d’images dont elle ne contrôle pas le contenu. Un artiste amateur y avait publié un photomontage réalisé en mêlant son portrait, des drapeaux américains et deux logos protégés en tant que dessins, déposés à l’</a:t>
            </a:r>
            <a:r>
              <a:rPr lang="fr-FR" dirty="0" err="1"/>
              <a:t>Inpi</a:t>
            </a:r>
            <a:r>
              <a:rPr lang="fr-FR" dirty="0"/>
              <a:t>. Une saisie-contrefaçon a été pratiquée par l’ayant-droit mais ce dernier n’a pas alerté la plateforme qu’il s’agissait d’une copie, avant d’effectuer cette opération. Dès lors, la société Art Majeur, en qualité d’hébergeur, n’encourt aucune responsabilité civile du fait de la publication sur sa plateforme du photomontage contenant un logo contrefait. Il aurait dû adresser un message ou un courrier recommandé contenant tous les éléments prévus par l’article 6 I.5 de la loi du 21 juin 2004 à la société Art Majeur dont les coordonnées figuraient dans les mentions légales du site.</a:t>
            </a:r>
          </a:p>
        </p:txBody>
      </p:sp>
    </p:spTree>
    <p:extLst>
      <p:ext uri="{BB962C8B-B14F-4D97-AF65-F5344CB8AC3E}">
        <p14:creationId xmlns:p14="http://schemas.microsoft.com/office/powerpoint/2010/main" val="95451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BE" dirty="0">
                <a:solidFill>
                  <a:srgbClr val="FF0000"/>
                </a:solidFill>
              </a:rPr>
              <a:t>Le cas des fournisseurs de liens hypertextes </a:t>
            </a:r>
          </a:p>
        </p:txBody>
      </p:sp>
      <p:sp>
        <p:nvSpPr>
          <p:cNvPr id="3" name="Content Placeholder 2"/>
          <p:cNvSpPr>
            <a:spLocks noGrp="1"/>
          </p:cNvSpPr>
          <p:nvPr>
            <p:ph idx="1"/>
            <p:custDataLst>
              <p:tags r:id="rId2"/>
            </p:custDataLst>
          </p:nvPr>
        </p:nvSpPr>
        <p:spPr>
          <a:xfrm>
            <a:off x="457200" y="2060848"/>
            <a:ext cx="8435280" cy="4608512"/>
          </a:xfrm>
        </p:spPr>
        <p:txBody>
          <a:bodyPr>
            <a:normAutofit fontScale="70000" lnSpcReduction="20000"/>
          </a:bodyPr>
          <a:lstStyle/>
          <a:p>
            <a:pPr>
              <a:buNone/>
            </a:pPr>
            <a:r>
              <a:rPr lang="fr-BE" sz="3400" dirty="0"/>
              <a:t>La rédaction des liens : </a:t>
            </a:r>
          </a:p>
          <a:p>
            <a:r>
              <a:rPr lang="fr-BE" sz="3400" dirty="0"/>
              <a:t>Légalité d’un lien vers la page d’accueil du site, sauf si le contenu du site visé est clairement illicite (ex. pédophilie, contrefaçon etc.…)</a:t>
            </a:r>
          </a:p>
          <a:p>
            <a:r>
              <a:rPr lang="fr-BE" sz="3400" dirty="0"/>
              <a:t>Un lien vers un contenu diffusé légalement est en principe légal. </a:t>
            </a:r>
          </a:p>
          <a:p>
            <a:r>
              <a:rPr lang="fr-BE" sz="3400" dirty="0"/>
              <a:t>Attention à ne pas réaliser d’opération illégale à travers les liens </a:t>
            </a:r>
          </a:p>
          <a:p>
            <a:r>
              <a:rPr lang="fr-BE" sz="3400" dirty="0"/>
              <a:t>En matière de droit d’auteur, un lien vers un contenu contrefaisant entraine la responsabilité de son rédacteur ?</a:t>
            </a:r>
          </a:p>
          <a:p>
            <a:pPr lvl="1"/>
            <a:r>
              <a:rPr lang="fr-BE" sz="3400"/>
              <a:t>Oui, </a:t>
            </a:r>
            <a:r>
              <a:rPr lang="fr-BE" sz="3400" dirty="0"/>
              <a:t>si le rédacteur est un professionnel (but lucratif)</a:t>
            </a:r>
          </a:p>
          <a:p>
            <a:pPr lvl="1"/>
            <a:r>
              <a:rPr lang="fr-BE" sz="3400" dirty="0"/>
              <a:t>Avec la preuve de sa mauvaise foi si le rédacteur est un non professionnel </a:t>
            </a:r>
          </a:p>
          <a:p>
            <a:pPr lvl="1"/>
            <a:r>
              <a:rPr lang="fr-BE" sz="3400" dirty="0">
                <a:hlinkClick r:id="rId4"/>
              </a:rPr>
              <a:t>pour aller plus loin</a:t>
            </a:r>
            <a:endParaRPr lang="fr-BE" sz="3400" dirty="0"/>
          </a:p>
          <a:p>
            <a:endParaRPr lang="fr-BE" dirty="0"/>
          </a:p>
        </p:txBody>
      </p:sp>
    </p:spTree>
    <p:extLst>
      <p:ext uri="{BB962C8B-B14F-4D97-AF65-F5344CB8AC3E}">
        <p14:creationId xmlns:p14="http://schemas.microsoft.com/office/powerpoint/2010/main" val="239193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9ED5D-0061-4BD5-A4D7-060A795EB6C4}"/>
              </a:ext>
            </a:extLst>
          </p:cNvPr>
          <p:cNvSpPr>
            <a:spLocks noGrp="1"/>
          </p:cNvSpPr>
          <p:nvPr>
            <p:ph type="title"/>
            <p:custDataLst>
              <p:tags r:id="rId1"/>
            </p:custDataLst>
          </p:nvPr>
        </p:nvSpPr>
        <p:spPr>
          <a:xfrm>
            <a:off x="457200" y="908720"/>
            <a:ext cx="8229600" cy="508918"/>
          </a:xfrm>
        </p:spPr>
        <p:txBody>
          <a:bodyPr>
            <a:normAutofit fontScale="90000"/>
          </a:bodyPr>
          <a:lstStyle/>
          <a:p>
            <a:r>
              <a:rPr lang="fr-FR" dirty="0">
                <a:solidFill>
                  <a:srgbClr val="FF0000"/>
                </a:solidFill>
              </a:rPr>
              <a:t>Le stockage des liens : moteur de recherche – référencement naturel </a:t>
            </a:r>
            <a:br>
              <a:rPr lang="fr-FR" dirty="0"/>
            </a:br>
            <a:endParaRPr lang="fr-FR" dirty="0"/>
          </a:p>
        </p:txBody>
      </p:sp>
      <p:sp>
        <p:nvSpPr>
          <p:cNvPr id="3" name="Espace réservé du contenu 2">
            <a:extLst>
              <a:ext uri="{FF2B5EF4-FFF2-40B4-BE49-F238E27FC236}">
                <a16:creationId xmlns:a16="http://schemas.microsoft.com/office/drawing/2014/main" id="{7802F3BA-5AE0-47BF-B5E7-CA42E11CEC86}"/>
              </a:ext>
            </a:extLst>
          </p:cNvPr>
          <p:cNvSpPr>
            <a:spLocks noGrp="1"/>
          </p:cNvSpPr>
          <p:nvPr>
            <p:ph idx="1"/>
            <p:custDataLst>
              <p:tags r:id="rId2"/>
            </p:custDataLst>
          </p:nvPr>
        </p:nvSpPr>
        <p:spPr>
          <a:xfrm>
            <a:off x="457200" y="2564904"/>
            <a:ext cx="8229600" cy="3561259"/>
          </a:xfrm>
        </p:spPr>
        <p:txBody>
          <a:bodyPr/>
          <a:lstStyle/>
          <a:p>
            <a:r>
              <a:rPr lang="fr-FR" dirty="0"/>
              <a:t>La majorité de la jurisprudence applique le régime des hébergeurs aux moteurs (Google…). </a:t>
            </a:r>
          </a:p>
          <a:p>
            <a:pPr lvl="1"/>
            <a:r>
              <a:rPr lang="fr-FR" dirty="0"/>
              <a:t>Pas de contrôle à priori</a:t>
            </a:r>
          </a:p>
          <a:p>
            <a:pPr lvl="1"/>
            <a:r>
              <a:rPr lang="fr-FR" dirty="0"/>
              <a:t>Pas de responsabilité à priori des moteurs </a:t>
            </a:r>
          </a:p>
          <a:p>
            <a:pPr lvl="1"/>
            <a:r>
              <a:rPr lang="fr-FR" dirty="0"/>
              <a:t>Retrait des contenus préjudiciables sur la base de notification</a:t>
            </a:r>
          </a:p>
          <a:p>
            <a:endParaRPr lang="fr-FR" dirty="0"/>
          </a:p>
        </p:txBody>
      </p:sp>
    </p:spTree>
    <p:extLst>
      <p:ext uri="{BB962C8B-B14F-4D97-AF65-F5344CB8AC3E}">
        <p14:creationId xmlns:p14="http://schemas.microsoft.com/office/powerpoint/2010/main" val="25952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2257" y="197768"/>
            <a:ext cx="8229600" cy="1143000"/>
          </a:xfrm>
        </p:spPr>
        <p:txBody>
          <a:bodyPr>
            <a:normAutofit fontScale="90000"/>
          </a:bodyPr>
          <a:lstStyle/>
          <a:p>
            <a:r>
              <a:rPr lang="fr-BE" dirty="0">
                <a:solidFill>
                  <a:srgbClr val="FF0000"/>
                </a:solidFill>
              </a:rPr>
              <a:t>Le cas des fournisseurs de liens commerciaux (référencement payant) </a:t>
            </a:r>
          </a:p>
        </p:txBody>
      </p:sp>
      <p:sp>
        <p:nvSpPr>
          <p:cNvPr id="3" name="Content Placeholder 2"/>
          <p:cNvSpPr>
            <a:spLocks noGrp="1"/>
          </p:cNvSpPr>
          <p:nvPr>
            <p:ph idx="1"/>
            <p:custDataLst>
              <p:tags r:id="rId2"/>
            </p:custDataLst>
          </p:nvPr>
        </p:nvSpPr>
        <p:spPr>
          <a:xfrm>
            <a:off x="228600" y="1556792"/>
            <a:ext cx="8686800" cy="4593183"/>
          </a:xfrm>
        </p:spPr>
        <p:txBody>
          <a:bodyPr>
            <a:normAutofit fontScale="77500" lnSpcReduction="20000"/>
          </a:bodyPr>
          <a:lstStyle/>
          <a:p>
            <a:pPr marL="0" indent="0">
              <a:buNone/>
            </a:pPr>
            <a:r>
              <a:rPr lang="fr-BE" dirty="0"/>
              <a:t>Google </a:t>
            </a:r>
            <a:r>
              <a:rPr lang="fr-BE" dirty="0" err="1"/>
              <a:t>Ads</a:t>
            </a:r>
            <a:r>
              <a:rPr lang="fr-BE" dirty="0"/>
              <a:t> est-il responsable si j’enregistre en tant que mot clef la marque de mon concurrent ? </a:t>
            </a:r>
          </a:p>
          <a:p>
            <a:r>
              <a:rPr lang="fr-BE" dirty="0"/>
              <a:t>Le filtre à responsabilité de l’hébergeur appliqué à Google et à son service« </a:t>
            </a:r>
            <a:r>
              <a:rPr lang="fr-BE" dirty="0" err="1"/>
              <a:t>Adwords</a:t>
            </a:r>
            <a:r>
              <a:rPr lang="fr-BE" dirty="0"/>
              <a:t> (Google ADS », </a:t>
            </a:r>
          </a:p>
          <a:p>
            <a:pPr lvl="1"/>
            <a:r>
              <a:rPr lang="fr-BE" dirty="0"/>
              <a:t> pourvu que Google demeure </a:t>
            </a:r>
            <a:r>
              <a:rPr lang="fr-BE" u="sng" dirty="0"/>
              <a:t>passif </a:t>
            </a:r>
            <a:r>
              <a:rPr lang="fr-BE" dirty="0"/>
              <a:t>vis-à-vis des données qui sont stockées, </a:t>
            </a:r>
          </a:p>
          <a:p>
            <a:pPr lvl="1" algn="just"/>
            <a:r>
              <a:rPr lang="fr-BE" dirty="0">
                <a:solidFill>
                  <a:prstClr val="black"/>
                </a:solidFill>
                <a:hlinkClick r:id="rId5"/>
              </a:rPr>
              <a:t>Arrêt de la CJUE du 23 mars 2010</a:t>
            </a:r>
            <a:r>
              <a:rPr lang="fr-BE" dirty="0">
                <a:solidFill>
                  <a:prstClr val="black"/>
                </a:solidFill>
              </a:rPr>
              <a:t> qui avait considéré ce régime dérogatoire applicable à  dès lors que l’activité revêtait un caractère purement technique, automatique et passif, et donc une absence de contrôle sur les contenus stockés ou diffusés. </a:t>
            </a:r>
          </a:p>
          <a:p>
            <a:pPr algn="just"/>
            <a:r>
              <a:rPr lang="fr-BE" dirty="0">
                <a:solidFill>
                  <a:prstClr val="black"/>
                </a:solidFill>
              </a:rPr>
              <a:t>Responsabilité de l’entreprise qui achète comme mot clef le nom de son concurrent ou d’un tiers ? Tout dépend de la rédaction de l’annonce. </a:t>
            </a:r>
          </a:p>
        </p:txBody>
      </p:sp>
    </p:spTree>
    <p:extLst>
      <p:ext uri="{BB962C8B-B14F-4D97-AF65-F5344CB8AC3E}">
        <p14:creationId xmlns:p14="http://schemas.microsoft.com/office/powerpoint/2010/main" val="374776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45F2E43-7CB7-738B-91D0-4A1DFA2B1B44}"/>
              </a:ext>
            </a:extLst>
          </p:cNvPr>
          <p:cNvPicPr>
            <a:picLocks noChangeAspect="1"/>
          </p:cNvPicPr>
          <p:nvPr/>
        </p:nvPicPr>
        <p:blipFill>
          <a:blip r:embed="rId2"/>
          <a:stretch>
            <a:fillRect/>
          </a:stretch>
        </p:blipFill>
        <p:spPr>
          <a:xfrm>
            <a:off x="179512" y="412729"/>
            <a:ext cx="8568952" cy="6032542"/>
          </a:xfrm>
          <a:prstGeom prst="rect">
            <a:avLst/>
          </a:prstGeom>
        </p:spPr>
      </p:pic>
    </p:spTree>
    <p:extLst>
      <p:ext uri="{BB962C8B-B14F-4D97-AF65-F5344CB8AC3E}">
        <p14:creationId xmlns:p14="http://schemas.microsoft.com/office/powerpoint/2010/main" val="3138093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FR" dirty="0">
                <a:solidFill>
                  <a:srgbClr val="FF0000"/>
                </a:solidFill>
              </a:rPr>
              <a:t>Gestionnaires de forum de discussion</a:t>
            </a:r>
          </a:p>
        </p:txBody>
      </p:sp>
      <p:sp>
        <p:nvSpPr>
          <p:cNvPr id="3" name="Content Placeholder 2"/>
          <p:cNvSpPr>
            <a:spLocks noGrp="1"/>
          </p:cNvSpPr>
          <p:nvPr>
            <p:ph idx="1"/>
            <p:custDataLst>
              <p:tags r:id="rId2"/>
            </p:custDataLst>
          </p:nvPr>
        </p:nvSpPr>
        <p:spPr/>
        <p:txBody>
          <a:bodyPr>
            <a:normAutofit/>
          </a:bodyPr>
          <a:lstStyle/>
          <a:p>
            <a:r>
              <a:rPr lang="fr-BE" dirty="0"/>
              <a:t>En principe assimilable à un hébergeur, sauf s’il agit activement sur le contenu : </a:t>
            </a:r>
          </a:p>
          <a:p>
            <a:r>
              <a:rPr lang="fr-BE" dirty="0"/>
              <a:t>Quid du </a:t>
            </a:r>
            <a:r>
              <a:rPr lang="fr-BE" u="sng" dirty="0"/>
              <a:t>forum modéré </a:t>
            </a:r>
            <a:r>
              <a:rPr lang="fr-BE" dirty="0"/>
              <a:t>a priori ?... Il peut perdre la qualification d’hébergeur. </a:t>
            </a:r>
          </a:p>
          <a:p>
            <a:r>
              <a:rPr lang="fr-BE" dirty="0"/>
              <a:t>D’où l’intérêt de préférer une modération a posteriori …. </a:t>
            </a:r>
          </a:p>
          <a:p>
            <a:pPr>
              <a:buNone/>
            </a:pPr>
            <a:endParaRPr lang="fr-BE" dirty="0"/>
          </a:p>
          <a:p>
            <a:endParaRPr lang="fr-BE" dirty="0"/>
          </a:p>
        </p:txBody>
      </p:sp>
    </p:spTree>
    <p:extLst>
      <p:ext uri="{BB962C8B-B14F-4D97-AF65-F5344CB8AC3E}">
        <p14:creationId xmlns:p14="http://schemas.microsoft.com/office/powerpoint/2010/main" val="850272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F371B-BD52-711A-AF26-22AB3FC8BDC6}"/>
              </a:ext>
            </a:extLst>
          </p:cNvPr>
          <p:cNvSpPr>
            <a:spLocks noGrp="1"/>
          </p:cNvSpPr>
          <p:nvPr>
            <p:ph type="title"/>
            <p:custDataLst>
              <p:tags r:id="rId1"/>
            </p:custDataLst>
          </p:nvPr>
        </p:nvSpPr>
        <p:spPr/>
        <p:txBody>
          <a:bodyPr>
            <a:normAutofit fontScale="90000"/>
          </a:bodyPr>
          <a:lstStyle/>
          <a:p>
            <a:r>
              <a:rPr lang="fr-FR" dirty="0">
                <a:solidFill>
                  <a:srgbClr val="FF0000"/>
                </a:solidFill>
              </a:rPr>
              <a:t>Une réglementation qui va évoluer en 2024  </a:t>
            </a:r>
          </a:p>
        </p:txBody>
      </p:sp>
      <p:sp>
        <p:nvSpPr>
          <p:cNvPr id="3" name="Espace réservé du contenu 2">
            <a:extLst>
              <a:ext uri="{FF2B5EF4-FFF2-40B4-BE49-F238E27FC236}">
                <a16:creationId xmlns:a16="http://schemas.microsoft.com/office/drawing/2014/main" id="{EE719AA0-0FC7-F333-89E8-8C2312400F15}"/>
              </a:ext>
            </a:extLst>
          </p:cNvPr>
          <p:cNvSpPr>
            <a:spLocks noGrp="1"/>
          </p:cNvSpPr>
          <p:nvPr>
            <p:ph idx="1"/>
            <p:custDataLst>
              <p:tags r:id="rId2"/>
            </p:custDataLst>
          </p:nvPr>
        </p:nvSpPr>
        <p:spPr/>
        <p:txBody>
          <a:bodyPr>
            <a:normAutofit fontScale="92500" lnSpcReduction="20000"/>
          </a:bodyPr>
          <a:lstStyle/>
          <a:p>
            <a:pPr algn="just"/>
            <a:r>
              <a:rPr lang="fr-FR" dirty="0"/>
              <a:t>Le règlement européen </a:t>
            </a:r>
            <a:r>
              <a:rPr lang="fr-FR" dirty="0">
                <a:hlinkClick r:id="rId4"/>
              </a:rPr>
              <a:t>DSA (pour Digital Services </a:t>
            </a:r>
            <a:r>
              <a:rPr lang="fr-FR" dirty="0" err="1">
                <a:hlinkClick r:id="rId4"/>
              </a:rPr>
              <a:t>Act</a:t>
            </a:r>
            <a:r>
              <a:rPr lang="fr-FR" dirty="0">
                <a:hlinkClick r:id="rId4"/>
              </a:rPr>
              <a:t>) </a:t>
            </a:r>
            <a:r>
              <a:rPr lang="fr-FR" dirty="0"/>
              <a:t>rend plus difficile la qualification d’hébergeur pour les plateformes en ligne dans le cadre du BtoC (art.5.3) </a:t>
            </a:r>
          </a:p>
          <a:p>
            <a:pPr algn="just"/>
            <a:r>
              <a:rPr lang="fr-FR" dirty="0"/>
              <a:t>Il a été définitivement voté par le Parlement européen le 5 juillet 2022. </a:t>
            </a:r>
          </a:p>
          <a:p>
            <a:pPr algn="just"/>
            <a:r>
              <a:rPr lang="fr-FR" dirty="0"/>
              <a:t>Il entrera en application en 2024,sauf pour les très grandes plateformes en ligne et les très grands moteurs de recherche qui seront concernés plus tôt.</a:t>
            </a:r>
          </a:p>
          <a:p>
            <a:pPr algn="just"/>
            <a:r>
              <a:rPr lang="fr-FR" dirty="0">
                <a:hlinkClick r:id="rId5"/>
              </a:rPr>
              <a:t>Pour aller plus loin </a:t>
            </a:r>
            <a:r>
              <a:rPr lang="fr-FR" dirty="0"/>
              <a:t>:</a:t>
            </a:r>
          </a:p>
        </p:txBody>
      </p:sp>
    </p:spTree>
    <p:extLst>
      <p:ext uri="{BB962C8B-B14F-4D97-AF65-F5344CB8AC3E}">
        <p14:creationId xmlns:p14="http://schemas.microsoft.com/office/powerpoint/2010/main" val="315011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II. La e-réputation </a:t>
            </a:r>
          </a:p>
        </p:txBody>
      </p:sp>
      <p:sp>
        <p:nvSpPr>
          <p:cNvPr id="3" name="Espace réservé du contenu 2"/>
          <p:cNvSpPr>
            <a:spLocks noGrp="1"/>
          </p:cNvSpPr>
          <p:nvPr>
            <p:ph idx="1"/>
            <p:custDataLst>
              <p:tags r:id="rId2"/>
            </p:custDataLst>
          </p:nvPr>
        </p:nvSpPr>
        <p:spPr/>
        <p:txBody>
          <a:bodyPr/>
          <a:lstStyle/>
          <a:p>
            <a:r>
              <a:rPr lang="fr-FR" dirty="0"/>
              <a:t>Que faire en cas de diffusion par un tiers de contenus portant préjudice à son activité ? </a:t>
            </a:r>
          </a:p>
          <a:p>
            <a:r>
              <a:rPr lang="fr-FR" dirty="0">
                <a:hlinkClick r:id="rId6"/>
              </a:rPr>
              <a:t>Pour un résumé en 9 questions (autre présentation du cours)</a:t>
            </a:r>
          </a:p>
          <a:p>
            <a:pPr lvl="1"/>
            <a:r>
              <a:rPr lang="fr-FR" dirty="0">
                <a:hlinkClick r:id="rId6"/>
              </a:rPr>
              <a:t>https://www.reynaud-avocat.com/e-réputation/</a:t>
            </a:r>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solidFill>
                  <a:prstClr val="black">
                    <a:tint val="75000"/>
                  </a:prstClr>
                </a:solidFill>
              </a:rPr>
              <a:pPr>
                <a:defRPr/>
              </a:pPr>
              <a:t>11/16/2023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29</a:t>
            </a:fld>
            <a:endParaRPr lang="en-US" altLang="fr-FR"/>
          </a:p>
        </p:txBody>
      </p:sp>
    </p:spTree>
    <p:extLst>
      <p:ext uri="{BB962C8B-B14F-4D97-AF65-F5344CB8AC3E}">
        <p14:creationId xmlns:p14="http://schemas.microsoft.com/office/powerpoint/2010/main" val="248372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Quelles responsabilités ? Quelles obligations ? </a:t>
            </a:r>
          </a:p>
        </p:txBody>
      </p:sp>
      <p:sp>
        <p:nvSpPr>
          <p:cNvPr id="3" name="Espace réservé du contenu 2"/>
          <p:cNvSpPr>
            <a:spLocks noGrp="1"/>
          </p:cNvSpPr>
          <p:nvPr>
            <p:ph idx="1"/>
            <p:custDataLst>
              <p:tags r:id="rId2"/>
            </p:custDataLst>
          </p:nvPr>
        </p:nvSpPr>
        <p:spPr/>
        <p:txBody>
          <a:bodyPr/>
          <a:lstStyle/>
          <a:p>
            <a:r>
              <a:rPr lang="fr-FR" dirty="0"/>
              <a:t>Que faire face à un contenu ou à un service illicite ? </a:t>
            </a:r>
          </a:p>
          <a:p>
            <a:pPr lvl="1"/>
            <a:r>
              <a:rPr lang="fr-FR" dirty="0"/>
              <a:t>Vente de produits et services, </a:t>
            </a:r>
          </a:p>
          <a:p>
            <a:pPr lvl="1"/>
            <a:r>
              <a:rPr lang="fr-FR" dirty="0"/>
              <a:t>infraction pénale, ex. escroquerie   </a:t>
            </a:r>
          </a:p>
          <a:p>
            <a:pPr lvl="1"/>
            <a:r>
              <a:rPr lang="fr-FR" dirty="0"/>
              <a:t>droit de la presse (diffamation, injure…), </a:t>
            </a:r>
          </a:p>
          <a:p>
            <a:pPr lvl="1"/>
            <a:r>
              <a:rPr lang="fr-FR" dirty="0"/>
              <a:t>propriété intellectuelle et concurrence déloyale, dénigrement, </a:t>
            </a:r>
          </a:p>
          <a:p>
            <a:pPr lvl="1"/>
            <a:r>
              <a:rPr lang="fr-FR" dirty="0"/>
              <a:t>données personnelles  …. </a:t>
            </a:r>
          </a:p>
          <a:p>
            <a:r>
              <a:rPr lang="fr-FR" dirty="0"/>
              <a:t>La liste des infractions et des responsabilités possibles sur internet est longue. </a:t>
            </a:r>
          </a:p>
        </p:txBody>
      </p:sp>
    </p:spTree>
    <p:extLst>
      <p:ext uri="{BB962C8B-B14F-4D97-AF65-F5344CB8AC3E}">
        <p14:creationId xmlns:p14="http://schemas.microsoft.com/office/powerpoint/2010/main" val="44144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a. Le recours au droit hors contentieux judiciaire</a:t>
            </a:r>
          </a:p>
        </p:txBody>
      </p:sp>
      <p:sp>
        <p:nvSpPr>
          <p:cNvPr id="3" name="Content Placeholder 2"/>
          <p:cNvSpPr>
            <a:spLocks noGrp="1"/>
          </p:cNvSpPr>
          <p:nvPr>
            <p:ph idx="1"/>
            <p:custDataLst>
              <p:tags r:id="rId2"/>
            </p:custDataLst>
          </p:nvPr>
        </p:nvSpPr>
        <p:spPr>
          <a:xfrm>
            <a:off x="457200" y="1676400"/>
            <a:ext cx="8382000" cy="4848225"/>
          </a:xfrm>
        </p:spPr>
        <p:txBody>
          <a:bodyPr rtlCol="0">
            <a:normAutofit fontScale="55000" lnSpcReduction="20000"/>
          </a:bodyPr>
          <a:lstStyle/>
          <a:p>
            <a:pPr eaLnBrk="1" fontAlgn="auto" hangingPunct="1">
              <a:spcAft>
                <a:spcPts val="0"/>
              </a:spcAft>
              <a:buFontTx/>
              <a:buNone/>
              <a:defRPr/>
            </a:pPr>
            <a:r>
              <a:rPr lang="fr-BE" dirty="0">
                <a:latin typeface="Book Antiqua"/>
              </a:rPr>
              <a:t>►</a:t>
            </a:r>
            <a:r>
              <a:rPr lang="fr-BE" dirty="0"/>
              <a:t>Face à un contenu préjudiciable, il peut être efficace de demander  sa suppression </a:t>
            </a:r>
          </a:p>
          <a:p>
            <a:pPr eaLnBrk="1" fontAlgn="auto" hangingPunct="1">
              <a:spcAft>
                <a:spcPts val="0"/>
              </a:spcAft>
              <a:defRPr/>
            </a:pPr>
            <a:endParaRPr lang="fr-BE" sz="2900" dirty="0"/>
          </a:p>
          <a:p>
            <a:pPr lvl="1" eaLnBrk="1" fontAlgn="auto" hangingPunct="1">
              <a:spcAft>
                <a:spcPts val="0"/>
              </a:spcAft>
              <a:buFontTx/>
              <a:buNone/>
              <a:defRPr/>
            </a:pPr>
            <a:r>
              <a:rPr lang="fr-BE" sz="3700" dirty="0"/>
              <a:t>- Dans de nombreuses situations les textes sont retirés d’eux-mêmes (50%?)</a:t>
            </a:r>
          </a:p>
          <a:p>
            <a:pPr lvl="1" eaLnBrk="1" fontAlgn="auto" hangingPunct="1">
              <a:spcAft>
                <a:spcPts val="0"/>
              </a:spcAft>
              <a:buFontTx/>
              <a:buNone/>
              <a:defRPr/>
            </a:pPr>
            <a:r>
              <a:rPr lang="fr-BE" sz="3700" dirty="0"/>
              <a:t>- Une simple notification apparait comme suffisante;</a:t>
            </a:r>
          </a:p>
          <a:p>
            <a:pPr eaLnBrk="1" fontAlgn="auto" hangingPunct="1">
              <a:spcAft>
                <a:spcPts val="0"/>
              </a:spcAft>
              <a:defRPr/>
            </a:pPr>
            <a:endParaRPr lang="fr-BE" dirty="0"/>
          </a:p>
          <a:p>
            <a:pPr eaLnBrk="1" fontAlgn="auto" hangingPunct="1">
              <a:spcAft>
                <a:spcPts val="0"/>
              </a:spcAft>
              <a:buFontTx/>
              <a:buNone/>
              <a:defRPr/>
            </a:pPr>
            <a:r>
              <a:rPr lang="fr-BE" dirty="0">
                <a:latin typeface="Book Antiqua"/>
              </a:rPr>
              <a:t>►</a:t>
            </a:r>
            <a:r>
              <a:rPr lang="fr-BE" dirty="0"/>
              <a:t>Attention ! il convient de bien analyser au préalable </a:t>
            </a:r>
            <a:r>
              <a:rPr lang="fr-BE" i="1" dirty="0"/>
              <a:t>l’opportunité</a:t>
            </a:r>
            <a:r>
              <a:rPr lang="fr-BE" dirty="0"/>
              <a:t> d’une demande de suppression .</a:t>
            </a:r>
          </a:p>
          <a:p>
            <a:pPr eaLnBrk="1" fontAlgn="auto" hangingPunct="1">
              <a:spcAft>
                <a:spcPts val="0"/>
              </a:spcAft>
              <a:defRPr/>
            </a:pPr>
            <a:endParaRPr lang="fr-BE" dirty="0"/>
          </a:p>
          <a:p>
            <a:pPr eaLnBrk="1" fontAlgn="auto" hangingPunct="1">
              <a:spcAft>
                <a:spcPts val="0"/>
              </a:spcAft>
              <a:buFontTx/>
              <a:buNone/>
              <a:defRPr/>
            </a:pPr>
            <a:r>
              <a:rPr lang="fr-BE" dirty="0">
                <a:latin typeface="Book Antiqua"/>
              </a:rPr>
              <a:t>►</a:t>
            </a:r>
            <a:r>
              <a:rPr lang="fr-BE" dirty="0"/>
              <a:t>Cette demande de suppression peut être directement contreproductive pour l’entreprise : </a:t>
            </a:r>
          </a:p>
          <a:p>
            <a:pPr lvl="1" eaLnBrk="1" fontAlgn="auto" hangingPunct="1">
              <a:spcAft>
                <a:spcPts val="0"/>
              </a:spcAft>
              <a:buFontTx/>
              <a:buNone/>
              <a:defRPr/>
            </a:pPr>
            <a:r>
              <a:rPr lang="fr-BE" sz="3700" dirty="0"/>
              <a:t>-   « </a:t>
            </a:r>
            <a:r>
              <a:rPr lang="fr-BE" sz="3700" dirty="0" err="1"/>
              <a:t>Buzz</a:t>
            </a:r>
            <a:r>
              <a:rPr lang="fr-BE" sz="3700" dirty="0"/>
              <a:t> »  autour du contenu préjudiciable; </a:t>
            </a:r>
          </a:p>
          <a:p>
            <a:pPr lvl="1" eaLnBrk="1" fontAlgn="auto" hangingPunct="1">
              <a:spcAft>
                <a:spcPts val="0"/>
              </a:spcAft>
              <a:buFontTx/>
              <a:buChar char="-"/>
              <a:defRPr/>
            </a:pPr>
            <a:r>
              <a:rPr lang="fr-BE" sz="3700" dirty="0"/>
              <a:t>Amélioration de son référencement naturel;</a:t>
            </a:r>
          </a:p>
          <a:p>
            <a:pPr lvl="1" eaLnBrk="1" fontAlgn="auto" hangingPunct="1">
              <a:spcAft>
                <a:spcPts val="0"/>
              </a:spcAft>
              <a:buFontTx/>
              <a:buChar char="-"/>
              <a:defRPr/>
            </a:pPr>
            <a:r>
              <a:rPr lang="fr-BE" sz="3700" dirty="0"/>
              <a:t>Dissémination du contenu sur le réseau;</a:t>
            </a:r>
          </a:p>
          <a:p>
            <a:pPr lvl="1" eaLnBrk="1" fontAlgn="auto" hangingPunct="1">
              <a:spcAft>
                <a:spcPts val="0"/>
              </a:spcAft>
              <a:buFontTx/>
              <a:buNone/>
              <a:defRPr/>
            </a:pPr>
            <a:r>
              <a:rPr lang="fr-BE" sz="3700" dirty="0"/>
              <a:t>-    Mauvaise image d’une intervention de l’avocat « censeur »  opposé à la liberté d’expression des internautes; etc.…  </a:t>
            </a:r>
          </a:p>
          <a:p>
            <a:pPr lvl="2" eaLnBrk="1" fontAlgn="auto" hangingPunct="1">
              <a:spcAft>
                <a:spcPts val="0"/>
              </a:spcAft>
              <a:buFontTx/>
              <a:buNone/>
              <a:defRPr/>
            </a:pPr>
            <a:endParaRPr lang="fr-BE" dirty="0"/>
          </a:p>
          <a:p>
            <a:pPr lvl="2" eaLnBrk="1" fontAlgn="auto" hangingPunct="1">
              <a:spcAft>
                <a:spcPts val="0"/>
              </a:spcAft>
              <a:buFontTx/>
              <a:buNone/>
              <a:defRPr/>
            </a:pPr>
            <a:endParaRPr lang="fr-BE" dirty="0"/>
          </a:p>
          <a:p>
            <a:pPr eaLnBrk="1" fontAlgn="auto" hangingPunct="1">
              <a:spcAft>
                <a:spcPts val="0"/>
              </a:spcAft>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C36958EC-224C-4F3F-BEEC-29DF3DF0858D}" type="datetime1">
              <a:rPr lang="en-US">
                <a:solidFill>
                  <a:prstClr val="black">
                    <a:tint val="75000"/>
                  </a:prstClr>
                </a:solidFill>
              </a:rPr>
              <a:pPr>
                <a:defRPr/>
              </a:pPr>
              <a:t>11/16/2023</a:t>
            </a:fld>
            <a:endParaRPr lang="en-US">
              <a:solidFill>
                <a:prstClr val="black">
                  <a:tint val="75000"/>
                </a:prstClr>
              </a:solidFill>
            </a:endParaRPr>
          </a:p>
        </p:txBody>
      </p:sp>
      <p:sp>
        <p:nvSpPr>
          <p:cNvPr id="5632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AB2788-56E8-4711-8621-D422164F734F}" type="slidenum">
              <a:rPr lang="en-US" altLang="fr-FR" sz="1200">
                <a:solidFill>
                  <a:srgbClr val="898989"/>
                </a:solidFill>
              </a:rPr>
              <a:pPr>
                <a:spcBef>
                  <a:spcPct val="0"/>
                </a:spcBef>
                <a:buFontTx/>
                <a:buNone/>
              </a:pPr>
              <a:t>30</a:t>
            </a:fld>
            <a:endParaRPr lang="en-US" altLang="fr-FR" sz="1200">
              <a:solidFill>
                <a:srgbClr val="898989"/>
              </a:solidFill>
            </a:endParaRPr>
          </a:p>
        </p:txBody>
      </p:sp>
    </p:spTree>
    <p:extLst>
      <p:ext uri="{BB962C8B-B14F-4D97-AF65-F5344CB8AC3E}">
        <p14:creationId xmlns:p14="http://schemas.microsoft.com/office/powerpoint/2010/main" val="3404302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demande de suppression de contenu</a:t>
            </a:r>
          </a:p>
        </p:txBody>
      </p:sp>
      <p:sp>
        <p:nvSpPr>
          <p:cNvPr id="35843" name="Content Placeholder 2"/>
          <p:cNvSpPr>
            <a:spLocks noGrp="1"/>
          </p:cNvSpPr>
          <p:nvPr>
            <p:ph idx="1"/>
            <p:custDataLst>
              <p:tags r:id="rId2"/>
            </p:custDataLst>
          </p:nvPr>
        </p:nvSpPr>
        <p:spPr>
          <a:xfrm>
            <a:off x="228600" y="1412875"/>
            <a:ext cx="8686800" cy="5111750"/>
          </a:xfrm>
        </p:spPr>
        <p:txBody>
          <a:bodyPr rtlCol="0">
            <a:normAutofit fontScale="92500" lnSpcReduction="20000"/>
          </a:bodyPr>
          <a:lstStyle/>
          <a:p>
            <a:pPr eaLnBrk="1" fontAlgn="auto" hangingPunct="1">
              <a:spcAft>
                <a:spcPts val="0"/>
              </a:spcAft>
              <a:buFontTx/>
              <a:buNone/>
              <a:defRPr/>
            </a:pPr>
            <a:r>
              <a:rPr lang="fr-BE" dirty="0"/>
              <a:t>A qui l’adresser ? A l’auteur du contenu ? A l’hébergeur du service entendu au sens large ?</a:t>
            </a:r>
          </a:p>
          <a:p>
            <a:pPr eaLnBrk="1" fontAlgn="auto" hangingPunct="1">
              <a:spcAft>
                <a:spcPts val="0"/>
              </a:spcAft>
              <a:buFontTx/>
              <a:buAutoNum type="arabicPeriod"/>
              <a:defRPr/>
            </a:pPr>
            <a:r>
              <a:rPr lang="fr-BE" b="1" dirty="0"/>
              <a:t>A l’auteur du contenu - première difficulté : l’identification de l’auteur </a:t>
            </a:r>
          </a:p>
          <a:p>
            <a:pPr marL="701675" lvl="2" indent="-342900" eaLnBrk="1" fontAlgn="auto" hangingPunct="1">
              <a:spcAft>
                <a:spcPts val="0"/>
              </a:spcAft>
              <a:defRPr/>
            </a:pPr>
            <a:r>
              <a:rPr lang="fr-BE" dirty="0"/>
              <a:t>Un auteur non professionnel peut rester anonyme sur la toile;</a:t>
            </a:r>
          </a:p>
          <a:p>
            <a:pPr marL="701675" lvl="2" indent="-342900" eaLnBrk="1" fontAlgn="auto" hangingPunct="1">
              <a:spcAft>
                <a:spcPts val="0"/>
              </a:spcAft>
              <a:defRPr/>
            </a:pPr>
            <a:r>
              <a:rPr lang="fr-BE" dirty="0"/>
              <a:t>Il est possible de demander à l’éditeur du service de lever l’anonymat de l’auteur, mais uniquement dans un cadre pénal</a:t>
            </a:r>
          </a:p>
          <a:p>
            <a:pPr marL="701675" lvl="2" indent="-342900" algn="just" eaLnBrk="1" fontAlgn="auto" hangingPunct="1">
              <a:spcAft>
                <a:spcPts val="0"/>
              </a:spcAft>
              <a:defRPr/>
            </a:pPr>
            <a:r>
              <a:rPr lang="fr-FR" dirty="0"/>
              <a:t>La réquisition de données personnelles est désormais interdite par principe et autorisée par exception (décret n° 2021-1362 du 20 octobre 2021 &amp; </a:t>
            </a:r>
            <a:r>
              <a:rPr lang="fr-FR" b="0" i="0" u="none" strike="noStrike" dirty="0">
                <a:effectLst/>
                <a:latin typeface="Open-Sans"/>
              </a:rPr>
              <a:t>article L. 34-1 du Code des postes et des communications électroniques</a:t>
            </a:r>
            <a:r>
              <a:rPr lang="fr-FR" b="0" i="0" dirty="0">
                <a:effectLst/>
                <a:latin typeface="Open-Sans"/>
              </a:rPr>
              <a:t> (CPCE)</a:t>
            </a:r>
            <a:r>
              <a:rPr lang="fr-FR" dirty="0"/>
              <a:t>.</a:t>
            </a:r>
          </a:p>
          <a:p>
            <a:pPr marL="701675" lvl="2" indent="-342900" eaLnBrk="1" fontAlgn="auto" hangingPunct="1">
              <a:spcAft>
                <a:spcPts val="0"/>
              </a:spcAft>
              <a:defRPr/>
            </a:pPr>
            <a:r>
              <a:rPr lang="fr-BE" dirty="0"/>
              <a:t>Dans certaines hypothèses, les mentions légales sur le site suffisent à l’identification de l’auteur, ou encore l’identification par le nom de domaine et les WHOIS;</a:t>
            </a:r>
          </a:p>
        </p:txBody>
      </p:sp>
      <p:sp>
        <p:nvSpPr>
          <p:cNvPr id="4" name="Date Placeholder 3"/>
          <p:cNvSpPr>
            <a:spLocks noGrp="1"/>
          </p:cNvSpPr>
          <p:nvPr>
            <p:ph type="dt" sz="quarter" idx="10"/>
            <p:custDataLst>
              <p:tags r:id="rId3"/>
            </p:custDataLst>
          </p:nvPr>
        </p:nvSpPr>
        <p:spPr/>
        <p:txBody>
          <a:bodyPr/>
          <a:lstStyle/>
          <a:p>
            <a:pPr>
              <a:defRPr/>
            </a:pPr>
            <a:fld id="{783CD012-2618-4809-8E8E-9C9DD56BC636}" type="datetime1">
              <a:rPr lang="en-US">
                <a:solidFill>
                  <a:prstClr val="black">
                    <a:tint val="75000"/>
                  </a:prstClr>
                </a:solidFill>
              </a:rPr>
              <a:pPr>
                <a:defRPr/>
              </a:pPr>
              <a:t>11/16/2023</a:t>
            </a:fld>
            <a:endParaRPr lang="en-US">
              <a:solidFill>
                <a:prstClr val="black">
                  <a:tint val="75000"/>
                </a:prstClr>
              </a:solidFill>
            </a:endParaRPr>
          </a:p>
        </p:txBody>
      </p:sp>
      <p:sp>
        <p:nvSpPr>
          <p:cNvPr id="5734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3582A2-397B-4AB8-8BF0-92F71289961C}" type="slidenum">
              <a:rPr lang="en-US" altLang="fr-FR" sz="1200">
                <a:solidFill>
                  <a:srgbClr val="898989"/>
                </a:solidFill>
              </a:rPr>
              <a:pPr>
                <a:spcBef>
                  <a:spcPct val="0"/>
                </a:spcBef>
                <a:buFontTx/>
                <a:buNone/>
              </a:pPr>
              <a:t>31</a:t>
            </a:fld>
            <a:endParaRPr lang="en-US" altLang="fr-FR" sz="1200">
              <a:solidFill>
                <a:srgbClr val="898989"/>
              </a:solidFill>
            </a:endParaRPr>
          </a:p>
        </p:txBody>
      </p:sp>
    </p:spTree>
    <p:extLst>
      <p:ext uri="{BB962C8B-B14F-4D97-AF65-F5344CB8AC3E}">
        <p14:creationId xmlns:p14="http://schemas.microsoft.com/office/powerpoint/2010/main" val="44294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Demande de suppression à l’hébergeur du service</a:t>
            </a:r>
          </a:p>
        </p:txBody>
      </p:sp>
      <p:sp>
        <p:nvSpPr>
          <p:cNvPr id="36867" name="Content Placeholder 2"/>
          <p:cNvSpPr>
            <a:spLocks noGrp="1"/>
          </p:cNvSpPr>
          <p:nvPr>
            <p:ph idx="1"/>
            <p:custDataLst>
              <p:tags r:id="rId2"/>
            </p:custDataLst>
          </p:nvPr>
        </p:nvSpPr>
        <p:spPr>
          <a:xfrm>
            <a:off x="228600" y="1828800"/>
            <a:ext cx="8686800" cy="4321175"/>
          </a:xfrm>
        </p:spPr>
        <p:txBody>
          <a:bodyPr rtlCol="0">
            <a:normAutofit fontScale="62500" lnSpcReduction="20000"/>
          </a:bodyPr>
          <a:lstStyle/>
          <a:p>
            <a:pPr eaLnBrk="1" fontAlgn="auto" hangingPunct="1">
              <a:spcAft>
                <a:spcPts val="0"/>
              </a:spcAft>
              <a:buFontTx/>
              <a:buNone/>
              <a:defRPr/>
            </a:pPr>
            <a:r>
              <a:rPr lang="fr-BE" dirty="0"/>
              <a:t>Des mentions à inclure dans la demande de suppression   (</a:t>
            </a:r>
            <a:r>
              <a:rPr lang="fr-BE" dirty="0">
                <a:hlinkClick r:id="rId7"/>
              </a:rPr>
              <a:t>Article 6.5 de la Loi pour la Confiance dans l’économie numérique</a:t>
            </a:r>
            <a:r>
              <a:rPr lang="fr-BE" dirty="0"/>
              <a:t> ) : </a:t>
            </a:r>
          </a:p>
          <a:p>
            <a:pPr eaLnBrk="1" fontAlgn="auto" hangingPunct="1">
              <a:spcAft>
                <a:spcPts val="0"/>
              </a:spcAft>
              <a:buFontTx/>
              <a:buNone/>
              <a:defRPr/>
            </a:pPr>
            <a:endParaRPr lang="fr-BE" dirty="0"/>
          </a:p>
          <a:p>
            <a:pPr marL="531813" lvl="1" indent="-342900" eaLnBrk="1" fontAlgn="auto" hangingPunct="1">
              <a:spcAft>
                <a:spcPts val="0"/>
              </a:spcAft>
              <a:buFontTx/>
              <a:buAutoNum type="arabicPeriod"/>
              <a:defRPr/>
            </a:pPr>
            <a:r>
              <a:rPr lang="fr-BE" dirty="0"/>
              <a:t>la date de la notification ;</a:t>
            </a:r>
          </a:p>
          <a:p>
            <a:pPr marL="531813" lvl="1" indent="-342900" eaLnBrk="1" fontAlgn="auto" hangingPunct="1">
              <a:spcAft>
                <a:spcPts val="0"/>
              </a:spcAft>
              <a:buFontTx/>
              <a:buAutoNum type="arabicPeriod"/>
              <a:defRPr/>
            </a:pPr>
            <a:r>
              <a:rPr lang="fr-BE" dirty="0"/>
              <a:t>si le notifiant est une personne physique : ses nom, prénoms, profession, domicile, nationalité, date et lieu de naissance ; si le requérant est une personne morale : sa forme, sa dénomination, son siège social et l'organe qui la représente légalement ;</a:t>
            </a:r>
          </a:p>
          <a:p>
            <a:pPr marL="531813" lvl="1" indent="-342900" eaLnBrk="1" fontAlgn="auto" hangingPunct="1">
              <a:spcAft>
                <a:spcPts val="0"/>
              </a:spcAft>
              <a:buFontTx/>
              <a:buAutoNum type="arabicPeriod"/>
              <a:defRPr/>
            </a:pPr>
            <a:r>
              <a:rPr lang="fr-BE" dirty="0"/>
              <a:t>les nom et domicile du destinataire ou, s'il s'agit d'une personne morale, sa dénomination et son siège social ;</a:t>
            </a:r>
          </a:p>
          <a:p>
            <a:pPr marL="531813" lvl="1" indent="-342900" eaLnBrk="1" fontAlgn="auto" hangingPunct="1">
              <a:spcAft>
                <a:spcPts val="0"/>
              </a:spcAft>
              <a:buFontTx/>
              <a:buAutoNum type="arabicPeriod"/>
              <a:defRPr/>
            </a:pPr>
            <a:r>
              <a:rPr lang="fr-BE" dirty="0"/>
              <a:t>la description des faits litigieux et leur localisation précise ;</a:t>
            </a:r>
          </a:p>
          <a:p>
            <a:pPr marL="531813" lvl="1" indent="-342900" eaLnBrk="1" fontAlgn="auto" hangingPunct="1">
              <a:spcAft>
                <a:spcPts val="0"/>
              </a:spcAft>
              <a:buFontTx/>
              <a:buAutoNum type="arabicPeriod"/>
              <a:defRPr/>
            </a:pPr>
            <a:r>
              <a:rPr lang="fr-BE" dirty="0"/>
              <a:t>les motifs pour lesquels le contenu doit être retiré, comprenant la mention des dispositions légales et des justifications de faits ;</a:t>
            </a:r>
          </a:p>
          <a:p>
            <a:pPr marL="531813" lvl="1" indent="-342900" eaLnBrk="1" fontAlgn="auto" hangingPunct="1">
              <a:spcAft>
                <a:spcPts val="0"/>
              </a:spcAft>
              <a:buFontTx/>
              <a:buAutoNum type="arabicPeriod"/>
              <a:defRPr/>
            </a:pPr>
            <a:r>
              <a:rPr lang="fr-BE" dirty="0"/>
              <a:t>la copie de la correspondance adressée à l'auteur ou à l'éditeur des informations ou activités litigieuses demandant leur interruption, leur retrait ou leur modification, ou la justification de ce que l'auteur ou l'éditeur n'a pu être contacté. </a:t>
            </a:r>
          </a:p>
          <a:p>
            <a:pPr eaLnBrk="1" fontAlgn="auto" hangingPunct="1">
              <a:spcAft>
                <a:spcPts val="0"/>
              </a:spcAft>
              <a:buFontTx/>
              <a:buNone/>
              <a:defRPr/>
            </a:pPr>
            <a:endParaRPr lang="fr-BE" dirty="0"/>
          </a:p>
          <a:p>
            <a:pPr eaLnBrk="1" fontAlgn="auto" hangingPunct="1">
              <a:spcAft>
                <a:spcPts val="0"/>
              </a:spcAft>
              <a:buFontTx/>
              <a:buNone/>
              <a:defRPr/>
            </a:pPr>
            <a:endParaRPr lang="fr-BE" dirty="0"/>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04647FD4-5540-4E2A-A6E7-78A3FBA2FEF0}" type="datetime1">
              <a:rPr lang="en-US">
                <a:solidFill>
                  <a:prstClr val="black">
                    <a:tint val="75000"/>
                  </a:prstClr>
                </a:solidFill>
              </a:rPr>
              <a:pPr>
                <a:defRPr/>
              </a:pPr>
              <a:t>11/16/2023</a:t>
            </a:fld>
            <a:endParaRPr lang="en-US">
              <a:solidFill>
                <a:prstClr val="black">
                  <a:tint val="75000"/>
                </a:prstClr>
              </a:solidFill>
            </a:endParaRPr>
          </a:p>
        </p:txBody>
      </p:sp>
      <p:sp>
        <p:nvSpPr>
          <p:cNvPr id="5837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15FEE4-5193-45C3-93B2-CE10607A79C6}" type="slidenum">
              <a:rPr lang="en-US" altLang="fr-FR" sz="1200">
                <a:solidFill>
                  <a:srgbClr val="898989"/>
                </a:solidFill>
              </a:rPr>
              <a:pPr>
                <a:spcBef>
                  <a:spcPct val="0"/>
                </a:spcBef>
                <a:buFontTx/>
                <a:buNone/>
              </a:pPr>
              <a:t>32</a:t>
            </a:fld>
            <a:endParaRPr lang="en-US" altLang="fr-FR" sz="1200">
              <a:solidFill>
                <a:srgbClr val="898989"/>
              </a:solidFill>
            </a:endParaRPr>
          </a:p>
        </p:txBody>
      </p:sp>
    </p:spTree>
    <p:extLst>
      <p:ext uri="{BB962C8B-B14F-4D97-AF65-F5344CB8AC3E}">
        <p14:creationId xmlns:p14="http://schemas.microsoft.com/office/powerpoint/2010/main" val="116267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Les fondements juridiques à utiliser dans la demande de suppression :</a:t>
            </a:r>
          </a:p>
        </p:txBody>
      </p:sp>
      <p:sp>
        <p:nvSpPr>
          <p:cNvPr id="37891" name="Content Placeholder 2"/>
          <p:cNvSpPr>
            <a:spLocks noGrp="1"/>
          </p:cNvSpPr>
          <p:nvPr>
            <p:ph idx="1"/>
            <p:custDataLst>
              <p:tags r:id="rId2"/>
            </p:custDataLst>
          </p:nvPr>
        </p:nvSpPr>
        <p:spPr>
          <a:xfrm>
            <a:off x="228600" y="1772815"/>
            <a:ext cx="8686800" cy="4377159"/>
          </a:xfrm>
        </p:spPr>
        <p:txBody>
          <a:bodyPr rtlCol="0">
            <a:normAutofit fontScale="62500" lnSpcReduction="20000"/>
          </a:bodyPr>
          <a:lstStyle/>
          <a:p>
            <a:pPr eaLnBrk="1" fontAlgn="auto" hangingPunct="1">
              <a:spcAft>
                <a:spcPts val="0"/>
              </a:spcAft>
              <a:buFontTx/>
              <a:buNone/>
              <a:defRPr/>
            </a:pPr>
            <a:r>
              <a:rPr lang="fr-BE" dirty="0">
                <a:latin typeface="Book Antiqua" pitchFamily="18" charset="0"/>
              </a:rPr>
              <a:t>►</a:t>
            </a:r>
            <a:r>
              <a:rPr lang="fr-BE" dirty="0"/>
              <a:t>La diffamation : « </a:t>
            </a:r>
            <a:r>
              <a:rPr lang="fr-BE" i="1" dirty="0"/>
              <a:t>l'allégation ou l'imputation d'un fait qui portent atteinte à l'honneur ou à la considération de la personne à laquelle le fait est imputé</a:t>
            </a:r>
            <a:r>
              <a:rPr lang="fr-BE" dirty="0"/>
              <a:t> ».  (art. 29 </a:t>
            </a:r>
            <a:r>
              <a:rPr lang="fr-BE" dirty="0">
                <a:hlinkClick r:id="rId7" action="ppaction://hlinkfile"/>
              </a:rPr>
              <a:t>Loi du 29 juillet 1881 sur la liberté de la presse</a:t>
            </a:r>
            <a:r>
              <a:rPr lang="fr-BE" dirty="0"/>
              <a:t>)</a:t>
            </a:r>
          </a:p>
          <a:p>
            <a:pPr eaLnBrk="1" fontAlgn="auto" hangingPunct="1">
              <a:spcAft>
                <a:spcPts val="0"/>
              </a:spcAft>
              <a:buFontTx/>
              <a:buNone/>
              <a:defRPr/>
            </a:pPr>
            <a:endParaRPr lang="fr-BE" dirty="0"/>
          </a:p>
          <a:p>
            <a:pPr eaLnBrk="1" fontAlgn="auto" hangingPunct="1">
              <a:spcAft>
                <a:spcPts val="0"/>
              </a:spcAft>
              <a:buFontTx/>
              <a:buNone/>
              <a:defRPr/>
            </a:pPr>
            <a:r>
              <a:rPr lang="fr-BE" dirty="0">
                <a:latin typeface="Book Antiqua" pitchFamily="18" charset="0"/>
              </a:rPr>
              <a:t>►</a:t>
            </a:r>
            <a:r>
              <a:rPr lang="fr-BE" dirty="0"/>
              <a:t>L’injure : si aucun fait n’est allégué (art. 29 </a:t>
            </a:r>
            <a:r>
              <a:rPr lang="fr-BE" dirty="0">
                <a:hlinkClick r:id="rId7" action="ppaction://hlinkfile"/>
              </a:rPr>
              <a:t>Loi du 29 juillet 1881 sur la liberté de la presse</a:t>
            </a:r>
            <a:r>
              <a:rPr lang="fr-BE" dirty="0"/>
              <a:t>)</a:t>
            </a:r>
          </a:p>
          <a:p>
            <a:pPr eaLnBrk="1" fontAlgn="auto" hangingPunct="1">
              <a:spcAft>
                <a:spcPts val="0"/>
              </a:spcAft>
              <a:defRPr/>
            </a:pPr>
            <a:endParaRPr lang="fr-BE" dirty="0"/>
          </a:p>
          <a:p>
            <a:pPr eaLnBrk="1" fontAlgn="auto" hangingPunct="1">
              <a:spcAft>
                <a:spcPts val="0"/>
              </a:spcAft>
              <a:buFontTx/>
              <a:buNone/>
              <a:defRPr/>
            </a:pPr>
            <a:r>
              <a:rPr lang="fr-BE" dirty="0">
                <a:latin typeface="Book Antiqua" pitchFamily="18" charset="0"/>
              </a:rPr>
              <a:t>►</a:t>
            </a:r>
            <a:r>
              <a:rPr lang="fr-BE" dirty="0"/>
              <a:t>Le dénigrement de produits et de services de l’entreprise sur le fondement de l’article 1382 du Code civil.</a:t>
            </a:r>
          </a:p>
          <a:p>
            <a:pPr eaLnBrk="1" fontAlgn="auto" hangingPunct="1">
              <a:spcAft>
                <a:spcPts val="0"/>
              </a:spcAft>
              <a:buFontTx/>
              <a:buNone/>
              <a:defRPr/>
            </a:pPr>
            <a:endParaRPr lang="fr-BE" dirty="0"/>
          </a:p>
          <a:p>
            <a:pPr eaLnBrk="1" fontAlgn="auto" hangingPunct="1">
              <a:spcAft>
                <a:spcPts val="0"/>
              </a:spcAft>
              <a:defRPr/>
            </a:pPr>
            <a:endParaRPr lang="fr-BE" dirty="0"/>
          </a:p>
          <a:p>
            <a:pPr eaLnBrk="1" fontAlgn="auto" hangingPunct="1">
              <a:spcAft>
                <a:spcPts val="0"/>
              </a:spcAft>
              <a:buFontTx/>
              <a:buNone/>
              <a:defRPr/>
            </a:pPr>
            <a:r>
              <a:rPr lang="fr-BE" dirty="0">
                <a:latin typeface="Book Antiqua" pitchFamily="18" charset="0"/>
              </a:rPr>
              <a:t>►</a:t>
            </a:r>
            <a:r>
              <a:rPr lang="fr-BE" dirty="0"/>
              <a:t>L’article 38 de la Loi 78-17 du 6 janvier 1978 dite loi informatique et libertés ;</a:t>
            </a:r>
          </a:p>
          <a:p>
            <a:pPr lvl="3" eaLnBrk="1" fontAlgn="auto" hangingPunct="1">
              <a:spcAft>
                <a:spcPts val="0"/>
              </a:spcAft>
              <a:buFontTx/>
              <a:buNone/>
              <a:defRPr/>
            </a:pPr>
            <a:r>
              <a:rPr lang="fr-BE" dirty="0"/>
              <a:t>Toute personne physique présentant des motifs légitimes peut demander la suppression de données la concernant diffusées sur internet.</a:t>
            </a:r>
          </a:p>
          <a:p>
            <a:pPr lvl="3" eaLnBrk="1" fontAlgn="auto" hangingPunct="1">
              <a:spcAft>
                <a:spcPts val="0"/>
              </a:spcAft>
              <a:buFontTx/>
              <a:buNone/>
              <a:defRPr/>
            </a:pPr>
            <a:r>
              <a:rPr lang="fr-BE" dirty="0">
                <a:hlinkClick r:id="rId8"/>
              </a:rPr>
              <a:t>Actualité de la CNIL (5 avril 2011)</a:t>
            </a:r>
            <a:endParaRPr lang="fr-BE" dirty="0"/>
          </a:p>
          <a:p>
            <a:pPr lvl="3" eaLnBrk="1" fontAlgn="auto" hangingPunct="1">
              <a:spcAft>
                <a:spcPts val="0"/>
              </a:spcAft>
              <a:buFontTx/>
              <a:buNone/>
              <a:defRPr/>
            </a:pPr>
            <a:r>
              <a:rPr lang="fr-BE" dirty="0"/>
              <a:t>Un exemple de lettre à adresser </a:t>
            </a:r>
            <a:r>
              <a:rPr lang="fr-BE" dirty="0">
                <a:hlinkClick r:id="rId9"/>
              </a:rPr>
              <a:t>sur le site de la CNIL</a:t>
            </a:r>
            <a:r>
              <a:rPr lang="fr-BE" dirty="0"/>
              <a:t>.</a:t>
            </a:r>
          </a:p>
        </p:txBody>
      </p:sp>
      <p:sp>
        <p:nvSpPr>
          <p:cNvPr id="4" name="Date Placeholder 3"/>
          <p:cNvSpPr>
            <a:spLocks noGrp="1"/>
          </p:cNvSpPr>
          <p:nvPr>
            <p:ph type="dt" sz="quarter" idx="10"/>
            <p:custDataLst>
              <p:tags r:id="rId3"/>
            </p:custDataLst>
          </p:nvPr>
        </p:nvSpPr>
        <p:spPr/>
        <p:txBody>
          <a:bodyPr/>
          <a:lstStyle/>
          <a:p>
            <a:pPr>
              <a:defRPr/>
            </a:pPr>
            <a:fld id="{529C09DE-B55D-4F65-894A-51C16BC4E502}" type="datetime1">
              <a:rPr lang="en-US">
                <a:solidFill>
                  <a:prstClr val="black">
                    <a:tint val="75000"/>
                  </a:prstClr>
                </a:solidFill>
              </a:rPr>
              <a:pPr>
                <a:defRPr/>
              </a:pPr>
              <a:t>11/16/2023</a:t>
            </a:fld>
            <a:endParaRPr lang="en-US" dirty="0">
              <a:solidFill>
                <a:prstClr val="black">
                  <a:tint val="75000"/>
                </a:prstClr>
              </a:solidFill>
            </a:endParaRPr>
          </a:p>
        </p:txBody>
      </p:sp>
      <p:sp>
        <p:nvSpPr>
          <p:cNvPr id="5939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6F6F42-2449-418D-89B2-A6344AA35FC0}" type="slidenum">
              <a:rPr lang="en-US" altLang="fr-FR" sz="1200">
                <a:solidFill>
                  <a:srgbClr val="898989"/>
                </a:solidFill>
              </a:rPr>
              <a:pPr>
                <a:spcBef>
                  <a:spcPct val="0"/>
                </a:spcBef>
                <a:buFontTx/>
                <a:buNone/>
              </a:pPr>
              <a:t>33</a:t>
            </a:fld>
            <a:endParaRPr lang="en-US" altLang="fr-FR" sz="1200">
              <a:solidFill>
                <a:srgbClr val="898989"/>
              </a:solidFill>
            </a:endParaRPr>
          </a:p>
        </p:txBody>
      </p:sp>
    </p:spTree>
    <p:extLst>
      <p:ext uri="{BB962C8B-B14F-4D97-AF65-F5344CB8AC3E}">
        <p14:creationId xmlns:p14="http://schemas.microsoft.com/office/powerpoint/2010/main" val="419322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DB739-5BEA-4904-9852-7B9E6A2434AE}"/>
              </a:ext>
            </a:extLst>
          </p:cNvPr>
          <p:cNvSpPr>
            <a:spLocks noGrp="1"/>
          </p:cNvSpPr>
          <p:nvPr>
            <p:ph type="title"/>
            <p:custDataLst>
              <p:tags r:id="rId1"/>
            </p:custDataLst>
          </p:nvPr>
        </p:nvSpPr>
        <p:spPr/>
        <p:txBody>
          <a:bodyPr/>
          <a:lstStyle/>
          <a:p>
            <a:r>
              <a:rPr lang="fr-FR" dirty="0">
                <a:solidFill>
                  <a:srgbClr val="FF0000"/>
                </a:solidFill>
              </a:rPr>
              <a:t>Liberté d’expression contre dénigrement </a:t>
            </a:r>
          </a:p>
        </p:txBody>
      </p:sp>
      <p:sp>
        <p:nvSpPr>
          <p:cNvPr id="3" name="Espace réservé du contenu 2">
            <a:extLst>
              <a:ext uri="{FF2B5EF4-FFF2-40B4-BE49-F238E27FC236}">
                <a16:creationId xmlns:a16="http://schemas.microsoft.com/office/drawing/2014/main" id="{103A8F5D-DE85-4FB0-89B9-78AE99C1E32F}"/>
              </a:ext>
            </a:extLst>
          </p:cNvPr>
          <p:cNvSpPr>
            <a:spLocks noGrp="1"/>
          </p:cNvSpPr>
          <p:nvPr>
            <p:ph idx="1"/>
            <p:custDataLst>
              <p:tags r:id="rId2"/>
            </p:custDataLst>
          </p:nvPr>
        </p:nvSpPr>
        <p:spPr/>
        <p:txBody>
          <a:bodyPr/>
          <a:lstStyle/>
          <a:p>
            <a:pPr marL="0" indent="0">
              <a:buNone/>
            </a:pPr>
            <a:r>
              <a:rPr lang="fr-FR" sz="1600" dirty="0"/>
              <a:t>Même en l'absence d'une situation de concurrence directe et effective entre les personnes concernées, la divulgation, par l'une, d'une information de nature à jeter le discrédit sur un produit commercialisé par l'autre peut constituer un acte de dénigrement. </a:t>
            </a:r>
          </a:p>
          <a:p>
            <a:pPr marL="0" indent="0">
              <a:buNone/>
            </a:pPr>
            <a:endParaRPr lang="fr-FR" sz="1600" dirty="0"/>
          </a:p>
          <a:p>
            <a:pPr marL="0" indent="0">
              <a:buNone/>
            </a:pPr>
            <a:r>
              <a:rPr lang="fr-FR" sz="1600" dirty="0"/>
              <a:t>Mais, lorsque l'information en cause se rapporte  :</a:t>
            </a:r>
          </a:p>
          <a:p>
            <a:pPr>
              <a:buFontTx/>
              <a:buChar char="-"/>
            </a:pPr>
            <a:r>
              <a:rPr lang="fr-FR" sz="1600" dirty="0"/>
              <a:t>à un sujet d'intérêt général (première condition) (</a:t>
            </a:r>
            <a:r>
              <a:rPr lang="fr-FR" sz="1600" i="1" dirty="0"/>
              <a:t>par exemple la santé des nourrissons</a:t>
            </a:r>
            <a:r>
              <a:rPr lang="fr-FR" sz="1600" dirty="0"/>
              <a:t>…)</a:t>
            </a:r>
          </a:p>
          <a:p>
            <a:pPr>
              <a:buFontTx/>
              <a:buChar char="-"/>
            </a:pPr>
            <a:r>
              <a:rPr lang="fr-FR" sz="1600" dirty="0"/>
              <a:t>et repose sur une base factuelle suffisante (deuxième condition),</a:t>
            </a:r>
          </a:p>
          <a:p>
            <a:pPr>
              <a:buFontTx/>
              <a:buChar char="-"/>
            </a:pPr>
            <a:r>
              <a:rPr lang="fr-FR" sz="1600" dirty="0"/>
              <a:t>sous réserve qu'elle soit exprimée avec une certaine mesure (troisième condition).</a:t>
            </a:r>
          </a:p>
          <a:p>
            <a:pPr marL="0" indent="0">
              <a:buNone/>
            </a:pPr>
            <a:endParaRPr lang="fr-FR" sz="1600" dirty="0"/>
          </a:p>
          <a:p>
            <a:pPr marL="0" indent="0">
              <a:buNone/>
            </a:pPr>
            <a:r>
              <a:rPr lang="fr-FR" sz="1600" dirty="0"/>
              <a:t>Cette divulgation relève du droit à la liberté d'expression, qui inclut le droit de libre critique, et n’est pas alors fautive,</a:t>
            </a:r>
          </a:p>
          <a:p>
            <a:pPr marL="0" indent="0">
              <a:buNone/>
            </a:pPr>
            <a:endParaRPr lang="fr-FR" sz="1600" dirty="0"/>
          </a:p>
          <a:p>
            <a:pPr marL="0" indent="0">
              <a:buNone/>
            </a:pPr>
            <a:r>
              <a:rPr lang="fr-FR" sz="1600" b="1" dirty="0">
                <a:hlinkClick r:id="rId5"/>
              </a:rPr>
              <a:t>Cour de cassation, (1re </a:t>
            </a:r>
            <a:r>
              <a:rPr lang="fr-FR" sz="1600" b="1" dirty="0" err="1">
                <a:hlinkClick r:id="rId5"/>
              </a:rPr>
              <a:t>ch</a:t>
            </a:r>
            <a:r>
              <a:rPr lang="fr-FR" sz="1600" b="1" dirty="0">
                <a:hlinkClick r:id="rId5"/>
              </a:rPr>
              <a:t> civ.), 11 juillet 2018, Santé Port Royal c/ Laboratoire </a:t>
            </a:r>
            <a:r>
              <a:rPr lang="fr-FR" sz="1600" b="1" dirty="0" err="1">
                <a:hlinkClick r:id="rId5"/>
              </a:rPr>
              <a:t>Crinex</a:t>
            </a:r>
            <a:endParaRPr lang="fr-FR" sz="1600" dirty="0"/>
          </a:p>
        </p:txBody>
      </p:sp>
    </p:spTree>
    <p:extLst>
      <p:ext uri="{BB962C8B-B14F-4D97-AF65-F5344CB8AC3E}">
        <p14:creationId xmlns:p14="http://schemas.microsoft.com/office/powerpoint/2010/main" val="344915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b="1" dirty="0">
                <a:solidFill>
                  <a:srgbClr val="FF0000"/>
                </a:solidFill>
              </a:rPr>
              <a:t>Comment effacer des informations sur un moteur de recherche ?</a:t>
            </a:r>
            <a:br>
              <a:rPr lang="fr-BE" b="1" dirty="0"/>
            </a:br>
            <a:endParaRPr lang="fr-BE" dirty="0"/>
          </a:p>
        </p:txBody>
      </p:sp>
      <p:sp>
        <p:nvSpPr>
          <p:cNvPr id="3" name="Content Placeholder 2"/>
          <p:cNvSpPr>
            <a:spLocks noGrp="1"/>
          </p:cNvSpPr>
          <p:nvPr>
            <p:ph idx="1"/>
            <p:custDataLst>
              <p:tags r:id="rId2"/>
            </p:custDataLst>
          </p:nvPr>
        </p:nvSpPr>
        <p:spPr/>
        <p:txBody>
          <a:bodyPr rtlCol="0">
            <a:normAutofit fontScale="92500" lnSpcReduction="10000"/>
          </a:bodyPr>
          <a:lstStyle/>
          <a:p>
            <a:pPr eaLnBrk="1" fontAlgn="auto" hangingPunct="1">
              <a:spcAft>
                <a:spcPts val="0"/>
              </a:spcAft>
              <a:defRPr/>
            </a:pPr>
            <a:r>
              <a:rPr lang="fr-BE" b="1" dirty="0"/>
              <a:t>Première étape : </a:t>
            </a:r>
            <a:r>
              <a:rPr lang="fr-BE" dirty="0"/>
              <a:t>contacter le webmaster du site pour demander la suppression du contenu</a:t>
            </a:r>
          </a:p>
          <a:p>
            <a:pPr eaLnBrk="1" fontAlgn="auto" hangingPunct="1">
              <a:spcAft>
                <a:spcPts val="0"/>
              </a:spcAft>
              <a:defRPr/>
            </a:pPr>
            <a:endParaRPr lang="fr-BE" b="1" dirty="0"/>
          </a:p>
          <a:p>
            <a:pPr eaLnBrk="1" fontAlgn="auto" hangingPunct="1">
              <a:spcAft>
                <a:spcPts val="0"/>
              </a:spcAft>
              <a:defRPr/>
            </a:pPr>
            <a:r>
              <a:rPr lang="fr-BE" b="1" dirty="0"/>
              <a:t>Seconde étape : </a:t>
            </a:r>
            <a:r>
              <a:rPr lang="fr-BE" dirty="0"/>
              <a:t>faire disparaitre les informations des caches des moteurs de </a:t>
            </a:r>
            <a:r>
              <a:rPr lang="fr-BE" dirty="0">
                <a:latin typeface="+mj-lt"/>
              </a:rPr>
              <a:t>recherche </a:t>
            </a:r>
          </a:p>
          <a:p>
            <a:pPr eaLnBrk="1" fontAlgn="auto" hangingPunct="1">
              <a:spcAft>
                <a:spcPts val="0"/>
              </a:spcAft>
              <a:defRPr/>
            </a:pPr>
            <a:endParaRPr lang="fr-BE" dirty="0">
              <a:latin typeface="+mj-lt"/>
            </a:endParaRPr>
          </a:p>
          <a:p>
            <a:pPr lvl="2" eaLnBrk="1" fontAlgn="auto" hangingPunct="1">
              <a:spcAft>
                <a:spcPts val="0"/>
              </a:spcAft>
              <a:buFontTx/>
              <a:buNone/>
              <a:defRPr/>
            </a:pPr>
            <a:r>
              <a:rPr lang="fr-BE" dirty="0">
                <a:latin typeface="+mj-lt"/>
              </a:rPr>
              <a:t>● attendre 2 à 3 semaines la mise à jour du moteur ?</a:t>
            </a:r>
          </a:p>
          <a:p>
            <a:pPr lvl="2" eaLnBrk="1" fontAlgn="auto" hangingPunct="1">
              <a:spcAft>
                <a:spcPts val="0"/>
              </a:spcAft>
              <a:buFontTx/>
              <a:buNone/>
              <a:defRPr/>
            </a:pPr>
            <a:r>
              <a:rPr lang="fr-BE" dirty="0">
                <a:latin typeface="+mj-lt"/>
              </a:rPr>
              <a:t>● utiliser les procédures de désindexation des moteurs de recherche</a:t>
            </a:r>
          </a:p>
          <a:p>
            <a:pPr lvl="6">
              <a:buFontTx/>
              <a:buNone/>
              <a:defRPr/>
            </a:pPr>
            <a:r>
              <a:rPr lang="fr-BE" dirty="0">
                <a:latin typeface="+mj-lt"/>
                <a:hlinkClick r:id="rId7"/>
              </a:rPr>
              <a:t>Ex. Pour Google</a:t>
            </a:r>
            <a:endParaRPr lang="fr-BE" dirty="0">
              <a:latin typeface="+mj-lt"/>
            </a:endParaRPr>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AA136924-549F-435B-B871-16FFBF247D00}" type="datetime1">
              <a:rPr lang="en-US">
                <a:solidFill>
                  <a:prstClr val="black">
                    <a:tint val="75000"/>
                  </a:prstClr>
                </a:solidFill>
              </a:rPr>
              <a:pPr>
                <a:defRPr/>
              </a:pPr>
              <a:t>11/16/2023</a:t>
            </a:fld>
            <a:endParaRPr lang="en-US">
              <a:solidFill>
                <a:prstClr val="black">
                  <a:tint val="75000"/>
                </a:prstClr>
              </a:solidFill>
            </a:endParaRPr>
          </a:p>
        </p:txBody>
      </p:sp>
      <p:sp>
        <p:nvSpPr>
          <p:cNvPr id="6042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2FC446-B495-4738-A41C-39183D13AF31}" type="slidenum">
              <a:rPr lang="en-US" altLang="fr-FR" sz="1200">
                <a:solidFill>
                  <a:srgbClr val="898989"/>
                </a:solidFill>
              </a:rPr>
              <a:pPr>
                <a:spcBef>
                  <a:spcPct val="0"/>
                </a:spcBef>
                <a:buFontTx/>
                <a:buNone/>
              </a:pPr>
              <a:t>35</a:t>
            </a:fld>
            <a:endParaRPr lang="en-US" altLang="fr-FR" sz="1200">
              <a:solidFill>
                <a:srgbClr val="898989"/>
              </a:solidFill>
            </a:endParaRPr>
          </a:p>
        </p:txBody>
      </p:sp>
    </p:spTree>
    <p:extLst>
      <p:ext uri="{BB962C8B-B14F-4D97-AF65-F5344CB8AC3E}">
        <p14:creationId xmlns:p14="http://schemas.microsoft.com/office/powerpoint/2010/main" val="166486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1"/>
            </p:custDataLst>
          </p:nvPr>
        </p:nvSpPr>
        <p:spPr/>
        <p:txBody>
          <a:bodyPr/>
          <a:lstStyle/>
          <a:p>
            <a:pPr eaLnBrk="1" hangingPunct="1"/>
            <a:r>
              <a:rPr lang="fr-BE" altLang="fr-FR">
                <a:solidFill>
                  <a:srgbClr val="FF0000"/>
                </a:solidFill>
              </a:rPr>
              <a:t>b. Les procédures judiciaires…</a:t>
            </a:r>
          </a:p>
        </p:txBody>
      </p:sp>
      <p:sp>
        <p:nvSpPr>
          <p:cNvPr id="39939" name="Content Placeholder 2"/>
          <p:cNvSpPr>
            <a:spLocks noGrp="1"/>
          </p:cNvSpPr>
          <p:nvPr>
            <p:ph idx="1"/>
            <p:custDataLst>
              <p:tags r:id="rId2"/>
            </p:custDataLst>
          </p:nvPr>
        </p:nvSpPr>
        <p:spPr>
          <a:xfrm>
            <a:off x="228600" y="1557338"/>
            <a:ext cx="8686800" cy="4592637"/>
          </a:xfrm>
        </p:spPr>
        <p:txBody>
          <a:bodyPr rtlCol="0">
            <a:normAutofit fontScale="85000" lnSpcReduction="20000"/>
          </a:bodyPr>
          <a:lstStyle/>
          <a:p>
            <a:pPr eaLnBrk="1" fontAlgn="auto" hangingPunct="1">
              <a:spcAft>
                <a:spcPts val="0"/>
              </a:spcAft>
              <a:buFontTx/>
              <a:buNone/>
              <a:defRPr/>
            </a:pPr>
            <a:r>
              <a:rPr lang="fr-BE" dirty="0"/>
              <a:t>Il faut mettre en parallèle la lourdeur  et la durée d’un contentieux judiciaire avec l’extrême volatilité du réseau et la facilité pour créer un contenu préjudiciable;</a:t>
            </a:r>
          </a:p>
          <a:p>
            <a:pPr eaLnBrk="1" fontAlgn="auto" hangingPunct="1">
              <a:spcAft>
                <a:spcPts val="0"/>
              </a:spcAft>
              <a:buFontTx/>
              <a:buAutoNum type="arabicPeriod"/>
              <a:defRPr/>
            </a:pPr>
            <a:endParaRPr lang="fr-BE" dirty="0"/>
          </a:p>
          <a:p>
            <a:pPr eaLnBrk="1" fontAlgn="auto" hangingPunct="1">
              <a:spcAft>
                <a:spcPts val="0"/>
              </a:spcAft>
              <a:buFontTx/>
              <a:buNone/>
              <a:defRPr/>
            </a:pPr>
            <a:r>
              <a:rPr lang="fr-BE" dirty="0"/>
              <a:t>Une véritable course d’obstacles pour mener à bien la procédure :</a:t>
            </a:r>
          </a:p>
          <a:p>
            <a:pPr eaLnBrk="1" fontAlgn="auto" hangingPunct="1">
              <a:spcAft>
                <a:spcPts val="0"/>
              </a:spcAft>
              <a:buFontTx/>
              <a:buNone/>
              <a:defRPr/>
            </a:pPr>
            <a:endParaRPr lang="fr-BE" dirty="0"/>
          </a:p>
          <a:p>
            <a:pPr eaLnBrk="1" fontAlgn="auto" hangingPunct="1">
              <a:spcAft>
                <a:spcPts val="0"/>
              </a:spcAft>
              <a:buFontTx/>
              <a:buChar char="-"/>
              <a:defRPr/>
            </a:pPr>
            <a:r>
              <a:rPr lang="fr-BE" dirty="0"/>
              <a:t>Quant aux preuves; </a:t>
            </a:r>
          </a:p>
          <a:p>
            <a:pPr eaLnBrk="1" fontAlgn="auto" hangingPunct="1">
              <a:spcAft>
                <a:spcPts val="0"/>
              </a:spcAft>
              <a:buFontTx/>
              <a:buChar char="-"/>
              <a:defRPr/>
            </a:pPr>
            <a:r>
              <a:rPr lang="fr-BE" dirty="0"/>
              <a:t>A l’identification de l’auteur des propos;</a:t>
            </a:r>
          </a:p>
          <a:p>
            <a:pPr eaLnBrk="1" fontAlgn="auto" hangingPunct="1">
              <a:spcAft>
                <a:spcPts val="0"/>
              </a:spcAft>
              <a:buFontTx/>
              <a:buChar char="-"/>
              <a:defRPr/>
            </a:pPr>
            <a:r>
              <a:rPr lang="fr-BE" dirty="0"/>
              <a:t>Aux délais;</a:t>
            </a:r>
          </a:p>
          <a:p>
            <a:pPr eaLnBrk="1" fontAlgn="auto" hangingPunct="1">
              <a:spcAft>
                <a:spcPts val="0"/>
              </a:spcAft>
              <a:buFontTx/>
              <a:buChar char="-"/>
              <a:defRPr/>
            </a:pPr>
            <a:r>
              <a:rPr lang="fr-BE" dirty="0"/>
              <a:t>A la complexité du droit de la presse; </a:t>
            </a:r>
          </a:p>
          <a:p>
            <a:pPr eaLnBrk="1" fontAlgn="auto" hangingPunct="1">
              <a:spcAft>
                <a:spcPts val="0"/>
              </a:spcAft>
              <a:buFontTx/>
              <a:buAutoNum type="arabicPeriod"/>
              <a:defRPr/>
            </a:pPr>
            <a:endParaRPr lang="fr-BE" dirty="0"/>
          </a:p>
          <a:p>
            <a:pPr eaLnBrk="1" fontAlgn="auto" hangingPunct="1">
              <a:spcAft>
                <a:spcPts val="0"/>
              </a:spcAft>
              <a:buFontTx/>
              <a:buNone/>
              <a:defRPr/>
            </a:pPr>
            <a:endParaRPr lang="fr-BE" dirty="0"/>
          </a:p>
          <a:p>
            <a:pPr lvl="1"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65122A5C-0700-4713-8E5F-CDC54D0D75D1}" type="datetime1">
              <a:rPr lang="en-US">
                <a:solidFill>
                  <a:prstClr val="black">
                    <a:tint val="75000"/>
                  </a:prstClr>
                </a:solidFill>
              </a:rPr>
              <a:pPr>
                <a:defRPr/>
              </a:pPr>
              <a:t>11/16/2023</a:t>
            </a:fld>
            <a:endParaRPr lang="en-US">
              <a:solidFill>
                <a:prstClr val="black">
                  <a:tint val="75000"/>
                </a:prstClr>
              </a:solidFill>
            </a:endParaRPr>
          </a:p>
        </p:txBody>
      </p:sp>
      <p:sp>
        <p:nvSpPr>
          <p:cNvPr id="6144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EA094B-6220-4107-A3AE-1124B70FD461}" type="slidenum">
              <a:rPr lang="en-US" altLang="fr-FR" sz="1200">
                <a:solidFill>
                  <a:srgbClr val="898989"/>
                </a:solidFill>
              </a:rPr>
              <a:pPr>
                <a:spcBef>
                  <a:spcPct val="0"/>
                </a:spcBef>
                <a:buFontTx/>
                <a:buNone/>
              </a:pPr>
              <a:t>36</a:t>
            </a:fld>
            <a:endParaRPr lang="en-US" altLang="fr-FR" sz="1200">
              <a:solidFill>
                <a:srgbClr val="898989"/>
              </a:solidFill>
            </a:endParaRPr>
          </a:p>
        </p:txBody>
      </p:sp>
    </p:spTree>
    <p:extLst>
      <p:ext uri="{BB962C8B-B14F-4D97-AF65-F5344CB8AC3E}">
        <p14:creationId xmlns:p14="http://schemas.microsoft.com/office/powerpoint/2010/main" val="1773301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Un saut d’obstacles pour mener à bien la procédure judiciaire</a:t>
            </a:r>
          </a:p>
        </p:txBody>
      </p:sp>
      <p:sp>
        <p:nvSpPr>
          <p:cNvPr id="40963" name="Content Placeholder 2"/>
          <p:cNvSpPr>
            <a:spLocks noGrp="1"/>
          </p:cNvSpPr>
          <p:nvPr>
            <p:ph idx="1"/>
            <p:custDataLst>
              <p:tags r:id="rId2"/>
            </p:custDataLst>
          </p:nvPr>
        </p:nvSpPr>
        <p:spPr>
          <a:xfrm>
            <a:off x="228600" y="1628775"/>
            <a:ext cx="8686800" cy="4521200"/>
          </a:xfrm>
        </p:spPr>
        <p:txBody>
          <a:bodyPr rtlCol="0">
            <a:normAutofit fontScale="70000" lnSpcReduction="20000"/>
          </a:bodyPr>
          <a:lstStyle/>
          <a:p>
            <a:pPr eaLnBrk="1" fontAlgn="auto" hangingPunct="1">
              <a:spcAft>
                <a:spcPts val="0"/>
              </a:spcAft>
              <a:buFontTx/>
              <a:buNone/>
              <a:defRPr/>
            </a:pPr>
            <a:r>
              <a:rPr lang="fr-BE" b="1" dirty="0"/>
              <a:t>1. Question de preuve : </a:t>
            </a:r>
          </a:p>
          <a:p>
            <a:pPr lvl="1" eaLnBrk="1" fontAlgn="auto" hangingPunct="1">
              <a:spcAft>
                <a:spcPts val="0"/>
              </a:spcAft>
              <a:buFontTx/>
              <a:buNone/>
              <a:defRPr/>
            </a:pPr>
            <a:r>
              <a:rPr lang="fr-BE" dirty="0"/>
              <a:t> </a:t>
            </a:r>
          </a:p>
          <a:p>
            <a:pPr lvl="1" eaLnBrk="1" fontAlgn="auto" hangingPunct="1">
              <a:spcAft>
                <a:spcPts val="0"/>
              </a:spcAft>
              <a:buFontTx/>
              <a:buNone/>
              <a:defRPr/>
            </a:pPr>
            <a:r>
              <a:rPr lang="fr-BE" dirty="0"/>
              <a:t>Il faut faire un constat d’huissier pour avoir une preuve du contenu. Une simple copie écran ne suffit pas.</a:t>
            </a:r>
          </a:p>
          <a:p>
            <a:pPr lvl="1" eaLnBrk="1" fontAlgn="auto" hangingPunct="1">
              <a:spcAft>
                <a:spcPts val="0"/>
              </a:spcAft>
              <a:buFontTx/>
              <a:buNone/>
              <a:defRPr/>
            </a:pPr>
            <a:endParaRPr lang="fr-BE" dirty="0"/>
          </a:p>
          <a:p>
            <a:pPr lvl="1" eaLnBrk="1" fontAlgn="auto" hangingPunct="1">
              <a:spcAft>
                <a:spcPts val="0"/>
              </a:spcAft>
              <a:buFontTx/>
              <a:buNone/>
              <a:defRPr/>
            </a:pPr>
            <a:r>
              <a:rPr lang="fr-BE" dirty="0"/>
              <a:t>Il faut donner les bonnes indications à l’huissier – localiser certains contenus avec  des architectures complexes n’est pas forcément évident…</a:t>
            </a:r>
          </a:p>
          <a:p>
            <a:pPr lvl="1" eaLnBrk="1" fontAlgn="auto" hangingPunct="1">
              <a:spcAft>
                <a:spcPts val="0"/>
              </a:spcAft>
              <a:buFontTx/>
              <a:buNone/>
              <a:defRPr/>
            </a:pPr>
            <a:endParaRPr lang="fr-BE" dirty="0"/>
          </a:p>
          <a:p>
            <a:pPr lvl="1" eaLnBrk="1" fontAlgn="auto" hangingPunct="1">
              <a:spcAft>
                <a:spcPts val="0"/>
              </a:spcAft>
              <a:buFontTx/>
              <a:buNone/>
              <a:defRPr/>
            </a:pPr>
            <a:r>
              <a:rPr lang="fr-BE" b="1" dirty="0"/>
              <a:t>2. Question d’identification :</a:t>
            </a:r>
          </a:p>
          <a:p>
            <a:pPr lvl="1" eaLnBrk="1" fontAlgn="auto" hangingPunct="1">
              <a:spcAft>
                <a:spcPts val="0"/>
              </a:spcAft>
              <a:buFontTx/>
              <a:buNone/>
              <a:defRPr/>
            </a:pPr>
            <a:endParaRPr lang="fr-BE" b="1" dirty="0"/>
          </a:p>
          <a:p>
            <a:pPr lvl="1" eaLnBrk="1" fontAlgn="auto" hangingPunct="1">
              <a:spcAft>
                <a:spcPts val="0"/>
              </a:spcAft>
              <a:buFontTx/>
              <a:buNone/>
              <a:defRPr/>
            </a:pPr>
            <a:r>
              <a:rPr lang="fr-BE" dirty="0"/>
              <a:t>Il faut souvent au préalable obtenir une injonction du juge pour que l’hébergeur du service donne des informations identifiant l’auteur au civil</a:t>
            </a:r>
          </a:p>
          <a:p>
            <a:pPr lvl="1" eaLnBrk="1" fontAlgn="auto" hangingPunct="1">
              <a:spcAft>
                <a:spcPts val="0"/>
              </a:spcAft>
              <a:buFontTx/>
              <a:buNone/>
              <a:defRPr/>
            </a:pPr>
            <a:endParaRPr lang="fr-BE" dirty="0"/>
          </a:p>
          <a:p>
            <a:pPr lvl="1" eaLnBrk="1" fontAlgn="auto" hangingPunct="1">
              <a:spcAft>
                <a:spcPts val="0"/>
              </a:spcAft>
              <a:buFontTx/>
              <a:buNone/>
              <a:defRPr/>
            </a:pPr>
            <a:r>
              <a:rPr lang="fr-BE" dirty="0"/>
              <a:t>Au pénal, cette tache est laissée aux magistrats, mais on perd la maîtrise des délais…</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163EB480-EF00-49F1-9E86-6B5380C3286F}" type="datetime1">
              <a:rPr lang="en-US">
                <a:solidFill>
                  <a:prstClr val="black">
                    <a:tint val="75000"/>
                  </a:prstClr>
                </a:solidFill>
              </a:rPr>
              <a:pPr>
                <a:defRPr/>
              </a:pPr>
              <a:t>11/16/2023</a:t>
            </a:fld>
            <a:endParaRPr lang="en-US">
              <a:solidFill>
                <a:prstClr val="black">
                  <a:tint val="75000"/>
                </a:prstClr>
              </a:solidFill>
            </a:endParaRPr>
          </a:p>
        </p:txBody>
      </p:sp>
      <p:sp>
        <p:nvSpPr>
          <p:cNvPr id="6246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7E00E8-0ABC-4BE6-B7FC-2233585D7D5F}" type="slidenum">
              <a:rPr lang="en-US" altLang="fr-FR" sz="1200">
                <a:solidFill>
                  <a:srgbClr val="898989"/>
                </a:solidFill>
              </a:rPr>
              <a:pPr>
                <a:spcBef>
                  <a:spcPct val="0"/>
                </a:spcBef>
                <a:buFontTx/>
                <a:buNone/>
              </a:pPr>
              <a:t>37</a:t>
            </a:fld>
            <a:endParaRPr lang="en-US" altLang="fr-FR" sz="1200">
              <a:solidFill>
                <a:srgbClr val="898989"/>
              </a:solidFill>
            </a:endParaRPr>
          </a:p>
        </p:txBody>
      </p:sp>
    </p:spTree>
    <p:extLst>
      <p:ext uri="{BB962C8B-B14F-4D97-AF65-F5344CB8AC3E}">
        <p14:creationId xmlns:p14="http://schemas.microsoft.com/office/powerpoint/2010/main" val="358112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procédure judiciaire : un </a:t>
            </a:r>
            <a:r>
              <a:rPr lang="fr-BE" u="sng" dirty="0">
                <a:solidFill>
                  <a:srgbClr val="FF0000"/>
                </a:solidFill>
              </a:rPr>
              <a:t>saut</a:t>
            </a:r>
            <a:r>
              <a:rPr lang="fr-BE" dirty="0">
                <a:solidFill>
                  <a:srgbClr val="FF0000"/>
                </a:solidFill>
              </a:rPr>
              <a:t> d’obstacles (suites)</a:t>
            </a:r>
          </a:p>
        </p:txBody>
      </p:sp>
      <p:sp>
        <p:nvSpPr>
          <p:cNvPr id="41987" name="Content Placeholder 2"/>
          <p:cNvSpPr>
            <a:spLocks noGrp="1"/>
          </p:cNvSpPr>
          <p:nvPr>
            <p:ph idx="1"/>
            <p:custDataLst>
              <p:tags r:id="rId2"/>
            </p:custDataLst>
          </p:nvPr>
        </p:nvSpPr>
        <p:spPr>
          <a:xfrm>
            <a:off x="228600" y="1341438"/>
            <a:ext cx="8686800" cy="4808537"/>
          </a:xfrm>
        </p:spPr>
        <p:txBody>
          <a:bodyPr rtlCol="0">
            <a:normAutofit fontScale="62500" lnSpcReduction="20000"/>
          </a:bodyPr>
          <a:lstStyle/>
          <a:p>
            <a:pPr eaLnBrk="1" fontAlgn="auto" hangingPunct="1">
              <a:spcAft>
                <a:spcPts val="0"/>
              </a:spcAft>
              <a:buFontTx/>
              <a:buNone/>
              <a:defRPr/>
            </a:pPr>
            <a:r>
              <a:rPr lang="fr-BE" dirty="0"/>
              <a:t>3. Un droit de la presse très complexe et mouvant…</a:t>
            </a:r>
          </a:p>
          <a:p>
            <a:pPr eaLnBrk="1" fontAlgn="auto" hangingPunct="1">
              <a:spcAft>
                <a:spcPts val="0"/>
              </a:spcAft>
              <a:buFontTx/>
              <a:buNone/>
              <a:defRPr/>
            </a:pPr>
            <a:endParaRPr lang="fr-BE" dirty="0"/>
          </a:p>
          <a:p>
            <a:pPr eaLnBrk="1" fontAlgn="auto" hangingPunct="1">
              <a:spcAft>
                <a:spcPts val="0"/>
              </a:spcAft>
              <a:defRPr/>
            </a:pPr>
            <a:r>
              <a:rPr lang="fr-BE" dirty="0"/>
              <a:t>Le choix entre la diffamation, l’injure, la diffamation est fondamental pour des questions de procédure;</a:t>
            </a:r>
          </a:p>
          <a:p>
            <a:pPr eaLnBrk="1" fontAlgn="auto" hangingPunct="1">
              <a:spcAft>
                <a:spcPts val="0"/>
              </a:spcAft>
              <a:defRPr/>
            </a:pPr>
            <a:endParaRPr lang="fr-BE" dirty="0"/>
          </a:p>
          <a:p>
            <a:pPr eaLnBrk="1" fontAlgn="auto" hangingPunct="1">
              <a:spcAft>
                <a:spcPts val="0"/>
              </a:spcAft>
              <a:defRPr/>
            </a:pPr>
            <a:r>
              <a:rPr lang="fr-BE" dirty="0"/>
              <a:t>La procédure en matière de diffamation est très complexe pour favoriser la liberté de la presse;</a:t>
            </a:r>
          </a:p>
          <a:p>
            <a:pPr eaLnBrk="1" fontAlgn="auto" hangingPunct="1">
              <a:spcAft>
                <a:spcPts val="0"/>
              </a:spcAft>
              <a:defRPr/>
            </a:pPr>
            <a:endParaRPr lang="fr-BE" dirty="0"/>
          </a:p>
          <a:p>
            <a:pPr eaLnBrk="1" fontAlgn="auto" hangingPunct="1">
              <a:spcAft>
                <a:spcPts val="0"/>
              </a:spcAft>
              <a:defRPr/>
            </a:pPr>
            <a:r>
              <a:rPr lang="fr-BE" dirty="0"/>
              <a:t>De nombreuses dispositions du droit de la presse génèrent des incertitudes lorsqu’elles sont appliquées à l’internet et non plus à la presse traditionnelle;</a:t>
            </a:r>
          </a:p>
          <a:p>
            <a:pPr eaLnBrk="1" fontAlgn="auto" hangingPunct="1">
              <a:spcAft>
                <a:spcPts val="0"/>
              </a:spcAft>
              <a:defRPr/>
            </a:pPr>
            <a:endParaRPr lang="fr-BE" dirty="0"/>
          </a:p>
          <a:p>
            <a:pPr eaLnBrk="1" fontAlgn="auto" hangingPunct="1">
              <a:spcAft>
                <a:spcPts val="0"/>
              </a:spcAft>
              <a:defRPr/>
            </a:pPr>
            <a:r>
              <a:rPr lang="fr-BE" dirty="0"/>
              <a:t>Des magistrats qui protègent la liberté d’expression avant tout, surtout si l’auteur est un simple internaute; </a:t>
            </a:r>
          </a:p>
          <a:p>
            <a:pPr eaLnBrk="1" fontAlgn="auto" hangingPunct="1">
              <a:spcAft>
                <a:spcPts val="0"/>
              </a:spcAft>
              <a:defRPr/>
            </a:pPr>
            <a:endParaRPr lang="fr-BE" dirty="0"/>
          </a:p>
          <a:p>
            <a:pPr eaLnBrk="1" fontAlgn="auto" hangingPunct="1">
              <a:spcAft>
                <a:spcPts val="0"/>
              </a:spcAft>
              <a:defRPr/>
            </a:pPr>
            <a:r>
              <a:rPr lang="fr-BE" dirty="0"/>
              <a:t>par contre la critique préjudiciable entre concurrents sera beaucoup plus facile à faire sanctionner. </a:t>
            </a:r>
          </a:p>
          <a:p>
            <a:pPr eaLnBrk="1" fontAlgn="auto" hangingPunct="1">
              <a:spcAft>
                <a:spcPts val="0"/>
              </a:spcAft>
              <a:defRPr/>
            </a:pPr>
            <a:endParaRPr lang="fr-BE" dirty="0"/>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E9FD44C0-3283-4809-9A1C-35ED72EFF25F}" type="datetime1">
              <a:rPr lang="en-US">
                <a:solidFill>
                  <a:prstClr val="black">
                    <a:tint val="75000"/>
                  </a:prstClr>
                </a:solidFill>
              </a:rPr>
              <a:pPr>
                <a:defRPr/>
              </a:pPr>
              <a:t>11/16/2023</a:t>
            </a:fld>
            <a:endParaRPr lang="en-US">
              <a:solidFill>
                <a:prstClr val="black">
                  <a:tint val="75000"/>
                </a:prstClr>
              </a:solidFill>
            </a:endParaRPr>
          </a:p>
        </p:txBody>
      </p:sp>
      <p:sp>
        <p:nvSpPr>
          <p:cNvPr id="6349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575792-BF73-4898-8893-0C647923E777}" type="slidenum">
              <a:rPr lang="en-US" altLang="fr-FR" sz="1200">
                <a:solidFill>
                  <a:srgbClr val="898989"/>
                </a:solidFill>
              </a:rPr>
              <a:pPr>
                <a:spcBef>
                  <a:spcPct val="0"/>
                </a:spcBef>
                <a:buFontTx/>
                <a:buNone/>
              </a:pPr>
              <a:t>38</a:t>
            </a:fld>
            <a:endParaRPr lang="en-US" altLang="fr-FR" sz="1200">
              <a:solidFill>
                <a:srgbClr val="898989"/>
              </a:solidFill>
            </a:endParaRPr>
          </a:p>
        </p:txBody>
      </p:sp>
    </p:spTree>
    <p:extLst>
      <p:ext uri="{BB962C8B-B14F-4D97-AF65-F5344CB8AC3E}">
        <p14:creationId xmlns:p14="http://schemas.microsoft.com/office/powerpoint/2010/main" val="247986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prise en compte des délais dans les procédures judiciaires </a:t>
            </a:r>
          </a:p>
        </p:txBody>
      </p:sp>
      <p:sp>
        <p:nvSpPr>
          <p:cNvPr id="43011" name="Content Placeholder 2"/>
          <p:cNvSpPr>
            <a:spLocks noGrp="1"/>
          </p:cNvSpPr>
          <p:nvPr>
            <p:ph idx="1"/>
            <p:custDataLst>
              <p:tags r:id="rId2"/>
            </p:custDataLst>
          </p:nvPr>
        </p:nvSpPr>
        <p:spPr/>
        <p:txBody>
          <a:bodyPr rtlCol="0">
            <a:normAutofit lnSpcReduction="10000"/>
          </a:bodyPr>
          <a:lstStyle/>
          <a:p>
            <a:pPr eaLnBrk="1" fontAlgn="auto" hangingPunct="1">
              <a:spcAft>
                <a:spcPts val="0"/>
              </a:spcAft>
              <a:buFontTx/>
              <a:buChar char="-"/>
              <a:defRPr/>
            </a:pPr>
            <a:r>
              <a:rPr lang="fr-BE" dirty="0"/>
              <a:t>La diffamation et l’injure sont prescrites par 3 mois à compter de la publication du contenu.</a:t>
            </a:r>
          </a:p>
          <a:p>
            <a:pPr eaLnBrk="1" fontAlgn="auto" hangingPunct="1">
              <a:spcAft>
                <a:spcPts val="0"/>
              </a:spcAft>
              <a:buFontTx/>
              <a:buChar char="-"/>
              <a:defRPr/>
            </a:pPr>
            <a:endParaRPr lang="fr-BE" dirty="0"/>
          </a:p>
          <a:p>
            <a:pPr eaLnBrk="1" fontAlgn="auto" hangingPunct="1">
              <a:spcAft>
                <a:spcPts val="0"/>
              </a:spcAft>
              <a:buFontTx/>
              <a:buChar char="-"/>
              <a:defRPr/>
            </a:pPr>
            <a:r>
              <a:rPr lang="fr-BE" dirty="0"/>
              <a:t>Un procès classique au civil dure rarement moins d’un an.</a:t>
            </a:r>
          </a:p>
          <a:p>
            <a:pPr eaLnBrk="1" fontAlgn="auto" hangingPunct="1">
              <a:spcAft>
                <a:spcPts val="0"/>
              </a:spcAft>
              <a:buFontTx/>
              <a:buChar char="-"/>
              <a:defRPr/>
            </a:pPr>
            <a:endParaRPr lang="fr-BE" dirty="0"/>
          </a:p>
          <a:p>
            <a:pPr eaLnBrk="1" fontAlgn="auto" hangingPunct="1">
              <a:spcAft>
                <a:spcPts val="0"/>
              </a:spcAft>
              <a:buFontTx/>
              <a:buChar char="-"/>
              <a:defRPr/>
            </a:pPr>
            <a:r>
              <a:rPr lang="fr-BE" dirty="0"/>
              <a:t>L’utilisation du référé peut s’avérer utile mais ici aussi on prend un risque si le juge estime qu’il n’y a pas lieu à référé.</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1D5DED3F-95FF-4DF4-B7B6-680136FBDB8F}" type="datetime1">
              <a:rPr lang="en-US">
                <a:solidFill>
                  <a:prstClr val="black">
                    <a:tint val="75000"/>
                  </a:prstClr>
                </a:solidFill>
              </a:rPr>
              <a:pPr>
                <a:defRPr/>
              </a:pPr>
              <a:t>11/16/2023</a:t>
            </a:fld>
            <a:endParaRPr lang="en-US">
              <a:solidFill>
                <a:prstClr val="black">
                  <a:tint val="75000"/>
                </a:prstClr>
              </a:solidFill>
            </a:endParaRPr>
          </a:p>
        </p:txBody>
      </p:sp>
      <p:sp>
        <p:nvSpPr>
          <p:cNvPr id="6451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9DFECC-4AAA-43B5-ACC4-C1BEF048BA16}" type="slidenum">
              <a:rPr lang="en-US" altLang="fr-FR" sz="1200">
                <a:solidFill>
                  <a:srgbClr val="898989"/>
                </a:solidFill>
              </a:rPr>
              <a:pPr>
                <a:spcBef>
                  <a:spcPct val="0"/>
                </a:spcBef>
                <a:buFontTx/>
                <a:buNone/>
              </a:pPr>
              <a:t>39</a:t>
            </a:fld>
            <a:endParaRPr lang="en-US" altLang="fr-FR" sz="1200">
              <a:solidFill>
                <a:srgbClr val="898989"/>
              </a:solidFill>
            </a:endParaRPr>
          </a:p>
        </p:txBody>
      </p:sp>
    </p:spTree>
    <p:extLst>
      <p:ext uri="{BB962C8B-B14F-4D97-AF65-F5344CB8AC3E}">
        <p14:creationId xmlns:p14="http://schemas.microsoft.com/office/powerpoint/2010/main" val="1461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Qui est concerné?</a:t>
            </a:r>
          </a:p>
        </p:txBody>
      </p:sp>
      <p:sp>
        <p:nvSpPr>
          <p:cNvPr id="3" name="Espace réservé du contenu 2"/>
          <p:cNvSpPr>
            <a:spLocks noGrp="1"/>
          </p:cNvSpPr>
          <p:nvPr>
            <p:ph idx="1"/>
            <p:custDataLst>
              <p:tags r:id="rId2"/>
            </p:custDataLst>
          </p:nvPr>
        </p:nvSpPr>
        <p:spPr>
          <a:xfrm>
            <a:off x="457200" y="1417638"/>
            <a:ext cx="7643192" cy="4603650"/>
          </a:xfrm>
        </p:spPr>
        <p:txBody>
          <a:bodyPr/>
          <a:lstStyle/>
          <a:p>
            <a:pPr marL="0" indent="0" algn="just">
              <a:buNone/>
            </a:pPr>
            <a:r>
              <a:rPr lang="fr-FR" sz="2400" dirty="0"/>
              <a:t>Tous les acteurs de l’internet sont-ils responsables des contenus qu’ils contribuent à diffuser ? Par exemple </a:t>
            </a:r>
          </a:p>
          <a:p>
            <a:r>
              <a:rPr lang="fr-FR" sz="2400" dirty="0"/>
              <a:t>Editeurs de contenus </a:t>
            </a:r>
          </a:p>
          <a:p>
            <a:r>
              <a:rPr lang="fr-FR" sz="2400" dirty="0"/>
              <a:t>FAI – simple transport de contenu &amp; mise en cache</a:t>
            </a:r>
          </a:p>
          <a:p>
            <a:r>
              <a:rPr lang="fr-FR" sz="2400" dirty="0"/>
              <a:t>Hébergeurs</a:t>
            </a:r>
          </a:p>
          <a:p>
            <a:r>
              <a:rPr lang="fr-FR" sz="2400" dirty="0"/>
              <a:t>Moteurs de recherche</a:t>
            </a:r>
          </a:p>
          <a:p>
            <a:r>
              <a:rPr lang="fr-FR" sz="2400" dirty="0"/>
              <a:t>Fournisseurs de liens</a:t>
            </a:r>
          </a:p>
          <a:p>
            <a:r>
              <a:rPr lang="fr-FR" sz="2400" dirty="0"/>
              <a:t>gestionnaire de forum</a:t>
            </a:r>
          </a:p>
          <a:p>
            <a:r>
              <a:rPr lang="fr-FR" sz="2400" dirty="0"/>
              <a:t>Marketplace &amp; plateforme en ligne  </a:t>
            </a:r>
          </a:p>
          <a:p>
            <a:r>
              <a:rPr lang="fr-FR" sz="2400" dirty="0"/>
              <a:t>Plateforme de partage ( YouTube…) </a:t>
            </a:r>
          </a:p>
        </p:txBody>
      </p:sp>
    </p:spTree>
    <p:extLst>
      <p:ext uri="{BB962C8B-B14F-4D97-AF65-F5344CB8AC3E}">
        <p14:creationId xmlns:p14="http://schemas.microsoft.com/office/powerpoint/2010/main" val="4254582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custDataLst>
              <p:tags r:id="rId1"/>
            </p:custDataLst>
          </p:nvPr>
        </p:nvSpPr>
        <p:spPr/>
        <p:txBody>
          <a:bodyPr/>
          <a:lstStyle/>
          <a:p>
            <a:pPr eaLnBrk="1" hangingPunct="1"/>
            <a:r>
              <a:rPr lang="fr-BE" altLang="fr-FR">
                <a:solidFill>
                  <a:srgbClr val="FF0000"/>
                </a:solidFill>
              </a:rPr>
              <a:t>Pour conclure sur cette partie</a:t>
            </a:r>
          </a:p>
        </p:txBody>
      </p:sp>
      <p:sp>
        <p:nvSpPr>
          <p:cNvPr id="44035" name="Content Placeholder 2"/>
          <p:cNvSpPr>
            <a:spLocks noGrp="1"/>
          </p:cNvSpPr>
          <p:nvPr>
            <p:ph idx="1"/>
            <p:custDataLst>
              <p:tags r:id="rId2"/>
            </p:custDataLst>
          </p:nvPr>
        </p:nvSpPr>
        <p:spPr/>
        <p:txBody>
          <a:bodyPr rtlCol="0">
            <a:normAutofit lnSpcReduction="10000"/>
          </a:bodyPr>
          <a:lstStyle/>
          <a:p>
            <a:pPr algn="just" eaLnBrk="1" fontAlgn="auto" hangingPunct="1">
              <a:spcAft>
                <a:spcPts val="0"/>
              </a:spcAft>
              <a:buFontTx/>
              <a:buNone/>
              <a:defRPr/>
            </a:pPr>
            <a:r>
              <a:rPr lang="fr-BE" dirty="0"/>
              <a:t>Le droit pour maîtriser l’e-réputation de l’entreprise  ?</a:t>
            </a:r>
          </a:p>
          <a:p>
            <a:pPr algn="just" eaLnBrk="1" fontAlgn="auto" hangingPunct="1">
              <a:spcAft>
                <a:spcPts val="0"/>
              </a:spcAft>
              <a:defRPr/>
            </a:pPr>
            <a:endParaRPr lang="fr-BE" dirty="0"/>
          </a:p>
          <a:p>
            <a:pPr algn="just" eaLnBrk="1" fontAlgn="auto" hangingPunct="1">
              <a:spcAft>
                <a:spcPts val="0"/>
              </a:spcAft>
              <a:defRPr/>
            </a:pPr>
            <a:r>
              <a:rPr lang="fr-BE" dirty="0"/>
              <a:t>Un outil à prendre en compte parmi d’autres, </a:t>
            </a:r>
          </a:p>
          <a:p>
            <a:pPr algn="just" eaLnBrk="1" fontAlgn="auto" hangingPunct="1">
              <a:spcAft>
                <a:spcPts val="0"/>
              </a:spcAft>
              <a:defRPr/>
            </a:pPr>
            <a:endParaRPr lang="fr-BE" dirty="0"/>
          </a:p>
          <a:p>
            <a:pPr algn="just" eaLnBrk="1" fontAlgn="auto" hangingPunct="1">
              <a:spcAft>
                <a:spcPts val="0"/>
              </a:spcAft>
              <a:defRPr/>
            </a:pPr>
            <a:r>
              <a:rPr lang="fr-BE" dirty="0"/>
              <a:t>surtout hors procès, </a:t>
            </a:r>
          </a:p>
          <a:p>
            <a:pPr algn="just" eaLnBrk="1" fontAlgn="auto" hangingPunct="1">
              <a:spcAft>
                <a:spcPts val="0"/>
              </a:spcAft>
              <a:defRPr/>
            </a:pPr>
            <a:endParaRPr lang="fr-BE" dirty="0"/>
          </a:p>
          <a:p>
            <a:pPr algn="just" eaLnBrk="1" fontAlgn="auto" hangingPunct="1">
              <a:spcAft>
                <a:spcPts val="0"/>
              </a:spcAft>
              <a:defRPr/>
            </a:pPr>
            <a:r>
              <a:rPr lang="fr-BE" dirty="0"/>
              <a:t>mais à manipuler avec précaution. </a:t>
            </a:r>
          </a:p>
          <a:p>
            <a:pPr algn="just"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891E868F-6DBC-45A5-92A9-D5FBEAACD433}" type="datetime1">
              <a:rPr lang="en-US">
                <a:solidFill>
                  <a:prstClr val="black">
                    <a:tint val="75000"/>
                  </a:prstClr>
                </a:solidFill>
              </a:rPr>
              <a:pPr>
                <a:defRPr/>
              </a:pPr>
              <a:t>11/16/2023</a:t>
            </a:fld>
            <a:endParaRPr lang="en-US">
              <a:solidFill>
                <a:prstClr val="black">
                  <a:tint val="75000"/>
                </a:prstClr>
              </a:solidFill>
            </a:endParaRPr>
          </a:p>
        </p:txBody>
      </p:sp>
      <p:sp>
        <p:nvSpPr>
          <p:cNvPr id="6554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163F81-AF50-45DB-9044-0CFE680C163E}" type="slidenum">
              <a:rPr lang="en-US" altLang="fr-FR" sz="1200">
                <a:solidFill>
                  <a:srgbClr val="898989"/>
                </a:solidFill>
              </a:rPr>
              <a:pPr>
                <a:spcBef>
                  <a:spcPct val="0"/>
                </a:spcBef>
                <a:buFontTx/>
                <a:buNone/>
              </a:pPr>
              <a:t>40</a:t>
            </a:fld>
            <a:endParaRPr lang="en-US" altLang="fr-FR" sz="1200">
              <a:solidFill>
                <a:srgbClr val="898989"/>
              </a:solidFill>
            </a:endParaRPr>
          </a:p>
        </p:txBody>
      </p:sp>
    </p:spTree>
    <p:extLst>
      <p:ext uri="{BB962C8B-B14F-4D97-AF65-F5344CB8AC3E}">
        <p14:creationId xmlns:p14="http://schemas.microsoft.com/office/powerpoint/2010/main" val="3840665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custDataLst>
              <p:tags r:id="rId1"/>
            </p:custDataLst>
          </p:nvPr>
        </p:nvSpPr>
        <p:spPr/>
        <p:txBody>
          <a:bodyPr/>
          <a:lstStyle/>
          <a:p>
            <a:pPr eaLnBrk="1" hangingPunct="1"/>
            <a:r>
              <a:rPr lang="fr-BE" altLang="fr-FR" dirty="0">
                <a:solidFill>
                  <a:srgbClr val="FF0000"/>
                </a:solidFill>
              </a:rPr>
              <a:t>Des questions ?</a:t>
            </a:r>
            <a:br>
              <a:rPr lang="fr-BE" altLang="fr-FR" dirty="0">
                <a:solidFill>
                  <a:srgbClr val="FF0000"/>
                </a:solidFill>
              </a:rPr>
            </a:br>
            <a:br>
              <a:rPr lang="fr-BE" altLang="fr-FR" dirty="0">
                <a:solidFill>
                  <a:srgbClr val="FF0000"/>
                </a:solidFill>
              </a:rPr>
            </a:br>
            <a:r>
              <a:rPr lang="fr-BE" altLang="fr-FR" dirty="0">
                <a:solidFill>
                  <a:srgbClr val="FF0000"/>
                </a:solidFill>
              </a:rPr>
              <a:t>Fin M4</a:t>
            </a:r>
            <a:br>
              <a:rPr lang="fr-BE" altLang="fr-FR" dirty="0">
                <a:solidFill>
                  <a:srgbClr val="FF0000"/>
                </a:solidFill>
              </a:rPr>
            </a:br>
            <a:endParaRPr lang="fr-BE" altLang="fr-FR" dirty="0">
              <a:solidFill>
                <a:srgbClr val="FF0000"/>
              </a:solidFill>
            </a:endParaRPr>
          </a:p>
        </p:txBody>
      </p:sp>
      <p:sp>
        <p:nvSpPr>
          <p:cNvPr id="6" name="Subtitle 5"/>
          <p:cNvSpPr>
            <a:spLocks noGrp="1"/>
          </p:cNvSpPr>
          <p:nvPr>
            <p:ph type="subTitle" idx="1"/>
            <p:custDataLst>
              <p:tags r:id="rId2"/>
            </p:custDataLst>
          </p:nvPr>
        </p:nvSpPr>
        <p:spPr/>
        <p:txBody>
          <a:bodyPr rtlCol="0">
            <a:normAutofit/>
          </a:bodyPr>
          <a:lstStyle/>
          <a:p>
            <a:pPr eaLnBrk="1" fontAlgn="auto" hangingPunct="1">
              <a:spcAft>
                <a:spcPts val="0"/>
              </a:spcAft>
              <a:defRPr/>
            </a:pPr>
            <a:endParaRPr lang="fr-BE" dirty="0"/>
          </a:p>
          <a:p>
            <a:pPr eaLnBrk="1" fontAlgn="auto" hangingPunct="1">
              <a:spcAft>
                <a:spcPts val="0"/>
              </a:spcAft>
              <a:defRPr/>
            </a:pPr>
            <a:r>
              <a:rPr lang="fr-BE" dirty="0">
                <a:hlinkClick r:id="rId7"/>
              </a:rPr>
              <a:t>reynaud.avocat@gmail.com</a:t>
            </a:r>
            <a:r>
              <a:rPr lang="fr-BE" dirty="0"/>
              <a:t> </a:t>
            </a:r>
          </a:p>
          <a:p>
            <a:pPr eaLnBrk="1" fontAlgn="auto" hangingPunct="1">
              <a:spcAft>
                <a:spcPts val="0"/>
              </a:spcAft>
              <a:defRPr/>
            </a:pPr>
            <a:r>
              <a:rPr lang="fr-BE" dirty="0"/>
              <a:t> </a:t>
            </a:r>
          </a:p>
        </p:txBody>
      </p:sp>
      <p:sp>
        <p:nvSpPr>
          <p:cNvPr id="4" name="Date Placeholder 3"/>
          <p:cNvSpPr>
            <a:spLocks noGrp="1"/>
          </p:cNvSpPr>
          <p:nvPr>
            <p:ph type="dt" sz="quarter" idx="10"/>
            <p:custDataLst>
              <p:tags r:id="rId3"/>
            </p:custDataLst>
          </p:nvPr>
        </p:nvSpPr>
        <p:spPr/>
        <p:txBody>
          <a:bodyPr/>
          <a:lstStyle/>
          <a:p>
            <a:pPr>
              <a:defRPr/>
            </a:pPr>
            <a:endParaRPr lang="en-US" dirty="0">
              <a:solidFill>
                <a:prstClr val="black">
                  <a:tint val="75000"/>
                </a:prstClr>
              </a:solidFill>
            </a:endParaRPr>
          </a:p>
        </p:txBody>
      </p:sp>
      <p:sp>
        <p:nvSpPr>
          <p:cNvPr id="6656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D955C-3016-4A8D-BE9F-02207C28D3C4}" type="slidenum">
              <a:rPr lang="en-US" altLang="fr-FR" sz="1200">
                <a:solidFill>
                  <a:srgbClr val="898989"/>
                </a:solidFill>
              </a:rPr>
              <a:pPr>
                <a:spcBef>
                  <a:spcPct val="0"/>
                </a:spcBef>
                <a:buFontTx/>
                <a:buNone/>
              </a:pPr>
              <a:t>41</a:t>
            </a:fld>
            <a:endParaRPr lang="en-US" altLang="fr-FR" sz="1200">
              <a:solidFill>
                <a:srgbClr val="898989"/>
              </a:solidFill>
            </a:endParaRPr>
          </a:p>
        </p:txBody>
      </p:sp>
    </p:spTree>
    <p:extLst>
      <p:ext uri="{BB962C8B-B14F-4D97-AF65-F5344CB8AC3E}">
        <p14:creationId xmlns:p14="http://schemas.microsoft.com/office/powerpoint/2010/main" val="14102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1786210"/>
          </a:xfrm>
        </p:spPr>
        <p:txBody>
          <a:bodyPr>
            <a:normAutofit fontScale="90000"/>
          </a:bodyPr>
          <a:lstStyle/>
          <a:p>
            <a:r>
              <a:rPr lang="fr-FR" dirty="0">
                <a:solidFill>
                  <a:srgbClr val="FF0000"/>
                </a:solidFill>
              </a:rPr>
              <a:t>1.1 Premier principe : </a:t>
            </a:r>
            <a:br>
              <a:rPr lang="fr-FR" dirty="0">
                <a:solidFill>
                  <a:srgbClr val="FF0000"/>
                </a:solidFill>
              </a:rPr>
            </a:br>
            <a:r>
              <a:rPr lang="fr-FR" dirty="0">
                <a:solidFill>
                  <a:srgbClr val="FF0000"/>
                </a:solidFill>
              </a:rPr>
              <a:t>Pas d’obligation de surveillance générale pour les FAI et les hébergeurs</a:t>
            </a:r>
          </a:p>
        </p:txBody>
      </p:sp>
      <p:sp>
        <p:nvSpPr>
          <p:cNvPr id="3" name="Espace réservé du contenu 2"/>
          <p:cNvSpPr>
            <a:spLocks noGrp="1"/>
          </p:cNvSpPr>
          <p:nvPr>
            <p:ph idx="1"/>
            <p:custDataLst>
              <p:tags r:id="rId2"/>
            </p:custDataLst>
          </p:nvPr>
        </p:nvSpPr>
        <p:spPr>
          <a:xfrm>
            <a:off x="457200" y="2420888"/>
            <a:ext cx="8579296" cy="4320480"/>
          </a:xfrm>
        </p:spPr>
        <p:txBody>
          <a:bodyPr>
            <a:normAutofit fontScale="47500" lnSpcReduction="20000"/>
          </a:bodyPr>
          <a:lstStyle/>
          <a:p>
            <a:pPr marL="0" indent="0" algn="just">
              <a:buNone/>
            </a:pPr>
            <a:r>
              <a:rPr lang="fr-FR" dirty="0"/>
              <a:t>Pour les intermédiaires techniques, il n’y a </a:t>
            </a:r>
            <a:r>
              <a:rPr lang="fr-FR" b="1" dirty="0"/>
              <a:t>pas d’obligation générale de surveiller les informations transmises ou stockées</a:t>
            </a:r>
            <a:r>
              <a:rPr lang="fr-FR" dirty="0"/>
              <a:t>, ni d’obligation générale de rechercher des faits ou des circonstances révélant des activités illicites. (art. 6.I.7 LCEN).</a:t>
            </a:r>
          </a:p>
          <a:p>
            <a:pPr marL="0" indent="0" algn="just">
              <a:buNone/>
            </a:pPr>
            <a:endParaRPr lang="fr-FR" dirty="0"/>
          </a:p>
          <a:p>
            <a:pPr marL="0" indent="0" algn="just">
              <a:buNone/>
            </a:pPr>
            <a:r>
              <a:rPr lang="fr-FR" dirty="0"/>
              <a:t>La LCEN (</a:t>
            </a:r>
            <a:r>
              <a:rPr lang="fr-FR" dirty="0">
                <a:hlinkClick r:id="rId4"/>
              </a:rPr>
              <a:t>Loi pour la Confiance dans l’Economie Numérique</a:t>
            </a:r>
            <a:r>
              <a:rPr lang="fr-FR" dirty="0"/>
              <a:t>) transpose en droit français la directive 2000/31/CE du 8 juin 2000 dite « Commerce électronique », et en particulier sa section sur la responsabilité des prestataires intermédiaires. </a:t>
            </a:r>
          </a:p>
          <a:p>
            <a:pPr algn="just"/>
            <a:r>
              <a:rPr lang="fr-FR" dirty="0"/>
              <a:t>Celle-ci prévoit que ces prestataires ne seront « </a:t>
            </a:r>
            <a:r>
              <a:rPr lang="fr-FR" i="1" dirty="0"/>
              <a:t>pas responsables des informations </a:t>
            </a:r>
            <a:r>
              <a:rPr lang="fr-FR" dirty="0"/>
              <a:t>» transmises ou stockées. Elle les décharge de toute « </a:t>
            </a:r>
            <a:r>
              <a:rPr lang="fr-FR" i="1" dirty="0"/>
              <a:t>obligation générale en matière de surveillance </a:t>
            </a:r>
            <a:r>
              <a:rPr lang="fr-FR" dirty="0"/>
              <a:t>». </a:t>
            </a:r>
          </a:p>
          <a:p>
            <a:pPr algn="just"/>
            <a:r>
              <a:rPr lang="fr-FR" dirty="0"/>
              <a:t>Ce texte européen a structuré le droit du numérique autour de l'exclusion de la responsabilité des fournisseurs d'accès et des hébergeurs. </a:t>
            </a:r>
          </a:p>
          <a:p>
            <a:pPr lvl="1" algn="just"/>
            <a:r>
              <a:rPr lang="fr-FR" dirty="0"/>
              <a:t>Il fut admis qu'on ne peut être responsable que de ce que l'on peut contrôler. </a:t>
            </a:r>
          </a:p>
          <a:p>
            <a:pPr lvl="1" algn="just"/>
            <a:r>
              <a:rPr lang="fr-FR" dirty="0"/>
              <a:t>Le responsable n'est pas celui qui donne un accès technique au contenu, mais celui à qui est imputable l'existence du contenu. </a:t>
            </a:r>
          </a:p>
          <a:p>
            <a:pPr lvl="1" algn="just"/>
            <a:r>
              <a:rPr lang="fr-FR" dirty="0"/>
              <a:t>La conséquence pratique est que tout le poids de la responsabilité </a:t>
            </a:r>
            <a:r>
              <a:rPr lang="fr-FR" dirty="0">
                <a:highlight>
                  <a:srgbClr val="FFFF00"/>
                </a:highlight>
              </a:rPr>
              <a:t>repose sur les clients </a:t>
            </a:r>
            <a:r>
              <a:rPr lang="fr-FR" dirty="0"/>
              <a:t>de ces prestataires.</a:t>
            </a:r>
          </a:p>
          <a:p>
            <a:pPr marL="0" indent="0" algn="just">
              <a:buNone/>
            </a:pPr>
            <a:endParaRPr lang="fr-FR" dirty="0"/>
          </a:p>
          <a:p>
            <a:pPr marL="0" indent="0" algn="just">
              <a:buNone/>
            </a:pPr>
            <a:r>
              <a:rPr lang="fr-FR" dirty="0"/>
              <a:t>La difficulté pratique est alors d’identifier le client du FAI ou de l’hébergeur si celui-ci a choisi l’anonymat.</a:t>
            </a:r>
          </a:p>
          <a:p>
            <a:pPr marL="0" indent="0" algn="just">
              <a:buNone/>
            </a:pPr>
            <a:endParaRPr lang="fr-FR" dirty="0">
              <a:hlinkClick r:id="rId5"/>
            </a:endParaRPr>
          </a:p>
          <a:p>
            <a:pPr marL="0" indent="0" algn="just">
              <a:buNone/>
            </a:pPr>
            <a:r>
              <a:rPr lang="fr-FR" dirty="0">
                <a:hlinkClick r:id="rId5"/>
              </a:rPr>
              <a:t>Le règlement européen sur les services numériques (DSA) </a:t>
            </a:r>
            <a:r>
              <a:rPr lang="fr-FR" dirty="0"/>
              <a:t>applicable en 2024 ne modifie pas ce principe (art. 7)</a:t>
            </a:r>
          </a:p>
        </p:txBody>
      </p:sp>
    </p:spTree>
    <p:extLst>
      <p:ext uri="{BB962C8B-B14F-4D97-AF65-F5344CB8AC3E}">
        <p14:creationId xmlns:p14="http://schemas.microsoft.com/office/powerpoint/2010/main" val="243745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A5FF7-D63E-00F2-952B-BA4778AAE732}"/>
              </a:ext>
            </a:extLst>
          </p:cNvPr>
          <p:cNvSpPr>
            <a:spLocks noGrp="1"/>
          </p:cNvSpPr>
          <p:nvPr>
            <p:ph type="title"/>
            <p:custDataLst>
              <p:tags r:id="rId1"/>
            </p:custDataLst>
          </p:nvPr>
        </p:nvSpPr>
        <p:spPr/>
        <p:txBody>
          <a:bodyPr>
            <a:normAutofit fontScale="90000"/>
          </a:bodyPr>
          <a:lstStyle/>
          <a:p>
            <a:r>
              <a:rPr lang="fr-FR" dirty="0">
                <a:solidFill>
                  <a:srgbClr val="FF0000"/>
                </a:solidFill>
              </a:rPr>
              <a:t>Des limites à cette absence d’obligation de surveillance générale</a:t>
            </a:r>
          </a:p>
        </p:txBody>
      </p:sp>
      <p:sp>
        <p:nvSpPr>
          <p:cNvPr id="3" name="Espace réservé du contenu 2">
            <a:extLst>
              <a:ext uri="{FF2B5EF4-FFF2-40B4-BE49-F238E27FC236}">
                <a16:creationId xmlns:a16="http://schemas.microsoft.com/office/drawing/2014/main" id="{BE2C075B-6E4C-01A1-C360-47A0AAE99641}"/>
              </a:ext>
            </a:extLst>
          </p:cNvPr>
          <p:cNvSpPr>
            <a:spLocks noGrp="1"/>
          </p:cNvSpPr>
          <p:nvPr>
            <p:ph idx="1"/>
            <p:custDataLst>
              <p:tags r:id="rId2"/>
            </p:custDataLst>
          </p:nvPr>
        </p:nvSpPr>
        <p:spPr>
          <a:xfrm>
            <a:off x="457200" y="1600200"/>
            <a:ext cx="8291264" cy="4983162"/>
          </a:xfrm>
        </p:spPr>
        <p:txBody>
          <a:bodyPr>
            <a:normAutofit fontScale="70000" lnSpcReduction="20000"/>
          </a:bodyPr>
          <a:lstStyle/>
          <a:p>
            <a:r>
              <a:rPr lang="fr-FR" dirty="0"/>
              <a:t>L’autorité judiciaire peut faire </a:t>
            </a:r>
            <a:r>
              <a:rPr lang="fr-FR" u="sng" dirty="0"/>
              <a:t>une demande de surveillance ciblée et temporaire</a:t>
            </a:r>
            <a:r>
              <a:rPr lang="fr-FR" dirty="0"/>
              <a:t> aux FAI et hébergeurs.</a:t>
            </a:r>
          </a:p>
          <a:p>
            <a:r>
              <a:rPr lang="fr-FR" u="sng" dirty="0"/>
              <a:t>Dispositif d’alerte </a:t>
            </a:r>
            <a:r>
              <a:rPr lang="fr-FR" dirty="0"/>
              <a:t>à mettre en place pour les FAI et les hébergeurs : </a:t>
            </a:r>
          </a:p>
          <a:p>
            <a:pPr lvl="1"/>
            <a:r>
              <a:rPr lang="fr-FR" dirty="0"/>
              <a:t>lutte contre l'apologie des crimes contre l'humanité, de l'incitation à la haine raciale, pornographie enfantine,</a:t>
            </a:r>
          </a:p>
          <a:p>
            <a:pPr lvl="1"/>
            <a:r>
              <a:rPr lang="fr-FR" dirty="0"/>
              <a:t>Dispositif facilement accessible et visible permettant à toute personne de porter à leur connaissance ce type de données ( </a:t>
            </a:r>
            <a:r>
              <a:rPr lang="fr-FR" dirty="0">
                <a:hlinkClick r:id="rId4"/>
              </a:rPr>
              <a:t>chez Orange</a:t>
            </a:r>
            <a:r>
              <a:rPr lang="fr-FR" dirty="0"/>
              <a:t>). </a:t>
            </a:r>
          </a:p>
          <a:p>
            <a:endParaRPr lang="fr-FR" dirty="0"/>
          </a:p>
          <a:p>
            <a:r>
              <a:rPr lang="fr-FR" dirty="0"/>
              <a:t>FAI et hébergeurs ont également l'obligation, d'une part, </a:t>
            </a:r>
          </a:p>
          <a:p>
            <a:pPr lvl="1"/>
            <a:r>
              <a:rPr lang="fr-FR" i="1" u="sng" dirty="0"/>
              <a:t>d'informer promptement </a:t>
            </a:r>
            <a:r>
              <a:rPr lang="fr-FR" dirty="0"/>
              <a:t>les autorités publiques compétentes de toutes activités illicites mentionnées ci-dessus qui leur seraient signalées et qu'exerceraient les destinataires de leurs services, </a:t>
            </a:r>
          </a:p>
          <a:p>
            <a:pPr lvl="1"/>
            <a:r>
              <a:rPr lang="fr-FR" dirty="0"/>
              <a:t>et, d'autre part, de </a:t>
            </a:r>
            <a:r>
              <a:rPr lang="fr-FR" u="sng" dirty="0"/>
              <a:t>rendre publics les moyens </a:t>
            </a:r>
            <a:r>
              <a:rPr lang="fr-FR" dirty="0"/>
              <a:t>qu'elles consacrent à la lutte contre ces activités illicites.</a:t>
            </a:r>
          </a:p>
          <a:p>
            <a:endParaRPr lang="fr-FR" dirty="0"/>
          </a:p>
        </p:txBody>
      </p:sp>
      <p:pic>
        <p:nvPicPr>
          <p:cNvPr id="5" name="Image 4">
            <a:extLst>
              <a:ext uri="{FF2B5EF4-FFF2-40B4-BE49-F238E27FC236}">
                <a16:creationId xmlns:a16="http://schemas.microsoft.com/office/drawing/2014/main" id="{4DE225C7-5F06-B897-FD9A-D7838423CD19}"/>
              </a:ext>
            </a:extLst>
          </p:cNvPr>
          <p:cNvPicPr>
            <a:picLocks noChangeAspect="1"/>
          </p:cNvPicPr>
          <p:nvPr/>
        </p:nvPicPr>
        <p:blipFill rotWithShape="1">
          <a:blip r:embed="rId5"/>
          <a:srcRect l="58272" t="88200" r="21254" b="2556"/>
          <a:stretch/>
        </p:blipFill>
        <p:spPr>
          <a:xfrm>
            <a:off x="2663667" y="3573016"/>
            <a:ext cx="1908333" cy="484630"/>
          </a:xfrm>
          <a:prstGeom prst="rect">
            <a:avLst/>
          </a:prstGeom>
        </p:spPr>
      </p:pic>
    </p:spTree>
    <p:extLst>
      <p:ext uri="{BB962C8B-B14F-4D97-AF65-F5344CB8AC3E}">
        <p14:creationId xmlns:p14="http://schemas.microsoft.com/office/powerpoint/2010/main" val="158246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6FB0B-8AB7-B7E1-A672-C2684FFC6181}"/>
              </a:ext>
            </a:extLst>
          </p:cNvPr>
          <p:cNvSpPr>
            <a:spLocks noGrp="1"/>
          </p:cNvSpPr>
          <p:nvPr>
            <p:ph type="title"/>
          </p:nvPr>
        </p:nvSpPr>
        <p:spPr/>
        <p:txBody>
          <a:bodyPr>
            <a:normAutofit fontScale="90000"/>
          </a:bodyPr>
          <a:lstStyle/>
          <a:p>
            <a:r>
              <a:rPr lang="fr-FR" dirty="0">
                <a:solidFill>
                  <a:srgbClr val="FF0000"/>
                </a:solidFill>
              </a:rPr>
              <a:t>Le nouveau cadre européen </a:t>
            </a:r>
            <a:br>
              <a:rPr lang="fr-FR" dirty="0">
                <a:solidFill>
                  <a:srgbClr val="FF0000"/>
                </a:solidFill>
              </a:rPr>
            </a:br>
            <a:r>
              <a:rPr lang="fr-FR" dirty="0">
                <a:solidFill>
                  <a:srgbClr val="FF0000"/>
                </a:solidFill>
              </a:rPr>
              <a:t>DSA et les hébergeurs </a:t>
            </a:r>
          </a:p>
        </p:txBody>
      </p:sp>
      <p:sp>
        <p:nvSpPr>
          <p:cNvPr id="3" name="Espace réservé du contenu 2">
            <a:extLst>
              <a:ext uri="{FF2B5EF4-FFF2-40B4-BE49-F238E27FC236}">
                <a16:creationId xmlns:a16="http://schemas.microsoft.com/office/drawing/2014/main" id="{BD24E9C3-51B1-E891-4855-B75770C433E3}"/>
              </a:ext>
            </a:extLst>
          </p:cNvPr>
          <p:cNvSpPr>
            <a:spLocks noGrp="1"/>
          </p:cNvSpPr>
          <p:nvPr>
            <p:ph idx="1"/>
          </p:nvPr>
        </p:nvSpPr>
        <p:spPr/>
        <p:txBody>
          <a:bodyPr>
            <a:normAutofit lnSpcReduction="10000"/>
          </a:bodyPr>
          <a:lstStyle/>
          <a:p>
            <a:r>
              <a:rPr lang="fr-FR" dirty="0"/>
              <a:t>Les hébergeurs mettent en place des mécanismes permettant aux tiers de notifier la présence de contenus présumés illicites (article 14 DSA). </a:t>
            </a:r>
          </a:p>
          <a:p>
            <a:r>
              <a:rPr lang="fr-FR" dirty="0"/>
              <a:t>Si un hébergeur décide de retirer des contenus illicites ou d'en rendre l'accès impossible, il est maintenant prévu une obligation d’information de son client (article 15 DSA).</a:t>
            </a:r>
          </a:p>
        </p:txBody>
      </p:sp>
    </p:spTree>
    <p:extLst>
      <p:ext uri="{BB962C8B-B14F-4D97-AF65-F5344CB8AC3E}">
        <p14:creationId xmlns:p14="http://schemas.microsoft.com/office/powerpoint/2010/main" val="23333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40614" y="476672"/>
            <a:ext cx="8229600" cy="1786210"/>
          </a:xfrm>
        </p:spPr>
        <p:txBody>
          <a:bodyPr>
            <a:normAutofit fontScale="90000"/>
          </a:bodyPr>
          <a:lstStyle/>
          <a:p>
            <a:r>
              <a:rPr lang="fr-FR" dirty="0">
                <a:solidFill>
                  <a:srgbClr val="FF0000"/>
                </a:solidFill>
              </a:rPr>
              <a:t>1.2 Second principe : </a:t>
            </a:r>
            <a:br>
              <a:rPr lang="fr-FR" dirty="0">
                <a:solidFill>
                  <a:srgbClr val="FF0000"/>
                </a:solidFill>
              </a:rPr>
            </a:br>
            <a:r>
              <a:rPr lang="fr-FR" dirty="0">
                <a:solidFill>
                  <a:srgbClr val="FF0000"/>
                </a:solidFill>
              </a:rPr>
              <a:t>obligation d’identification des créateurs de contenus pour les FAI et les Hébergeurs </a:t>
            </a:r>
          </a:p>
        </p:txBody>
      </p:sp>
      <p:sp>
        <p:nvSpPr>
          <p:cNvPr id="3" name="Espace réservé du contenu 2"/>
          <p:cNvSpPr>
            <a:spLocks noGrp="1"/>
          </p:cNvSpPr>
          <p:nvPr>
            <p:ph idx="1"/>
            <p:custDataLst>
              <p:tags r:id="rId2"/>
            </p:custDataLst>
          </p:nvPr>
        </p:nvSpPr>
        <p:spPr>
          <a:xfrm>
            <a:off x="457200" y="2636912"/>
            <a:ext cx="8435280" cy="3960440"/>
          </a:xfrm>
        </p:spPr>
        <p:txBody>
          <a:bodyPr>
            <a:normAutofit fontScale="62500" lnSpcReduction="20000"/>
          </a:bodyPr>
          <a:lstStyle/>
          <a:p>
            <a:pPr algn="just"/>
            <a:r>
              <a:rPr lang="fr-FR" dirty="0"/>
              <a:t>Le professionnel qui contribué à la création de contenus doit être identifié par le FAI ou l’hébergeur (traçabilité du professionnel ).</a:t>
            </a:r>
          </a:p>
          <a:p>
            <a:pPr lvl="1" algn="just"/>
            <a:r>
              <a:rPr lang="fr-FR" dirty="0">
                <a:hlinkClick r:id="rId4"/>
              </a:rPr>
              <a:t>Article 6 III 1 Loi pour la confiance dans l’économie numérique (LCEN)</a:t>
            </a:r>
            <a:endParaRPr lang="fr-FR" dirty="0"/>
          </a:p>
          <a:p>
            <a:pPr lvl="1" algn="just"/>
            <a:r>
              <a:rPr lang="fr-FR" dirty="0"/>
              <a:t>Obligation de traçabilité des professionnels sur les plateformes (art. 22 DSA)</a:t>
            </a:r>
          </a:p>
          <a:p>
            <a:pPr lvl="1" algn="just"/>
            <a:r>
              <a:rPr lang="fr-FR" dirty="0"/>
              <a:t>La conséquence pratique : les mentions légales sur un site web (</a:t>
            </a:r>
            <a:r>
              <a:rPr lang="fr-FR" dirty="0">
                <a:hlinkClick r:id="rId5"/>
              </a:rPr>
              <a:t>ex. Orange</a:t>
            </a:r>
            <a:r>
              <a:rPr lang="fr-FR" dirty="0"/>
              <a:t>) </a:t>
            </a:r>
          </a:p>
          <a:p>
            <a:pPr marL="457200" lvl="1" indent="0" algn="just">
              <a:buNone/>
            </a:pPr>
            <a:endParaRPr lang="fr-FR" dirty="0"/>
          </a:p>
          <a:p>
            <a:pPr algn="just"/>
            <a:r>
              <a:rPr lang="fr-FR" dirty="0"/>
              <a:t>Un anonymat possible au regard du public pour les sites non professionnels sous réserve de la mention de l’hébergeur (</a:t>
            </a:r>
            <a:r>
              <a:rPr lang="fr-FR" dirty="0">
                <a:hlinkClick r:id="rId4"/>
              </a:rPr>
              <a:t>art. 6 III 2 LCEN</a:t>
            </a:r>
            <a:r>
              <a:rPr lang="fr-FR" dirty="0"/>
              <a:t>)</a:t>
            </a:r>
          </a:p>
          <a:p>
            <a:pPr lvl="1" algn="just"/>
            <a:r>
              <a:rPr lang="fr-FR" dirty="0"/>
              <a:t>Ex. un blog personnel , l’éditeur peut être anonyme. </a:t>
            </a:r>
          </a:p>
          <a:p>
            <a:pPr marL="457200" lvl="1" indent="0" algn="just">
              <a:buNone/>
            </a:pPr>
            <a:endParaRPr lang="fr-FR" dirty="0"/>
          </a:p>
          <a:p>
            <a:pPr algn="just"/>
            <a:r>
              <a:rPr lang="fr-FR" dirty="0"/>
              <a:t>Un décret liste les données identifiantes (nom…) et techniques (connexion, adresse IP…)  par les FAI et hébergeurs .</a:t>
            </a:r>
          </a:p>
          <a:p>
            <a:pPr lvl="1" algn="just"/>
            <a:r>
              <a:rPr lang="fr-FR" dirty="0">
                <a:hlinkClick r:id="rId6"/>
              </a:rPr>
              <a:t>décret n° 2021-1362 du 20 octobre 2021</a:t>
            </a:r>
            <a:endParaRPr lang="fr-FR" dirty="0"/>
          </a:p>
          <a:p>
            <a:pPr marL="457200" lvl="1" indent="0" algn="just">
              <a:buNone/>
            </a:pPr>
            <a:endParaRPr lang="fr-FR" dirty="0"/>
          </a:p>
        </p:txBody>
      </p:sp>
    </p:spTree>
    <p:extLst>
      <p:ext uri="{BB962C8B-B14F-4D97-AF65-F5344CB8AC3E}">
        <p14:creationId xmlns:p14="http://schemas.microsoft.com/office/powerpoint/2010/main" val="216355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1C097-B4E5-412F-7245-68345F594E06}"/>
              </a:ext>
            </a:extLst>
          </p:cNvPr>
          <p:cNvSpPr>
            <a:spLocks noGrp="1"/>
          </p:cNvSpPr>
          <p:nvPr>
            <p:ph type="title"/>
            <p:custDataLst>
              <p:tags r:id="rId1"/>
            </p:custDataLst>
          </p:nvPr>
        </p:nvSpPr>
        <p:spPr>
          <a:xfrm>
            <a:off x="457200" y="274638"/>
            <a:ext cx="8229600" cy="1570186"/>
          </a:xfrm>
        </p:spPr>
        <p:txBody>
          <a:bodyPr>
            <a:normAutofit fontScale="90000"/>
          </a:bodyPr>
          <a:lstStyle/>
          <a:p>
            <a:r>
              <a:rPr lang="fr-FR" dirty="0">
                <a:solidFill>
                  <a:srgbClr val="FF0000"/>
                </a:solidFill>
              </a:rPr>
              <a:t>La question de la possibilité d’accès à ces données d’identification par les tiers  </a:t>
            </a:r>
          </a:p>
        </p:txBody>
      </p:sp>
      <p:sp>
        <p:nvSpPr>
          <p:cNvPr id="3" name="Espace réservé du contenu 2">
            <a:extLst>
              <a:ext uri="{FF2B5EF4-FFF2-40B4-BE49-F238E27FC236}">
                <a16:creationId xmlns:a16="http://schemas.microsoft.com/office/drawing/2014/main" id="{7C56605E-F2CA-11C8-A14A-F011ACFD4FCE}"/>
              </a:ext>
            </a:extLst>
          </p:cNvPr>
          <p:cNvSpPr>
            <a:spLocks noGrp="1"/>
          </p:cNvSpPr>
          <p:nvPr>
            <p:ph idx="1"/>
            <p:custDataLst>
              <p:tags r:id="rId2"/>
            </p:custDataLst>
          </p:nvPr>
        </p:nvSpPr>
        <p:spPr>
          <a:xfrm>
            <a:off x="457200" y="1988840"/>
            <a:ext cx="8507288" cy="4752528"/>
          </a:xfrm>
        </p:spPr>
        <p:txBody>
          <a:bodyPr>
            <a:normAutofit fontScale="62500" lnSpcReduction="20000"/>
          </a:bodyPr>
          <a:lstStyle/>
          <a:p>
            <a:pPr marL="0" indent="0">
              <a:buNone/>
            </a:pPr>
            <a:r>
              <a:rPr lang="fr-FR" dirty="0"/>
              <a:t>Comment identifier pour un tiers un responsable d’un acte fautif qui a choisi l’anonymat ? </a:t>
            </a:r>
          </a:p>
          <a:p>
            <a:pPr algn="just"/>
            <a:r>
              <a:rPr lang="fr-FR" dirty="0"/>
              <a:t>Aujourd'hui, l'identité civile du titulaire d'un compte est conservé chez un prestataire intermédiaire (hébergeur, FAI) mais cette information ne peut être communiquée que « </a:t>
            </a:r>
            <a:r>
              <a:rPr lang="fr-FR" i="1" dirty="0"/>
              <a:t>pour les besoins des procédures pénales, de la prévention des menaces contre la sécurité publique et de la sauvegarde de la sécurité nationale </a:t>
            </a:r>
            <a:r>
              <a:rPr lang="fr-FR" dirty="0"/>
              <a:t>» (</a:t>
            </a:r>
            <a:r>
              <a:rPr lang="fr-FR" dirty="0">
                <a:hlinkClick r:id="rId4"/>
              </a:rPr>
              <a:t>CPCE, art. L. 34-1, II bis, 1°).</a:t>
            </a:r>
            <a:endParaRPr lang="fr-FR" dirty="0"/>
          </a:p>
          <a:p>
            <a:pPr algn="just"/>
            <a:r>
              <a:rPr lang="fr-FR" dirty="0"/>
              <a:t>Comment requérir la révélation de l'identité du créateur d'un contenu sur internet dans un </a:t>
            </a:r>
            <a:r>
              <a:rPr lang="fr-FR" u="sng" dirty="0"/>
              <a:t>cadre civil </a:t>
            </a:r>
            <a:r>
              <a:rPr lang="fr-FR" dirty="0"/>
              <a:t>? </a:t>
            </a:r>
          </a:p>
          <a:p>
            <a:pPr lvl="1" algn="just"/>
            <a:r>
              <a:rPr lang="fr-FR" dirty="0"/>
              <a:t>En cas d’utilisation d’un faux nom sur internet ? </a:t>
            </a:r>
          </a:p>
          <a:p>
            <a:pPr algn="just"/>
            <a:r>
              <a:rPr lang="fr-FR" dirty="0"/>
              <a:t>Le juge civil n’a plus le pouvoir de révéler l'identité des personnes suspectées de contrefaçon de tous droits de propriété intellectuelle, de concurrence déloyale, de parasitisme économique, de dénigrement, de diffamation ou tout autre délit de presse, de même que toute infraction pénale poursuivie au civil.</a:t>
            </a:r>
          </a:p>
          <a:p>
            <a:pPr algn="just"/>
            <a:r>
              <a:rPr lang="fr-FR" dirty="0"/>
              <a:t>Une difficulté à gérer… </a:t>
            </a:r>
          </a:p>
        </p:txBody>
      </p:sp>
    </p:spTree>
    <p:extLst>
      <p:ext uri="{BB962C8B-B14F-4D97-AF65-F5344CB8AC3E}">
        <p14:creationId xmlns:p14="http://schemas.microsoft.com/office/powerpoint/2010/main" val="1833177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MB_Template">
  <a:themeElements>
    <a:clrScheme name="">
      <a:dk1>
        <a:srgbClr val="000000"/>
      </a:dk1>
      <a:lt1>
        <a:srgbClr val="FFFFFF"/>
      </a:lt1>
      <a:dk2>
        <a:srgbClr val="0F6190"/>
      </a:dk2>
      <a:lt2>
        <a:srgbClr val="003366"/>
      </a:lt2>
      <a:accent1>
        <a:srgbClr val="83ACC7"/>
      </a:accent1>
      <a:accent2>
        <a:srgbClr val="4D4D4D"/>
      </a:accent2>
      <a:accent3>
        <a:srgbClr val="FFFFFF"/>
      </a:accent3>
      <a:accent4>
        <a:srgbClr val="000000"/>
      </a:accent4>
      <a:accent5>
        <a:srgbClr val="C1D2E0"/>
      </a:accent5>
      <a:accent6>
        <a:srgbClr val="454545"/>
      </a:accent6>
      <a:hlink>
        <a:srgbClr val="808080"/>
      </a:hlink>
      <a:folHlink>
        <a:srgbClr val="B2B2B2"/>
      </a:folHlink>
    </a:clrScheme>
    <a:fontScheme name="1_MB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99CCFF"/>
            </a:gs>
            <a:gs pos="100000">
              <a:srgbClr val="9BC766"/>
            </a:gs>
          </a:gsLst>
          <a:lin ang="0" scaled="1"/>
        </a:gradFill>
        <a:ln w="9525" cap="flat" cmpd="sng" algn="ctr">
          <a:solidFill>
            <a:srgbClr val="000080"/>
          </a:solidFill>
          <a:prstDash val="solid"/>
          <a:round/>
          <a:headEnd type="none" w="med" len="med"/>
          <a:tailEnd type="none" w="med" len="med"/>
        </a:ln>
        <a:effectLst/>
      </a:spPr>
      <a:bodyPr vert="horz" wrap="none" lIns="72000" tIns="0" rIns="7200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99CCFF"/>
            </a:gs>
            <a:gs pos="100000">
              <a:srgbClr val="9BC766"/>
            </a:gs>
          </a:gsLst>
          <a:lin ang="0" scaled="1"/>
        </a:gradFill>
        <a:ln w="9525" cap="flat" cmpd="sng" algn="ctr">
          <a:solidFill>
            <a:srgbClr val="000080"/>
          </a:solidFill>
          <a:prstDash val="solid"/>
          <a:round/>
          <a:headEnd type="none" w="med" len="med"/>
          <a:tailEnd type="none" w="med" len="med"/>
        </a:ln>
        <a:effectLst/>
      </a:spPr>
      <a:bodyPr vert="horz" wrap="none" lIns="72000" tIns="0" rIns="7200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MB_Template 1">
        <a:dk1>
          <a:srgbClr val="000000"/>
        </a:dk1>
        <a:lt1>
          <a:srgbClr val="FFFFFF"/>
        </a:lt1>
        <a:dk2>
          <a:srgbClr val="0F6190"/>
        </a:dk2>
        <a:lt2>
          <a:srgbClr val="003366"/>
        </a:lt2>
        <a:accent1>
          <a:srgbClr val="83ACC7"/>
        </a:accent1>
        <a:accent2>
          <a:srgbClr val="4D4D4D"/>
        </a:accent2>
        <a:accent3>
          <a:srgbClr val="FFFFFF"/>
        </a:accent3>
        <a:accent4>
          <a:srgbClr val="000000"/>
        </a:accent4>
        <a:accent5>
          <a:srgbClr val="C1D2E0"/>
        </a:accent5>
        <a:accent6>
          <a:srgbClr val="454545"/>
        </a:accent6>
        <a:hlink>
          <a:srgbClr val="8C8C90"/>
        </a:hlink>
        <a:folHlink>
          <a:srgbClr val="B8BA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00103223</Template>
  <TotalTime>1283</TotalTime>
  <Words>4913</Words>
  <Application>Microsoft Office PowerPoint</Application>
  <PresentationFormat>Affichage à l'écran (4:3)</PresentationFormat>
  <Paragraphs>333</Paragraphs>
  <Slides>41</Slides>
  <Notes>13</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41</vt:i4>
      </vt:variant>
    </vt:vector>
  </HeadingPairs>
  <TitlesOfParts>
    <vt:vector size="50" baseType="lpstr">
      <vt:lpstr>Arial</vt:lpstr>
      <vt:lpstr>Book Antiqua</vt:lpstr>
      <vt:lpstr>Calibri</vt:lpstr>
      <vt:lpstr>Open-Sans</vt:lpstr>
      <vt:lpstr>Times New Roman</vt:lpstr>
      <vt:lpstr>1_MB_Template</vt:lpstr>
      <vt:lpstr>Office Theme</vt:lpstr>
      <vt:lpstr>1_Office Theme</vt:lpstr>
      <vt:lpstr>2_Office Theme</vt:lpstr>
      <vt:lpstr>  M2 E-MKT  Module 4 2023/2024   </vt:lpstr>
      <vt:lpstr>I. Quelles responsabilités pour le diffuseur de contenus ?</vt:lpstr>
      <vt:lpstr>Quelles responsabilités ? Quelles obligations ? </vt:lpstr>
      <vt:lpstr>Qui est concerné?</vt:lpstr>
      <vt:lpstr>1.1 Premier principe :  Pas d’obligation de surveillance générale pour les FAI et les hébergeurs</vt:lpstr>
      <vt:lpstr>Des limites à cette absence d’obligation de surveillance générale</vt:lpstr>
      <vt:lpstr>Le nouveau cadre européen  DSA et les hébergeurs </vt:lpstr>
      <vt:lpstr>1.2 Second principe :  obligation d’identification des créateurs de contenus pour les FAI et les Hébergeurs </vt:lpstr>
      <vt:lpstr>La question de la possibilité d’accès à ces données d’identification par les tiers  </vt:lpstr>
      <vt:lpstr>1.3 Troisième principe : pour la responsabilité    Distinction Editeur / intermédiaires</vt:lpstr>
      <vt:lpstr>Il faut distinguer deux régimes : </vt:lpstr>
      <vt:lpstr>Editeur de contenus ? </vt:lpstr>
      <vt:lpstr>L’intermédiaire est responsable du contenu seulement s’il est informé dans les règles :  </vt:lpstr>
      <vt:lpstr>Un régime favorable</vt:lpstr>
      <vt:lpstr>Voici ce que doit comporter la notification pour rendre responsable l’hébergeur </vt:lpstr>
      <vt:lpstr>L’actualité de la distinction Editeur / intermédiaire </vt:lpstr>
      <vt:lpstr>En pratique, à qui ce régime favorable est applicable ?  </vt:lpstr>
      <vt:lpstr>Exemple : OVH enjoint de rendre inaccessible un site espagnol proposant la GPA à des Français</vt:lpstr>
      <vt:lpstr>Le problème de la chasse aux contenus similaires </vt:lpstr>
      <vt:lpstr>Le cas des plateformes de mise en relation commerciale </vt:lpstr>
      <vt:lpstr>Cdiscount : hébergeur en cas de vente de sacs contrefaits sur sa marketplace </vt:lpstr>
      <vt:lpstr>Contrefaçon de dessins : sans alerte de l’hébergeur, pas de responsabilité </vt:lpstr>
      <vt:lpstr>Le cas des fournisseurs de liens hypertextes </vt:lpstr>
      <vt:lpstr>Le stockage des liens : moteur de recherche – référencement naturel  </vt:lpstr>
      <vt:lpstr>Le cas des fournisseurs de liens commerciaux (référencement payant) </vt:lpstr>
      <vt:lpstr>Présentation PowerPoint</vt:lpstr>
      <vt:lpstr>Gestionnaires de forum de discussion</vt:lpstr>
      <vt:lpstr>Une réglementation qui va évoluer en 2024  </vt:lpstr>
      <vt:lpstr>II. La e-réputation </vt:lpstr>
      <vt:lpstr>a. Le recours au droit hors contentieux judiciaire</vt:lpstr>
      <vt:lpstr>La demande de suppression de contenu</vt:lpstr>
      <vt:lpstr>Demande de suppression à l’hébergeur du service</vt:lpstr>
      <vt:lpstr>Les fondements juridiques à utiliser dans la demande de suppression :</vt:lpstr>
      <vt:lpstr>Liberté d’expression contre dénigrement </vt:lpstr>
      <vt:lpstr>Comment effacer des informations sur un moteur de recherche ? </vt:lpstr>
      <vt:lpstr>b. Les procédures judiciaires…</vt:lpstr>
      <vt:lpstr>Un saut d’obstacles pour mener à bien la procédure judiciaire</vt:lpstr>
      <vt:lpstr>La procédure judiciaire : un saut d’obstacles (suites)</vt:lpstr>
      <vt:lpstr>La prise en compte des délais dans les procédures judiciaires </vt:lpstr>
      <vt:lpstr>Pour conclure sur cette partie</vt:lpstr>
      <vt:lpstr>Des questions ?  Fin M4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de l’informatique et de l’internet]</dc:title>
  <dc:creator>Pascal Reynaud avocat</dc:creator>
  <cp:lastModifiedBy>pascal reynaud</cp:lastModifiedBy>
  <cp:revision>338</cp:revision>
  <dcterms:created xsi:type="dcterms:W3CDTF">2010-09-07T20:25:02Z</dcterms:created>
  <dcterms:modified xsi:type="dcterms:W3CDTF">2023-11-16T17:11:07Z</dcterms:modified>
</cp:coreProperties>
</file>