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6.xml" ContentType="application/vnd.openxmlformats-officedocument.presentationml.notesSlide+xml"/>
  <Override PartName="/ppt/comments/comment2.xml" ContentType="application/vnd.openxmlformats-officedocument.presentationml.comment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comments/comment3.xml" ContentType="application/vnd.openxmlformats-officedocument.presentationml.comment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8.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9.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30.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31.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32.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33.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4.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35.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36.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37.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38.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39.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40.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41.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42.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43.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44.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45.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4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47.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48.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9.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3" r:id="rId3"/>
    <p:sldMasterId id="2147483709" r:id="rId4"/>
    <p:sldMasterId id="2147483721" r:id="rId5"/>
    <p:sldMasterId id="2147483733" r:id="rId6"/>
  </p:sldMasterIdLst>
  <p:notesMasterIdLst>
    <p:notesMasterId r:id="rId114"/>
  </p:notesMasterIdLst>
  <p:sldIdLst>
    <p:sldId id="256" r:id="rId7"/>
    <p:sldId id="434" r:id="rId8"/>
    <p:sldId id="258" r:id="rId9"/>
    <p:sldId id="257" r:id="rId10"/>
    <p:sldId id="312" r:id="rId11"/>
    <p:sldId id="324" r:id="rId12"/>
    <p:sldId id="259" r:id="rId13"/>
    <p:sldId id="260" r:id="rId14"/>
    <p:sldId id="261" r:id="rId15"/>
    <p:sldId id="264" r:id="rId16"/>
    <p:sldId id="330" r:id="rId17"/>
    <p:sldId id="326" r:id="rId18"/>
    <p:sldId id="327" r:id="rId19"/>
    <p:sldId id="442" r:id="rId20"/>
    <p:sldId id="369" r:id="rId21"/>
    <p:sldId id="403" r:id="rId22"/>
    <p:sldId id="429" r:id="rId23"/>
    <p:sldId id="329" r:id="rId24"/>
    <p:sldId id="331" r:id="rId25"/>
    <p:sldId id="404" r:id="rId26"/>
    <p:sldId id="405" r:id="rId27"/>
    <p:sldId id="370" r:id="rId28"/>
    <p:sldId id="344" r:id="rId29"/>
    <p:sldId id="378" r:id="rId30"/>
    <p:sldId id="345" r:id="rId31"/>
    <p:sldId id="346" r:id="rId32"/>
    <p:sldId id="268" r:id="rId33"/>
    <p:sldId id="313" r:id="rId34"/>
    <p:sldId id="318" r:id="rId35"/>
    <p:sldId id="269" r:id="rId36"/>
    <p:sldId id="270" r:id="rId37"/>
    <p:sldId id="271" r:id="rId38"/>
    <p:sldId id="307" r:id="rId39"/>
    <p:sldId id="432" r:id="rId40"/>
    <p:sldId id="406" r:id="rId41"/>
    <p:sldId id="431" r:id="rId42"/>
    <p:sldId id="409" r:id="rId43"/>
    <p:sldId id="444" r:id="rId44"/>
    <p:sldId id="371" r:id="rId45"/>
    <p:sldId id="372" r:id="rId46"/>
    <p:sldId id="410" r:id="rId47"/>
    <p:sldId id="411" r:id="rId48"/>
    <p:sldId id="443" r:id="rId49"/>
    <p:sldId id="428" r:id="rId50"/>
    <p:sldId id="412" r:id="rId51"/>
    <p:sldId id="413" r:id="rId52"/>
    <p:sldId id="415" r:id="rId53"/>
    <p:sldId id="423" r:id="rId54"/>
    <p:sldId id="418" r:id="rId55"/>
    <p:sldId id="332" r:id="rId56"/>
    <p:sldId id="333" r:id="rId57"/>
    <p:sldId id="334" r:id="rId58"/>
    <p:sldId id="441" r:id="rId59"/>
    <p:sldId id="335" r:id="rId60"/>
    <p:sldId id="347" r:id="rId61"/>
    <p:sldId id="433" r:id="rId62"/>
    <p:sldId id="425" r:id="rId63"/>
    <p:sldId id="426" r:id="rId64"/>
    <p:sldId id="427" r:id="rId65"/>
    <p:sldId id="272" r:id="rId66"/>
    <p:sldId id="377" r:id="rId67"/>
    <p:sldId id="273" r:id="rId68"/>
    <p:sldId id="274" r:id="rId69"/>
    <p:sldId id="275" r:id="rId70"/>
    <p:sldId id="340" r:id="rId71"/>
    <p:sldId id="276" r:id="rId72"/>
    <p:sldId id="277" r:id="rId73"/>
    <p:sldId id="304" r:id="rId74"/>
    <p:sldId id="278" r:id="rId75"/>
    <p:sldId id="279" r:id="rId76"/>
    <p:sldId id="280" r:id="rId77"/>
    <p:sldId id="311" r:id="rId78"/>
    <p:sldId id="281" r:id="rId79"/>
    <p:sldId id="283" r:id="rId80"/>
    <p:sldId id="353" r:id="rId81"/>
    <p:sldId id="354" r:id="rId82"/>
    <p:sldId id="355" r:id="rId83"/>
    <p:sldId id="356" r:id="rId84"/>
    <p:sldId id="357" r:id="rId85"/>
    <p:sldId id="358" r:id="rId86"/>
    <p:sldId id="359" r:id="rId87"/>
    <p:sldId id="360" r:id="rId88"/>
    <p:sldId id="361" r:id="rId89"/>
    <p:sldId id="368" r:id="rId90"/>
    <p:sldId id="363" r:id="rId91"/>
    <p:sldId id="390" r:id="rId92"/>
    <p:sldId id="391" r:id="rId93"/>
    <p:sldId id="436" r:id="rId94"/>
    <p:sldId id="364" r:id="rId95"/>
    <p:sldId id="365" r:id="rId96"/>
    <p:sldId id="394" r:id="rId97"/>
    <p:sldId id="393" r:id="rId98"/>
    <p:sldId id="284" r:id="rId99"/>
    <p:sldId id="285" r:id="rId100"/>
    <p:sldId id="286" r:id="rId101"/>
    <p:sldId id="287" r:id="rId102"/>
    <p:sldId id="288" r:id="rId103"/>
    <p:sldId id="289" r:id="rId104"/>
    <p:sldId id="398" r:id="rId105"/>
    <p:sldId id="396" r:id="rId106"/>
    <p:sldId id="397" r:id="rId107"/>
    <p:sldId id="290" r:id="rId108"/>
    <p:sldId id="291" r:id="rId109"/>
    <p:sldId id="292" r:id="rId110"/>
    <p:sldId id="293" r:id="rId111"/>
    <p:sldId id="294" r:id="rId112"/>
    <p:sldId id="306" r:id="rId1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reynaud" initials="pr"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3" autoAdjust="0"/>
    <p:restoredTop sz="86441" autoAdjust="0"/>
  </p:normalViewPr>
  <p:slideViewPr>
    <p:cSldViewPr>
      <p:cViewPr varScale="1">
        <p:scale>
          <a:sx n="98" d="100"/>
          <a:sy n="98" d="100"/>
        </p:scale>
        <p:origin x="1602" y="8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notesViewPr>
    <p:cSldViewPr>
      <p:cViewPr varScale="1">
        <p:scale>
          <a:sx n="46" d="100"/>
          <a:sy n="46" d="100"/>
        </p:scale>
        <p:origin x="255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viewProps" Target="view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1T16:21:54.233" idx="9">
    <p:pos x="5215" y="214"/>
    <p:text>STOP fin cours obligation de surveillance exclue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17T10:43:29.218" idx="3">
    <p:pos x="4759" y="314"/>
    <p:text>L'arrêt du jour #45 Virements frauduleux
 17/02/2017  
L'arrêt du jour #45 Virements frauduleux
C’est l’histoire d’un particulier qui demande à sa banque de le rembourser pour des virements frauduleux effectués depuis son compte bancaire…
Un particulier se rend compte que son compte bancaire a fait l’objet de trois virements frauduleux. Il demande alors à sa banque de le rembourser pour les sommes débitées. Ce que refuse la banque, estimant que son client est responsable de ces virements car il a agi avec négligence.
La banque rappelle que les virements bancaires ont été effectués sur un service de paiement hautement sécurisé. Or, pour que de tels virements soient acceptés, il est nécessaire de fournir un identifiant, un mot de passe ainsi qu’un code chiffré. Pour elle, son client a nécessairement divulgué négligemment à un tiers ses données personnelles. Il doit donc supporter l’intégralité de la perte subie.
Ce que contestent le client… et le juge ! Ce dernier rappelle que ce n’est pas parce que des virements frauduleux ont été effectués sur un service de paiement hautement sécurisé qu’il y a nécessairement une négligence fautive. Et la banque ne prouvant pas la négligence de son client, ce dernier est remboursé.
Source : Arrêt de la Cour de cassation, chambre commerciale, du 18 janvier 2017, n° 15-18466</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28T12:17:51.230" idx="10">
    <p:pos x="2874" y="1342"/>
    <p:text>faire un topo</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4E9DEAA-FA47-493D-A3D5-9EF4D0EF9C54}" type="datetimeFigureOut">
              <a:rPr lang="fr-BE"/>
              <a:pPr>
                <a:defRPr/>
              </a:pPr>
              <a:t>07-12-23</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0D7E1EF-67FA-420C-955F-5E2A805839AE}" type="slidenum">
              <a:rPr lang="fr-BE" altLang="fr-FR"/>
              <a:pPr>
                <a:defRPr/>
              </a:pPr>
              <a:t>‹N°›</a:t>
            </a:fld>
            <a:endParaRPr lang="fr-BE" altLang="fr-FR"/>
          </a:p>
        </p:txBody>
      </p:sp>
    </p:spTree>
    <p:extLst>
      <p:ext uri="{BB962C8B-B14F-4D97-AF65-F5344CB8AC3E}">
        <p14:creationId xmlns:p14="http://schemas.microsoft.com/office/powerpoint/2010/main" val="2053919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legalis.net/spip.php?page=breves-article&amp;id_article=4735"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831A3C-99D9-4CEF-90BA-83C006CAA55F}" type="slidenum">
              <a:rPr lang="fr-BE" altLang="fr-FR">
                <a:latin typeface="Calibri" panose="020F0502020204030204" pitchFamily="34" charset="0"/>
              </a:rPr>
              <a:pPr/>
              <a:t>1</a:t>
            </a:fld>
            <a:endParaRPr lang="fr-BE" altLang="fr-FR">
              <a:latin typeface="Calibri" panose="020F0502020204030204" pitchFamily="34" charset="0"/>
            </a:endParaRPr>
          </a:p>
        </p:txBody>
      </p:sp>
    </p:spTree>
    <p:extLst>
      <p:ext uri="{BB962C8B-B14F-4D97-AF65-F5344CB8AC3E}">
        <p14:creationId xmlns:p14="http://schemas.microsoft.com/office/powerpoint/2010/main" val="28506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11</a:t>
            </a:fld>
            <a:endParaRPr lang="fr-BE" altLang="fr-FR"/>
          </a:p>
        </p:txBody>
      </p:sp>
    </p:spTree>
    <p:extLst>
      <p:ext uri="{BB962C8B-B14F-4D97-AF65-F5344CB8AC3E}">
        <p14:creationId xmlns:p14="http://schemas.microsoft.com/office/powerpoint/2010/main" val="437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12</a:t>
            </a:fld>
            <a:endParaRPr lang="fr-BE" altLang="fr-FR"/>
          </a:p>
        </p:txBody>
      </p:sp>
    </p:spTree>
    <p:extLst>
      <p:ext uri="{BB962C8B-B14F-4D97-AF65-F5344CB8AC3E}">
        <p14:creationId xmlns:p14="http://schemas.microsoft.com/office/powerpoint/2010/main" val="398041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13</a:t>
            </a:fld>
            <a:endParaRPr lang="fr-BE" altLang="fr-FR"/>
          </a:p>
        </p:txBody>
      </p:sp>
    </p:spTree>
    <p:extLst>
      <p:ext uri="{BB962C8B-B14F-4D97-AF65-F5344CB8AC3E}">
        <p14:creationId xmlns:p14="http://schemas.microsoft.com/office/powerpoint/2010/main" val="376363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D7E1EF-67FA-420C-955F-5E2A805839AE}" type="slidenum">
              <a:rPr kumimoji="0" lang="fr-BE"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BE"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0791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D7E1EF-67FA-420C-955F-5E2A805839AE}" type="slidenum">
              <a:rPr kumimoji="0" lang="fr-BE"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BE"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6113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solidFill>
                  <a:prstClr val="black"/>
                </a:solidFill>
              </a:rPr>
              <a:pPr>
                <a:defRPr/>
              </a:pPr>
              <a:t>21</a:t>
            </a:fld>
            <a:endParaRPr lang="fr-BE" altLang="fr-FR">
              <a:solidFill>
                <a:prstClr val="black"/>
              </a:solidFill>
            </a:endParaRPr>
          </a:p>
        </p:txBody>
      </p:sp>
    </p:spTree>
    <p:extLst>
      <p:ext uri="{BB962C8B-B14F-4D97-AF65-F5344CB8AC3E}">
        <p14:creationId xmlns:p14="http://schemas.microsoft.com/office/powerpoint/2010/main" val="99775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23</a:t>
            </a:fld>
            <a:endParaRPr lang="fr-BE" altLang="fr-FR">
              <a:solidFill>
                <a:prstClr val="black"/>
              </a:solidFill>
            </a:endParaRPr>
          </a:p>
        </p:txBody>
      </p:sp>
    </p:spTree>
    <p:extLst>
      <p:ext uri="{BB962C8B-B14F-4D97-AF65-F5344CB8AC3E}">
        <p14:creationId xmlns:p14="http://schemas.microsoft.com/office/powerpoint/2010/main" val="244522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24</a:t>
            </a:fld>
            <a:endParaRPr lang="fr-BE" altLang="fr-FR">
              <a:solidFill>
                <a:prstClr val="black"/>
              </a:solidFill>
            </a:endParaRPr>
          </a:p>
        </p:txBody>
      </p:sp>
    </p:spTree>
    <p:extLst>
      <p:ext uri="{BB962C8B-B14F-4D97-AF65-F5344CB8AC3E}">
        <p14:creationId xmlns:p14="http://schemas.microsoft.com/office/powerpoint/2010/main" val="3422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25</a:t>
            </a:fld>
            <a:endParaRPr lang="fr-BE" altLang="fr-FR">
              <a:solidFill>
                <a:prstClr val="black"/>
              </a:solidFill>
            </a:endParaRPr>
          </a:p>
        </p:txBody>
      </p:sp>
    </p:spTree>
    <p:extLst>
      <p:ext uri="{BB962C8B-B14F-4D97-AF65-F5344CB8AC3E}">
        <p14:creationId xmlns:p14="http://schemas.microsoft.com/office/powerpoint/2010/main" val="377311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a:solidFill>
                  <a:prstClr val="black"/>
                </a:solidFill>
              </a:rPr>
              <a:pPr>
                <a:defRPr/>
              </a:pPr>
              <a:t>26</a:t>
            </a:fld>
            <a:endParaRPr lang="fr-BE" altLang="fr-FR">
              <a:solidFill>
                <a:prstClr val="black"/>
              </a:solidFill>
            </a:endParaRPr>
          </a:p>
        </p:txBody>
      </p:sp>
    </p:spTree>
    <p:extLst>
      <p:ext uri="{BB962C8B-B14F-4D97-AF65-F5344CB8AC3E}">
        <p14:creationId xmlns:p14="http://schemas.microsoft.com/office/powerpoint/2010/main" val="246381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fr-FR"/>
              <a:t>[Title of the course]</a:t>
            </a:r>
          </a:p>
        </p:txBody>
      </p:sp>
      <p:sp>
        <p:nvSpPr>
          <p:cNvPr id="65539" name="Rectangle 3"/>
          <p:cNvSpPr>
            <a:spLocks noGrp="1" noChangeArrowheads="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35C259E5-0C48-4209-A59B-856F59759EAA}" type="datetime5">
              <a:rPr lang="en-US" altLang="fr-FR" smtClean="0"/>
              <a:pPr fontAlgn="base">
                <a:spcBef>
                  <a:spcPct val="0"/>
                </a:spcBef>
                <a:spcAft>
                  <a:spcPct val="0"/>
                </a:spcAft>
                <a:defRPr/>
              </a:pPr>
              <a:t>7-Dec-23</a:t>
            </a:fld>
            <a:endParaRPr lang="en-US" altLang="fr-FR"/>
          </a:p>
        </p:txBody>
      </p:sp>
      <p:sp>
        <p:nvSpPr>
          <p:cNvPr id="65540"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fr-FR"/>
              <a:t>Copyright © 2004-2005 NameOfTheOrganization. All rights reserved.</a:t>
            </a:r>
          </a:p>
        </p:txBody>
      </p:sp>
      <p:sp>
        <p:nvSpPr>
          <p:cNvPr id="81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0B9D59-5F58-47DF-8EA5-E231CF0D7BB0}" type="slidenum">
              <a:rPr lang="en-US" altLang="fr-FR">
                <a:latin typeface="Calibri" panose="020F0502020204030204" pitchFamily="34" charset="0"/>
              </a:rPr>
              <a:pPr/>
              <a:t>3</a:t>
            </a:fld>
            <a:endParaRPr lang="en-US" altLang="fr-FR">
              <a:latin typeface="Calibri" panose="020F0502020204030204" pitchFamily="34" charset="0"/>
            </a:endParaRPr>
          </a:p>
        </p:txBody>
      </p:sp>
      <p:sp>
        <p:nvSpPr>
          <p:cNvPr id="81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3131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27</a:t>
            </a:fld>
            <a:endParaRPr lang="fr-BE" altLang="fr-FR"/>
          </a:p>
        </p:txBody>
      </p:sp>
    </p:spTree>
    <p:extLst>
      <p:ext uri="{BB962C8B-B14F-4D97-AF65-F5344CB8AC3E}">
        <p14:creationId xmlns:p14="http://schemas.microsoft.com/office/powerpoint/2010/main" val="249647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28</a:t>
            </a:fld>
            <a:endParaRPr lang="fr-BE" altLang="fr-FR"/>
          </a:p>
        </p:txBody>
      </p:sp>
    </p:spTree>
    <p:extLst>
      <p:ext uri="{BB962C8B-B14F-4D97-AF65-F5344CB8AC3E}">
        <p14:creationId xmlns:p14="http://schemas.microsoft.com/office/powerpoint/2010/main" val="4037188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29</a:t>
            </a:fld>
            <a:endParaRPr lang="fr-BE" altLang="fr-FR"/>
          </a:p>
        </p:txBody>
      </p:sp>
    </p:spTree>
    <p:extLst>
      <p:ext uri="{BB962C8B-B14F-4D97-AF65-F5344CB8AC3E}">
        <p14:creationId xmlns:p14="http://schemas.microsoft.com/office/powerpoint/2010/main" val="224838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30</a:t>
            </a:fld>
            <a:endParaRPr lang="fr-BE" altLang="fr-FR"/>
          </a:p>
        </p:txBody>
      </p:sp>
    </p:spTree>
    <p:extLst>
      <p:ext uri="{BB962C8B-B14F-4D97-AF65-F5344CB8AC3E}">
        <p14:creationId xmlns:p14="http://schemas.microsoft.com/office/powerpoint/2010/main" val="157778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31</a:t>
            </a:fld>
            <a:endParaRPr lang="fr-BE" altLang="fr-FR"/>
          </a:p>
        </p:txBody>
      </p:sp>
    </p:spTree>
    <p:extLst>
      <p:ext uri="{BB962C8B-B14F-4D97-AF65-F5344CB8AC3E}">
        <p14:creationId xmlns:p14="http://schemas.microsoft.com/office/powerpoint/2010/main" val="1316048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32</a:t>
            </a:fld>
            <a:endParaRPr lang="fr-BE" altLang="fr-FR"/>
          </a:p>
        </p:txBody>
      </p:sp>
    </p:spTree>
    <p:extLst>
      <p:ext uri="{BB962C8B-B14F-4D97-AF65-F5344CB8AC3E}">
        <p14:creationId xmlns:p14="http://schemas.microsoft.com/office/powerpoint/2010/main" val="2684783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Plan – Fait / Acte / écrit / signature / email / formation du contrat </a:t>
            </a: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33</a:t>
            </a:fld>
            <a:endParaRPr lang="fr-BE" altLang="fr-FR"/>
          </a:p>
        </p:txBody>
      </p:sp>
    </p:spTree>
    <p:extLst>
      <p:ext uri="{BB962C8B-B14F-4D97-AF65-F5344CB8AC3E}">
        <p14:creationId xmlns:p14="http://schemas.microsoft.com/office/powerpoint/2010/main" val="4183908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50</a:t>
            </a:fld>
            <a:endParaRPr lang="fr-BE" altLang="fr-FR"/>
          </a:p>
        </p:txBody>
      </p:sp>
    </p:spTree>
    <p:extLst>
      <p:ext uri="{BB962C8B-B14F-4D97-AF65-F5344CB8AC3E}">
        <p14:creationId xmlns:p14="http://schemas.microsoft.com/office/powerpoint/2010/main" val="103012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51</a:t>
            </a:fld>
            <a:endParaRPr lang="fr-BE" altLang="fr-FR"/>
          </a:p>
        </p:txBody>
      </p:sp>
    </p:spTree>
    <p:extLst>
      <p:ext uri="{BB962C8B-B14F-4D97-AF65-F5344CB8AC3E}">
        <p14:creationId xmlns:p14="http://schemas.microsoft.com/office/powerpoint/2010/main" val="4270685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52</a:t>
            </a:fld>
            <a:endParaRPr lang="fr-BE" altLang="fr-FR"/>
          </a:p>
        </p:txBody>
      </p:sp>
    </p:spTree>
    <p:extLst>
      <p:ext uri="{BB962C8B-B14F-4D97-AF65-F5344CB8AC3E}">
        <p14:creationId xmlns:p14="http://schemas.microsoft.com/office/powerpoint/2010/main" val="18002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fr-FR"/>
              <a:t>[Title of the course]</a:t>
            </a:r>
          </a:p>
        </p:txBody>
      </p:sp>
      <p:sp>
        <p:nvSpPr>
          <p:cNvPr id="64515" name="Rectangle 3"/>
          <p:cNvSpPr>
            <a:spLocks noGrp="1" noChangeArrowheads="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14FB5005-99E7-4AD2-8138-664735187682}" type="datetime5">
              <a:rPr lang="en-US" altLang="fr-FR" smtClean="0"/>
              <a:pPr fontAlgn="base">
                <a:spcBef>
                  <a:spcPct val="0"/>
                </a:spcBef>
                <a:spcAft>
                  <a:spcPct val="0"/>
                </a:spcAft>
                <a:defRPr/>
              </a:pPr>
              <a:t>7-Dec-23</a:t>
            </a:fld>
            <a:endParaRPr lang="en-US" altLang="fr-FR"/>
          </a:p>
        </p:txBody>
      </p:sp>
      <p:sp>
        <p:nvSpPr>
          <p:cNvPr id="6451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fr-FR"/>
              <a:t>Copyright © 2004-2005 NameOfTheOrganization. All rights reserved.</a:t>
            </a:r>
          </a:p>
        </p:txBody>
      </p:sp>
      <p:sp>
        <p:nvSpPr>
          <p:cNvPr id="61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652239-5ED9-4C7C-8EC0-AC870F3DA313}" type="slidenum">
              <a:rPr lang="en-US" altLang="fr-FR">
                <a:latin typeface="Calibri" panose="020F0502020204030204" pitchFamily="34" charset="0"/>
              </a:rPr>
              <a:pPr/>
              <a:t>4</a:t>
            </a:fld>
            <a:endParaRPr lang="en-US" altLang="fr-FR">
              <a:latin typeface="Calibri" panose="020F0502020204030204" pitchFamily="34" charset="0"/>
            </a:endParaRPr>
          </a:p>
        </p:txBody>
      </p:sp>
      <p:sp>
        <p:nvSpPr>
          <p:cNvPr id="61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71777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54</a:t>
            </a:fld>
            <a:endParaRPr lang="fr-BE" altLang="fr-FR"/>
          </a:p>
        </p:txBody>
      </p:sp>
    </p:spTree>
    <p:extLst>
      <p:ext uri="{BB962C8B-B14F-4D97-AF65-F5344CB8AC3E}">
        <p14:creationId xmlns:p14="http://schemas.microsoft.com/office/powerpoint/2010/main" val="549079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69</a:t>
            </a:fld>
            <a:endParaRPr lang="fr-BE" altLang="fr-FR"/>
          </a:p>
        </p:txBody>
      </p:sp>
    </p:spTree>
    <p:extLst>
      <p:ext uri="{BB962C8B-B14F-4D97-AF65-F5344CB8AC3E}">
        <p14:creationId xmlns:p14="http://schemas.microsoft.com/office/powerpoint/2010/main" val="158233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70</a:t>
            </a:fld>
            <a:endParaRPr lang="fr-BE" altLang="fr-FR"/>
          </a:p>
        </p:txBody>
      </p:sp>
    </p:spTree>
    <p:extLst>
      <p:ext uri="{BB962C8B-B14F-4D97-AF65-F5344CB8AC3E}">
        <p14:creationId xmlns:p14="http://schemas.microsoft.com/office/powerpoint/2010/main" val="901787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71</a:t>
            </a:fld>
            <a:endParaRPr lang="fr-BE" altLang="fr-FR"/>
          </a:p>
        </p:txBody>
      </p:sp>
    </p:spTree>
    <p:extLst>
      <p:ext uri="{BB962C8B-B14F-4D97-AF65-F5344CB8AC3E}">
        <p14:creationId xmlns:p14="http://schemas.microsoft.com/office/powerpoint/2010/main" val="3631921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72</a:t>
            </a:fld>
            <a:endParaRPr lang="fr-BE" altLang="fr-FR"/>
          </a:p>
        </p:txBody>
      </p:sp>
    </p:spTree>
    <p:extLst>
      <p:ext uri="{BB962C8B-B14F-4D97-AF65-F5344CB8AC3E}">
        <p14:creationId xmlns:p14="http://schemas.microsoft.com/office/powerpoint/2010/main" val="4260203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73</a:t>
            </a:fld>
            <a:endParaRPr lang="fr-BE" altLang="fr-FR"/>
          </a:p>
        </p:txBody>
      </p:sp>
    </p:spTree>
    <p:extLst>
      <p:ext uri="{BB962C8B-B14F-4D97-AF65-F5344CB8AC3E}">
        <p14:creationId xmlns:p14="http://schemas.microsoft.com/office/powerpoint/2010/main" val="1328537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74</a:t>
            </a:fld>
            <a:endParaRPr lang="fr-BE" altLang="fr-FR"/>
          </a:p>
        </p:txBody>
      </p:sp>
    </p:spTree>
    <p:extLst>
      <p:ext uri="{BB962C8B-B14F-4D97-AF65-F5344CB8AC3E}">
        <p14:creationId xmlns:p14="http://schemas.microsoft.com/office/powerpoint/2010/main" val="2220428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3804566B-66D2-430B-A13E-156EAC420E05}" type="slidenum">
              <a:rPr lang="en-GB">
                <a:solidFill>
                  <a:srgbClr val="000000"/>
                </a:solidFill>
              </a:rPr>
              <a:pPr>
                <a:defRPr/>
              </a:pPr>
              <a:t>82</a:t>
            </a:fld>
            <a:endParaRPr lang="en-GB">
              <a:solidFill>
                <a:srgbClr val="000000"/>
              </a:solidFill>
            </a:endParaRPr>
          </a:p>
        </p:txBody>
      </p:sp>
    </p:spTree>
    <p:extLst>
      <p:ext uri="{BB962C8B-B14F-4D97-AF65-F5344CB8AC3E}">
        <p14:creationId xmlns:p14="http://schemas.microsoft.com/office/powerpoint/2010/main" val="4078470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l'article 6, II de la LCEN en ajoutant une simple incise en ouverture du texte. Cette incise limite les réquisitions judiciaires à un nombre limitatif de cas. Ce même article 17 modifie l'article L. 34-1 du Code des postes et des communications électroniques (CPCE) où sont spécifiés ces cas en ses II bis, III et III bis. La réquisition de données personnelles est désormais interdite par principe et autorisée par exception. Le décret n° 2011-219 du 25 février 2011 est abrogé par un décret n° 2021-1362 du 20 octobre 2021 Note 11 qui se substitue à lui</a:t>
            </a:r>
          </a:p>
        </p:txBody>
      </p:sp>
      <p:sp>
        <p:nvSpPr>
          <p:cNvPr id="4" name="Espace réservé du numéro de diapositive 3"/>
          <p:cNvSpPr>
            <a:spLocks noGrp="1"/>
          </p:cNvSpPr>
          <p:nvPr>
            <p:ph type="sldNum" sz="quarter" idx="5"/>
          </p:nvPr>
        </p:nvSpPr>
        <p:spPr/>
        <p:txBody>
          <a:bodyPr/>
          <a:lstStyle/>
          <a:p>
            <a:pPr>
              <a:defRPr/>
            </a:pPr>
            <a:fld id="{30D7E1EF-67FA-420C-955F-5E2A805839AE}" type="slidenum">
              <a:rPr lang="fr-BE" altLang="fr-FR" smtClean="0"/>
              <a:pPr>
                <a:defRPr/>
              </a:pPr>
              <a:t>92</a:t>
            </a:fld>
            <a:endParaRPr lang="fr-BE" altLang="fr-FR"/>
          </a:p>
        </p:txBody>
      </p:sp>
    </p:spTree>
    <p:extLst>
      <p:ext uri="{BB962C8B-B14F-4D97-AF65-F5344CB8AC3E}">
        <p14:creationId xmlns:p14="http://schemas.microsoft.com/office/powerpoint/2010/main" val="1680029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93</a:t>
            </a:fld>
            <a:endParaRPr lang="fr-BE" altLang="fr-FR"/>
          </a:p>
        </p:txBody>
      </p:sp>
    </p:spTree>
    <p:extLst>
      <p:ext uri="{BB962C8B-B14F-4D97-AF65-F5344CB8AC3E}">
        <p14:creationId xmlns:p14="http://schemas.microsoft.com/office/powerpoint/2010/main" val="248333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5</a:t>
            </a:fld>
            <a:endParaRPr lang="fr-BE" altLang="fr-FR"/>
          </a:p>
        </p:txBody>
      </p:sp>
    </p:spTree>
    <p:extLst>
      <p:ext uri="{BB962C8B-B14F-4D97-AF65-F5344CB8AC3E}">
        <p14:creationId xmlns:p14="http://schemas.microsoft.com/office/powerpoint/2010/main" val="1545456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Attaques contre Lesarnaques.com : diffamation mais pas dénigrement</a:t>
            </a:r>
          </a:p>
          <a:p>
            <a:endParaRPr lang="fr-FR" dirty="0"/>
          </a:p>
          <a:p>
            <a:r>
              <a:rPr lang="fr-FR" dirty="0"/>
              <a:t>Insinuer que Lesarnaques.com est une « société frauduleuse » qui a déjà commis des agissements illicites constitue un propos diffamatoire. Dans son ordonnance de référé du 23 septembre 2015, le TGI de Paris a donc annulé l’assignation… (...)</a:t>
            </a:r>
          </a:p>
          <a:p>
            <a:r>
              <a:rPr lang="fr-FR">
                <a:hlinkClick r:id="rId3"/>
              </a:rPr>
              <a:t>http://www.legalis.net/spip.php?page=breves-article&amp;id_article=4735</a:t>
            </a:r>
            <a:endParaRPr lang="fr-FR"/>
          </a:p>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94</a:t>
            </a:fld>
            <a:endParaRPr lang="fr-BE" altLang="fr-FR"/>
          </a:p>
        </p:txBody>
      </p:sp>
    </p:spTree>
    <p:extLst>
      <p:ext uri="{BB962C8B-B14F-4D97-AF65-F5344CB8AC3E}">
        <p14:creationId xmlns:p14="http://schemas.microsoft.com/office/powerpoint/2010/main" val="2027667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l'article 6, II de la LCEN en ajoutant une simple incise en ouverture du texte. Cette incise limite les réquisitions judiciaires à un nombre limitatif de cas. Ce même article 17 modifie l'article L. 34-1 du Code des postes et des communications électroniques (CPCE) où sont spécifiés ces cas en ses II bis, III et III bis. La réquisition de données personnelles est désormais interdite par principe et autorisée par exception. Le décret n° 2011-219 du 25 février 2011 est abrogé par un décret n° 2021-1362 du 20 octobre 2021 Note 11 qui se substitue à lui</a:t>
            </a: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95</a:t>
            </a:fld>
            <a:endParaRPr lang="fr-BE" altLang="fr-FR"/>
          </a:p>
        </p:txBody>
      </p:sp>
    </p:spTree>
    <p:extLst>
      <p:ext uri="{BB962C8B-B14F-4D97-AF65-F5344CB8AC3E}">
        <p14:creationId xmlns:p14="http://schemas.microsoft.com/office/powerpoint/2010/main" val="16432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96</a:t>
            </a:fld>
            <a:endParaRPr lang="fr-BE" altLang="fr-FR"/>
          </a:p>
        </p:txBody>
      </p:sp>
    </p:spTree>
    <p:extLst>
      <p:ext uri="{BB962C8B-B14F-4D97-AF65-F5344CB8AC3E}">
        <p14:creationId xmlns:p14="http://schemas.microsoft.com/office/powerpoint/2010/main" val="1761324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97</a:t>
            </a:fld>
            <a:endParaRPr lang="fr-BE" altLang="fr-FR"/>
          </a:p>
        </p:txBody>
      </p:sp>
    </p:spTree>
    <p:extLst>
      <p:ext uri="{BB962C8B-B14F-4D97-AF65-F5344CB8AC3E}">
        <p14:creationId xmlns:p14="http://schemas.microsoft.com/office/powerpoint/2010/main" val="1587035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98</a:t>
            </a:fld>
            <a:endParaRPr lang="fr-BE" altLang="fr-FR"/>
          </a:p>
        </p:txBody>
      </p:sp>
    </p:spTree>
    <p:extLst>
      <p:ext uri="{BB962C8B-B14F-4D97-AF65-F5344CB8AC3E}">
        <p14:creationId xmlns:p14="http://schemas.microsoft.com/office/powerpoint/2010/main" val="2544176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102</a:t>
            </a:fld>
            <a:endParaRPr lang="fr-BE" altLang="fr-FR"/>
          </a:p>
        </p:txBody>
      </p:sp>
    </p:spTree>
    <p:extLst>
      <p:ext uri="{BB962C8B-B14F-4D97-AF65-F5344CB8AC3E}">
        <p14:creationId xmlns:p14="http://schemas.microsoft.com/office/powerpoint/2010/main" val="3836636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103</a:t>
            </a:fld>
            <a:endParaRPr lang="fr-BE" altLang="fr-FR"/>
          </a:p>
        </p:txBody>
      </p:sp>
    </p:spTree>
    <p:extLst>
      <p:ext uri="{BB962C8B-B14F-4D97-AF65-F5344CB8AC3E}">
        <p14:creationId xmlns:p14="http://schemas.microsoft.com/office/powerpoint/2010/main" val="388046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104</a:t>
            </a:fld>
            <a:endParaRPr lang="fr-BE" altLang="fr-FR"/>
          </a:p>
        </p:txBody>
      </p:sp>
    </p:spTree>
    <p:extLst>
      <p:ext uri="{BB962C8B-B14F-4D97-AF65-F5344CB8AC3E}">
        <p14:creationId xmlns:p14="http://schemas.microsoft.com/office/powerpoint/2010/main" val="3535030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105</a:t>
            </a:fld>
            <a:endParaRPr lang="fr-BE" altLang="fr-FR"/>
          </a:p>
        </p:txBody>
      </p:sp>
    </p:spTree>
    <p:extLst>
      <p:ext uri="{BB962C8B-B14F-4D97-AF65-F5344CB8AC3E}">
        <p14:creationId xmlns:p14="http://schemas.microsoft.com/office/powerpoint/2010/main" val="2343489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106</a:t>
            </a:fld>
            <a:endParaRPr lang="fr-BE" altLang="fr-FR"/>
          </a:p>
        </p:txBody>
      </p:sp>
    </p:spTree>
    <p:extLst>
      <p:ext uri="{BB962C8B-B14F-4D97-AF65-F5344CB8AC3E}">
        <p14:creationId xmlns:p14="http://schemas.microsoft.com/office/powerpoint/2010/main" val="213187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6</a:t>
            </a:fld>
            <a:endParaRPr lang="fr-BE" altLang="fr-FR"/>
          </a:p>
        </p:txBody>
      </p:sp>
    </p:spTree>
    <p:extLst>
      <p:ext uri="{BB962C8B-B14F-4D97-AF65-F5344CB8AC3E}">
        <p14:creationId xmlns:p14="http://schemas.microsoft.com/office/powerpoint/2010/main" val="309511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107</a:t>
            </a:fld>
            <a:endParaRPr lang="fr-BE" altLang="fr-FR"/>
          </a:p>
        </p:txBody>
      </p:sp>
    </p:spTree>
    <p:extLst>
      <p:ext uri="{BB962C8B-B14F-4D97-AF65-F5344CB8AC3E}">
        <p14:creationId xmlns:p14="http://schemas.microsoft.com/office/powerpoint/2010/main" val="337995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7</a:t>
            </a:fld>
            <a:endParaRPr lang="fr-BE" altLang="fr-FR"/>
          </a:p>
        </p:txBody>
      </p:sp>
    </p:spTree>
    <p:extLst>
      <p:ext uri="{BB962C8B-B14F-4D97-AF65-F5344CB8AC3E}">
        <p14:creationId xmlns:p14="http://schemas.microsoft.com/office/powerpoint/2010/main" val="255242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8</a:t>
            </a:fld>
            <a:endParaRPr lang="fr-BE" altLang="fr-FR"/>
          </a:p>
        </p:txBody>
      </p:sp>
    </p:spTree>
    <p:extLst>
      <p:ext uri="{BB962C8B-B14F-4D97-AF65-F5344CB8AC3E}">
        <p14:creationId xmlns:p14="http://schemas.microsoft.com/office/powerpoint/2010/main" val="379283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9</a:t>
            </a:fld>
            <a:endParaRPr lang="fr-BE" altLang="fr-FR"/>
          </a:p>
        </p:txBody>
      </p:sp>
    </p:spTree>
    <p:extLst>
      <p:ext uri="{BB962C8B-B14F-4D97-AF65-F5344CB8AC3E}">
        <p14:creationId xmlns:p14="http://schemas.microsoft.com/office/powerpoint/2010/main" val="196667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0D7E1EF-67FA-420C-955F-5E2A805839AE}" type="slidenum">
              <a:rPr lang="fr-BE" altLang="fr-FR" smtClean="0"/>
              <a:pPr>
                <a:defRPr/>
              </a:pPr>
              <a:t>10</a:t>
            </a:fld>
            <a:endParaRPr lang="fr-BE" altLang="fr-FR"/>
          </a:p>
        </p:txBody>
      </p:sp>
    </p:spTree>
    <p:extLst>
      <p:ext uri="{BB962C8B-B14F-4D97-AF65-F5344CB8AC3E}">
        <p14:creationId xmlns:p14="http://schemas.microsoft.com/office/powerpoint/2010/main" val="318137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47B3C2-80F9-4AEC-9EE5-E72967B3973F}" type="datetime1">
              <a:rPr lang="en-US"/>
              <a:pPr>
                <a:defRPr/>
              </a:pPr>
              <a:t>12/7/2023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F72CA-9CEC-4317-83D2-234D5F433052}" type="slidenum">
              <a:rPr lang="en-US" altLang="fr-FR"/>
              <a:pPr>
                <a:defRPr/>
              </a:pPr>
              <a:t>‹N°›</a:t>
            </a:fld>
            <a:endParaRPr lang="en-US" altLang="fr-FR"/>
          </a:p>
        </p:txBody>
      </p:sp>
    </p:spTree>
    <p:extLst>
      <p:ext uri="{BB962C8B-B14F-4D97-AF65-F5344CB8AC3E}">
        <p14:creationId xmlns:p14="http://schemas.microsoft.com/office/powerpoint/2010/main" val="355044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2E2D53-3A7B-4CD4-A05A-592C1C0930BC}" type="datetime1">
              <a:rPr lang="en-US"/>
              <a:pPr>
                <a:defRPr/>
              </a:pPr>
              <a:t>12/7/2023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BA7F1-41D2-41E2-A395-CA1B87CCBFFA}" type="slidenum">
              <a:rPr lang="en-US" altLang="fr-FR"/>
              <a:pPr>
                <a:defRPr/>
              </a:pPr>
              <a:t>‹N°›</a:t>
            </a:fld>
            <a:endParaRPr lang="en-US" altLang="fr-FR"/>
          </a:p>
        </p:txBody>
      </p:sp>
    </p:spTree>
    <p:extLst>
      <p:ext uri="{BB962C8B-B14F-4D97-AF65-F5344CB8AC3E}">
        <p14:creationId xmlns:p14="http://schemas.microsoft.com/office/powerpoint/2010/main" val="21036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A8634E-AA3F-4759-8FEB-CF5A4E00099C}" type="datetime1">
              <a:rPr lang="en-US"/>
              <a:pPr>
                <a:defRPr/>
              </a:pPr>
              <a:t>12/7/2023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A544EF-5C06-4AD0-B7EF-C36B5CA51793}" type="slidenum">
              <a:rPr lang="en-US" altLang="fr-FR"/>
              <a:pPr>
                <a:defRPr/>
              </a:pPr>
              <a:t>‹N°›</a:t>
            </a:fld>
            <a:endParaRPr lang="en-US" altLang="fr-FR"/>
          </a:p>
        </p:txBody>
      </p:sp>
    </p:spTree>
    <p:extLst>
      <p:ext uri="{BB962C8B-B14F-4D97-AF65-F5344CB8AC3E}">
        <p14:creationId xmlns:p14="http://schemas.microsoft.com/office/powerpoint/2010/main" val="344093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9779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4753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5190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7590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8744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7030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1035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16953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8A7DE-2D12-41FC-AAD9-964DC228D53E}" type="datetime1">
              <a:rPr lang="en-US"/>
              <a:pPr>
                <a:defRPr/>
              </a:pPr>
              <a:t>12/7/2023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4B2980-2D4C-4486-B0A0-0EAE26348237}" type="slidenum">
              <a:rPr lang="en-US" altLang="fr-FR"/>
              <a:pPr>
                <a:defRPr/>
              </a:pPr>
              <a:t>‹N°›</a:t>
            </a:fld>
            <a:endParaRPr lang="en-US" altLang="fr-FR"/>
          </a:p>
        </p:txBody>
      </p:sp>
    </p:spTree>
    <p:extLst>
      <p:ext uri="{BB962C8B-B14F-4D97-AF65-F5344CB8AC3E}">
        <p14:creationId xmlns:p14="http://schemas.microsoft.com/office/powerpoint/2010/main" val="18087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83506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2592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56128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1033463" y="19050"/>
            <a:ext cx="7729537" cy="838200"/>
          </a:xfrm>
        </p:spPr>
        <p:txBody>
          <a:bodyPr/>
          <a:lstStyle/>
          <a:p>
            <a:r>
              <a:rPr lang="fr-FR"/>
              <a:t>Cliquez pour modifier le style du titre</a:t>
            </a:r>
          </a:p>
        </p:txBody>
      </p:sp>
      <p:sp>
        <p:nvSpPr>
          <p:cNvPr id="3" name="Espace réservé du contenu 2"/>
          <p:cNvSpPr>
            <a:spLocks noGrp="1"/>
          </p:cNvSpPr>
          <p:nvPr>
            <p:ph sz="half" idx="1"/>
          </p:nvPr>
        </p:nvSpPr>
        <p:spPr>
          <a:xfrm>
            <a:off x="1044575" y="1524000"/>
            <a:ext cx="3783013"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79988" y="1524000"/>
            <a:ext cx="3783012"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ftr" sz="quarter" idx="10"/>
          </p:nvPr>
        </p:nvSpPr>
        <p:spPr>
          <a:xfrm rot="16200000">
            <a:off x="-2514600" y="4038600"/>
            <a:ext cx="5334000" cy="304800"/>
          </a:xfrm>
          <a:prstGeom prst="rect">
            <a:avLst/>
          </a:prstGeom>
          <a:ln/>
        </p:spPr>
        <p:txBody>
          <a:bodyPr/>
          <a:lstStyle>
            <a:lvl1pPr>
              <a:defRPr/>
            </a:lvl1pPr>
          </a:lstStyle>
          <a:p>
            <a:pPr>
              <a:defRPr/>
            </a:pPr>
            <a:r>
              <a:rPr lang="en-US">
                <a:solidFill>
                  <a:prstClr val="black">
                    <a:tint val="75000"/>
                  </a:prstClr>
                </a:solidFill>
              </a:rPr>
              <a:t>Copyright © 2004-2005 NameOfTheOrganization.  All rights reserved.</a:t>
            </a:r>
          </a:p>
        </p:txBody>
      </p:sp>
    </p:spTree>
    <p:extLst>
      <p:ext uri="{BB962C8B-B14F-4D97-AF65-F5344CB8AC3E}">
        <p14:creationId xmlns:p14="http://schemas.microsoft.com/office/powerpoint/2010/main" val="898567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DD28576-7C95-49EB-A1C3-C35E14DEA04E}"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5E57BA-6042-40AC-BE3B-7F38D05579B5}"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11315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8FB98C-AF51-47A7-976C-99F68EB94F92}"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0DAE3C-144B-4CBE-867B-5D3059BC90E8}"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642056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A5EF1A-3F72-4E49-A04A-713D5490B498}"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FFFA04-4106-4C08-ABBE-ADA707A3EA59}"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388012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45F8D7-22E8-4F22-A824-07AC6A6DDEE8}"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52CC51-06ED-4716-BE0F-3257A98FFE59}"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86203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1EC4C7B-928A-4770-BCDD-E134E6E94FD5}" type="datetime1">
              <a:rPr lang="en-US">
                <a:solidFill>
                  <a:prstClr val="black">
                    <a:tint val="75000"/>
                  </a:prstClr>
                </a:solidFill>
              </a:rPr>
              <a:pPr>
                <a:defRPr/>
              </a:pPr>
              <a:t>12/7/2023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8AED54-8C6D-4050-802E-9C1869E3E092}"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823853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BCD70C-470D-40F3-8499-C6D3262C2385}" type="datetime1">
              <a:rPr lang="en-US">
                <a:solidFill>
                  <a:prstClr val="black">
                    <a:tint val="75000"/>
                  </a:prstClr>
                </a:solidFill>
              </a:rPr>
              <a:pPr>
                <a:defRPr/>
              </a:pPr>
              <a:t>12/7/2023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EE4AC51-28C1-40A8-B4FC-177E472E3ACF}"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01718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44B1-3A9E-409A-9897-41C13F8DF9B2}" type="datetime1">
              <a:rPr lang="en-US"/>
              <a:pPr>
                <a:defRPr/>
              </a:pPr>
              <a:t>12/7/2023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A1351-D0B0-4D8A-A9FB-20206D53852B}" type="slidenum">
              <a:rPr lang="en-US" altLang="fr-FR"/>
              <a:pPr>
                <a:defRPr/>
              </a:pPr>
              <a:t>‹N°›</a:t>
            </a:fld>
            <a:endParaRPr lang="en-US" altLang="fr-FR"/>
          </a:p>
        </p:txBody>
      </p:sp>
    </p:spTree>
    <p:extLst>
      <p:ext uri="{BB962C8B-B14F-4D97-AF65-F5344CB8AC3E}">
        <p14:creationId xmlns:p14="http://schemas.microsoft.com/office/powerpoint/2010/main" val="1835822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2D1C32-9054-442E-A039-41564D868BD1}" type="datetime1">
              <a:rPr lang="en-US">
                <a:solidFill>
                  <a:prstClr val="black">
                    <a:tint val="75000"/>
                  </a:prstClr>
                </a:solidFill>
              </a:rPr>
              <a:pPr>
                <a:defRPr/>
              </a:pPr>
              <a:t>12/7/2023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D57936-2FD7-4A34-89F4-5F46003DA02B}"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301888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668B00-5709-4946-8F30-BA6828BB3FDB}"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C0A3F-515E-4763-971D-01756BC7071F}"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4150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8BD60D-7FA1-438D-A228-BE58D8E4AC17}"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B878CE-6A94-495F-B74E-EABDE68E6A59}"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419896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621A3A-C48B-46E7-828A-F182BDC6ABBD}"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6B82C4-4753-483F-BE13-F2728A01AC78}"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183723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0C7955-7B3B-49DB-BA21-C4DE644A6D3D}"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D264FB-3CDC-4121-9A67-3C9365F2669D}"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987933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B0D08086-5830-43DB-87B9-E214EE71D046}"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17E1DC-C5BB-477E-88C5-800F42A5DBAD}" type="slidenum">
              <a:rPr lang="fr-BE"/>
              <a:pPr>
                <a:defRPr/>
              </a:pPr>
              <a:t>‹N°›</a:t>
            </a:fld>
            <a:endParaRPr lang="fr-BE"/>
          </a:p>
        </p:txBody>
      </p:sp>
    </p:spTree>
    <p:extLst>
      <p:ext uri="{BB962C8B-B14F-4D97-AF65-F5344CB8AC3E}">
        <p14:creationId xmlns:p14="http://schemas.microsoft.com/office/powerpoint/2010/main" val="1956931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35C059CF-12EF-46A3-9131-B36E051DE6CB}"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9A9C9-6F1A-48F1-ABFD-BA801BFAEF77}" type="slidenum">
              <a:rPr lang="fr-BE"/>
              <a:pPr>
                <a:defRPr/>
              </a:pPr>
              <a:t>‹N°›</a:t>
            </a:fld>
            <a:endParaRPr lang="fr-BE"/>
          </a:p>
        </p:txBody>
      </p:sp>
    </p:spTree>
    <p:extLst>
      <p:ext uri="{BB962C8B-B14F-4D97-AF65-F5344CB8AC3E}">
        <p14:creationId xmlns:p14="http://schemas.microsoft.com/office/powerpoint/2010/main" val="745442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E361BD-D88C-4A34-A31D-E42C7259E749}"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31D3A9-50FB-4B22-BCC4-22A42855C5B3}" type="slidenum">
              <a:rPr lang="fr-BE"/>
              <a:pPr>
                <a:defRPr/>
              </a:pPr>
              <a:t>‹N°›</a:t>
            </a:fld>
            <a:endParaRPr lang="fr-BE"/>
          </a:p>
        </p:txBody>
      </p:sp>
    </p:spTree>
    <p:extLst>
      <p:ext uri="{BB962C8B-B14F-4D97-AF65-F5344CB8AC3E}">
        <p14:creationId xmlns:p14="http://schemas.microsoft.com/office/powerpoint/2010/main" val="209546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9343CF33-AFEC-4171-B327-0764402740B8}" type="datetimeFigureOut">
              <a:rPr lang="fr-BE">
                <a:solidFill>
                  <a:prstClr val="black">
                    <a:tint val="75000"/>
                  </a:prstClr>
                </a:solidFill>
              </a:rPr>
              <a:pPr>
                <a:defRPr/>
              </a:pPr>
              <a:t>07-12-23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F80190-4779-4F28-A991-05CABFA6E5BA}" type="slidenum">
              <a:rPr lang="fr-BE"/>
              <a:pPr>
                <a:defRPr/>
              </a:pPr>
              <a:t>‹N°›</a:t>
            </a:fld>
            <a:endParaRPr lang="fr-BE"/>
          </a:p>
        </p:txBody>
      </p:sp>
    </p:spTree>
    <p:extLst>
      <p:ext uri="{BB962C8B-B14F-4D97-AF65-F5344CB8AC3E}">
        <p14:creationId xmlns:p14="http://schemas.microsoft.com/office/powerpoint/2010/main" val="336205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FB314D4B-BAC0-4895-9B8A-E7061B552E78}" type="datetimeFigureOut">
              <a:rPr lang="fr-BE">
                <a:solidFill>
                  <a:prstClr val="black">
                    <a:tint val="75000"/>
                  </a:prstClr>
                </a:solidFill>
              </a:rPr>
              <a:pPr>
                <a:defRPr/>
              </a:pPr>
              <a:t>07-12-23</a:t>
            </a:fld>
            <a:endParaRPr lang="fr-B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E550E88-FF0A-4204-9C91-920B72F6785E}" type="slidenum">
              <a:rPr lang="fr-BE"/>
              <a:pPr>
                <a:defRPr/>
              </a:pPr>
              <a:t>‹N°›</a:t>
            </a:fld>
            <a:endParaRPr lang="fr-BE"/>
          </a:p>
        </p:txBody>
      </p:sp>
    </p:spTree>
    <p:extLst>
      <p:ext uri="{BB962C8B-B14F-4D97-AF65-F5344CB8AC3E}">
        <p14:creationId xmlns:p14="http://schemas.microsoft.com/office/powerpoint/2010/main" val="330094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7FADD1-51FD-4903-8259-DEB9174E3E0B}" type="datetime1">
              <a:rPr lang="en-US"/>
              <a:pPr>
                <a:defRPr/>
              </a:pPr>
              <a:t>12/7/2023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67718D-FB06-4A5E-8586-12C83E644DA3}" type="slidenum">
              <a:rPr lang="en-US" altLang="fr-FR"/>
              <a:pPr>
                <a:defRPr/>
              </a:pPr>
              <a:t>‹N°›</a:t>
            </a:fld>
            <a:endParaRPr lang="en-US" altLang="fr-FR"/>
          </a:p>
        </p:txBody>
      </p:sp>
    </p:spTree>
    <p:extLst>
      <p:ext uri="{BB962C8B-B14F-4D97-AF65-F5344CB8AC3E}">
        <p14:creationId xmlns:p14="http://schemas.microsoft.com/office/powerpoint/2010/main" val="3897956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7A539590-1D51-460B-9304-3E6C90C119DA}" type="datetimeFigureOut">
              <a:rPr lang="fr-BE">
                <a:solidFill>
                  <a:prstClr val="black">
                    <a:tint val="75000"/>
                  </a:prstClr>
                </a:solidFill>
              </a:rPr>
              <a:pPr>
                <a:defRPr/>
              </a:pPr>
              <a:t>07-12-23</a:t>
            </a:fld>
            <a:endParaRPr lang="fr-B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5487B30-AB3B-49B6-AFB6-AEDEEDC4B68C}" type="slidenum">
              <a:rPr lang="fr-BE"/>
              <a:pPr>
                <a:defRPr/>
              </a:pPr>
              <a:t>‹N°›</a:t>
            </a:fld>
            <a:endParaRPr lang="fr-BE"/>
          </a:p>
        </p:txBody>
      </p:sp>
    </p:spTree>
    <p:extLst>
      <p:ext uri="{BB962C8B-B14F-4D97-AF65-F5344CB8AC3E}">
        <p14:creationId xmlns:p14="http://schemas.microsoft.com/office/powerpoint/2010/main" val="409335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CE6D03-5999-47A6-8E4F-EFF2E09282F2}" type="datetimeFigureOut">
              <a:rPr lang="fr-BE">
                <a:solidFill>
                  <a:prstClr val="black">
                    <a:tint val="75000"/>
                  </a:prstClr>
                </a:solidFill>
              </a:rPr>
              <a:pPr>
                <a:defRPr/>
              </a:pPr>
              <a:t>07-12-23</a:t>
            </a:fld>
            <a:endParaRPr lang="fr-B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7759996-42E6-4BDA-9B1E-0FC82518743A}" type="slidenum">
              <a:rPr lang="fr-BE"/>
              <a:pPr>
                <a:defRPr/>
              </a:pPr>
              <a:t>‹N°›</a:t>
            </a:fld>
            <a:endParaRPr lang="fr-BE"/>
          </a:p>
        </p:txBody>
      </p:sp>
    </p:spTree>
    <p:extLst>
      <p:ext uri="{BB962C8B-B14F-4D97-AF65-F5344CB8AC3E}">
        <p14:creationId xmlns:p14="http://schemas.microsoft.com/office/powerpoint/2010/main" val="1296791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7559C-4DCD-4301-9AD3-4D61E7A4C998}" type="datetimeFigureOut">
              <a:rPr lang="fr-BE">
                <a:solidFill>
                  <a:prstClr val="black">
                    <a:tint val="75000"/>
                  </a:prstClr>
                </a:solidFill>
              </a:rPr>
              <a:pPr>
                <a:defRPr/>
              </a:pPr>
              <a:t>07-12-23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91391-C274-4BEA-87F2-77E48259F87A}" type="slidenum">
              <a:rPr lang="fr-BE"/>
              <a:pPr>
                <a:defRPr/>
              </a:pPr>
              <a:t>‹N°›</a:t>
            </a:fld>
            <a:endParaRPr lang="fr-BE"/>
          </a:p>
        </p:txBody>
      </p:sp>
    </p:spTree>
    <p:extLst>
      <p:ext uri="{BB962C8B-B14F-4D97-AF65-F5344CB8AC3E}">
        <p14:creationId xmlns:p14="http://schemas.microsoft.com/office/powerpoint/2010/main" val="18489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6690BB-AA85-4A7F-8868-054FCBFD0D55}" type="datetimeFigureOut">
              <a:rPr lang="fr-BE">
                <a:solidFill>
                  <a:prstClr val="black">
                    <a:tint val="75000"/>
                  </a:prstClr>
                </a:solidFill>
              </a:rPr>
              <a:pPr>
                <a:defRPr/>
              </a:pPr>
              <a:t>07-12-23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9F88F9-B93F-4DD7-ABE4-274547EA0B33}" type="slidenum">
              <a:rPr lang="fr-BE"/>
              <a:pPr>
                <a:defRPr/>
              </a:pPr>
              <a:t>‹N°›</a:t>
            </a:fld>
            <a:endParaRPr lang="fr-BE"/>
          </a:p>
        </p:txBody>
      </p:sp>
    </p:spTree>
    <p:extLst>
      <p:ext uri="{BB962C8B-B14F-4D97-AF65-F5344CB8AC3E}">
        <p14:creationId xmlns:p14="http://schemas.microsoft.com/office/powerpoint/2010/main" val="250615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76D371C2-2AC7-4E9B-AC38-A59F51FD4BD3}"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1A0556-8D2E-41B0-98F9-7EC5C89565F4}" type="slidenum">
              <a:rPr lang="fr-BE"/>
              <a:pPr>
                <a:defRPr/>
              </a:pPr>
              <a:t>‹N°›</a:t>
            </a:fld>
            <a:endParaRPr lang="fr-BE"/>
          </a:p>
        </p:txBody>
      </p:sp>
    </p:spTree>
    <p:extLst>
      <p:ext uri="{BB962C8B-B14F-4D97-AF65-F5344CB8AC3E}">
        <p14:creationId xmlns:p14="http://schemas.microsoft.com/office/powerpoint/2010/main" val="2507613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DD5A5B7D-C17D-495F-B16D-3400269B3EAE}"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E9370-0CFF-4E5B-ADAA-653B5D594849}" type="slidenum">
              <a:rPr lang="fr-BE"/>
              <a:pPr>
                <a:defRPr/>
              </a:pPr>
              <a:t>‹N°›</a:t>
            </a:fld>
            <a:endParaRPr lang="fr-BE"/>
          </a:p>
        </p:txBody>
      </p:sp>
    </p:spTree>
    <p:extLst>
      <p:ext uri="{BB962C8B-B14F-4D97-AF65-F5344CB8AC3E}">
        <p14:creationId xmlns:p14="http://schemas.microsoft.com/office/powerpoint/2010/main" val="148850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47B3C2-80F9-4AEC-9EE5-E72967B3973F}"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F72CA-9CEC-4317-83D2-234D5F433052}" type="slidenum">
              <a:rPr lang="en-US" altLang="fr-FR"/>
              <a:pPr>
                <a:defRPr/>
              </a:pPr>
              <a:t>‹N°›</a:t>
            </a:fld>
            <a:endParaRPr lang="en-US" altLang="fr-FR"/>
          </a:p>
        </p:txBody>
      </p:sp>
    </p:spTree>
    <p:extLst>
      <p:ext uri="{BB962C8B-B14F-4D97-AF65-F5344CB8AC3E}">
        <p14:creationId xmlns:p14="http://schemas.microsoft.com/office/powerpoint/2010/main" val="1774110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8A7DE-2D12-41FC-AAD9-964DC228D53E}"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4B2980-2D4C-4486-B0A0-0EAE26348237}" type="slidenum">
              <a:rPr lang="en-US" altLang="fr-FR"/>
              <a:pPr>
                <a:defRPr/>
              </a:pPr>
              <a:t>‹N°›</a:t>
            </a:fld>
            <a:endParaRPr lang="en-US" altLang="fr-FR"/>
          </a:p>
        </p:txBody>
      </p:sp>
    </p:spTree>
    <p:extLst>
      <p:ext uri="{BB962C8B-B14F-4D97-AF65-F5344CB8AC3E}">
        <p14:creationId xmlns:p14="http://schemas.microsoft.com/office/powerpoint/2010/main" val="3267925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44B1-3A9E-409A-9897-41C13F8DF9B2}"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A1351-D0B0-4D8A-A9FB-20206D53852B}" type="slidenum">
              <a:rPr lang="en-US" altLang="fr-FR"/>
              <a:pPr>
                <a:defRPr/>
              </a:pPr>
              <a:t>‹N°›</a:t>
            </a:fld>
            <a:endParaRPr lang="en-US" altLang="fr-FR"/>
          </a:p>
        </p:txBody>
      </p:sp>
    </p:spTree>
    <p:extLst>
      <p:ext uri="{BB962C8B-B14F-4D97-AF65-F5344CB8AC3E}">
        <p14:creationId xmlns:p14="http://schemas.microsoft.com/office/powerpoint/2010/main" val="3532363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7FADD1-51FD-4903-8259-DEB9174E3E0B}"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67718D-FB06-4A5E-8586-12C83E644DA3}" type="slidenum">
              <a:rPr lang="en-US" altLang="fr-FR"/>
              <a:pPr>
                <a:defRPr/>
              </a:pPr>
              <a:t>‹N°›</a:t>
            </a:fld>
            <a:endParaRPr lang="en-US" altLang="fr-FR"/>
          </a:p>
        </p:txBody>
      </p:sp>
    </p:spTree>
    <p:extLst>
      <p:ext uri="{BB962C8B-B14F-4D97-AF65-F5344CB8AC3E}">
        <p14:creationId xmlns:p14="http://schemas.microsoft.com/office/powerpoint/2010/main" val="150327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515021-D8FB-412E-A796-84C1DC6FF00A}" type="datetime1">
              <a:rPr lang="en-US"/>
              <a:pPr>
                <a:defRPr/>
              </a:pPr>
              <a:t>12/7/2023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070B60-1BD9-4AAA-B569-09C319B2BDE1}" type="slidenum">
              <a:rPr lang="en-US" altLang="fr-FR"/>
              <a:pPr>
                <a:defRPr/>
              </a:pPr>
              <a:t>‹N°›</a:t>
            </a:fld>
            <a:endParaRPr lang="en-US" altLang="fr-FR"/>
          </a:p>
        </p:txBody>
      </p:sp>
    </p:spTree>
    <p:extLst>
      <p:ext uri="{BB962C8B-B14F-4D97-AF65-F5344CB8AC3E}">
        <p14:creationId xmlns:p14="http://schemas.microsoft.com/office/powerpoint/2010/main" val="3277846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515021-D8FB-412E-A796-84C1DC6FF00A}" type="datetime1">
              <a:rPr lang="en-US">
                <a:solidFill>
                  <a:prstClr val="black">
                    <a:tint val="75000"/>
                  </a:prstClr>
                </a:solidFill>
              </a:rPr>
              <a:pPr>
                <a:defRPr/>
              </a:pPr>
              <a:t>12/7/2023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070B60-1BD9-4AAA-B569-09C319B2BDE1}" type="slidenum">
              <a:rPr lang="en-US" altLang="fr-FR"/>
              <a:pPr>
                <a:defRPr/>
              </a:pPr>
              <a:t>‹N°›</a:t>
            </a:fld>
            <a:endParaRPr lang="en-US" altLang="fr-FR"/>
          </a:p>
        </p:txBody>
      </p:sp>
    </p:spTree>
    <p:extLst>
      <p:ext uri="{BB962C8B-B14F-4D97-AF65-F5344CB8AC3E}">
        <p14:creationId xmlns:p14="http://schemas.microsoft.com/office/powerpoint/2010/main" val="3499240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0D7C87-779E-4910-AAB3-125C9091D159}" type="datetime1">
              <a:rPr lang="en-US">
                <a:solidFill>
                  <a:prstClr val="black">
                    <a:tint val="75000"/>
                  </a:prstClr>
                </a:solidFill>
              </a:rPr>
              <a:pPr>
                <a:defRPr/>
              </a:pPr>
              <a:t>12/7/2023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EC1AEB-577F-4091-AFDF-1F87C3F93AA8}" type="slidenum">
              <a:rPr lang="en-US" altLang="fr-FR"/>
              <a:pPr>
                <a:defRPr/>
              </a:pPr>
              <a:t>‹N°›</a:t>
            </a:fld>
            <a:endParaRPr lang="en-US" altLang="fr-FR"/>
          </a:p>
        </p:txBody>
      </p:sp>
    </p:spTree>
    <p:extLst>
      <p:ext uri="{BB962C8B-B14F-4D97-AF65-F5344CB8AC3E}">
        <p14:creationId xmlns:p14="http://schemas.microsoft.com/office/powerpoint/2010/main" val="1491137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39AA46-1700-40BD-97F2-8AB5DE594B60}" type="datetime1">
              <a:rPr lang="en-US">
                <a:solidFill>
                  <a:prstClr val="black">
                    <a:tint val="75000"/>
                  </a:prstClr>
                </a:solidFill>
              </a:rPr>
              <a:pPr>
                <a:defRPr/>
              </a:pPr>
              <a:t>12/7/2023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1EDDB-0859-4A35-8876-6FF1DAF7AD79}" type="slidenum">
              <a:rPr lang="en-US" altLang="fr-FR"/>
              <a:pPr>
                <a:defRPr/>
              </a:pPr>
              <a:t>‹N°›</a:t>
            </a:fld>
            <a:endParaRPr lang="en-US" altLang="fr-FR"/>
          </a:p>
        </p:txBody>
      </p:sp>
    </p:spTree>
    <p:extLst>
      <p:ext uri="{BB962C8B-B14F-4D97-AF65-F5344CB8AC3E}">
        <p14:creationId xmlns:p14="http://schemas.microsoft.com/office/powerpoint/2010/main" val="767413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7E4C1D-6AC9-49B9-8265-6946DEE7373D}"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84DB81-1E20-4F90-87FF-ADE831112395}" type="slidenum">
              <a:rPr lang="en-US" altLang="fr-FR"/>
              <a:pPr>
                <a:defRPr/>
              </a:pPr>
              <a:t>‹N°›</a:t>
            </a:fld>
            <a:endParaRPr lang="en-US" altLang="fr-FR"/>
          </a:p>
        </p:txBody>
      </p:sp>
    </p:spTree>
    <p:extLst>
      <p:ext uri="{BB962C8B-B14F-4D97-AF65-F5344CB8AC3E}">
        <p14:creationId xmlns:p14="http://schemas.microsoft.com/office/powerpoint/2010/main" val="619327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0BDDDE-64AE-4618-8D24-17E0B28AB5B1}"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BDEB80-1FDC-400A-9D97-F07B82877406}" type="slidenum">
              <a:rPr lang="en-US" altLang="fr-FR"/>
              <a:pPr>
                <a:defRPr/>
              </a:pPr>
              <a:t>‹N°›</a:t>
            </a:fld>
            <a:endParaRPr lang="en-US" altLang="fr-FR"/>
          </a:p>
        </p:txBody>
      </p:sp>
    </p:spTree>
    <p:extLst>
      <p:ext uri="{BB962C8B-B14F-4D97-AF65-F5344CB8AC3E}">
        <p14:creationId xmlns:p14="http://schemas.microsoft.com/office/powerpoint/2010/main" val="1447080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2E2D53-3A7B-4CD4-A05A-592C1C0930BC}"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BA7F1-41D2-41E2-A395-CA1B87CCBFFA}" type="slidenum">
              <a:rPr lang="en-US" altLang="fr-FR"/>
              <a:pPr>
                <a:defRPr/>
              </a:pPr>
              <a:t>‹N°›</a:t>
            </a:fld>
            <a:endParaRPr lang="en-US" altLang="fr-FR"/>
          </a:p>
        </p:txBody>
      </p:sp>
    </p:spTree>
    <p:extLst>
      <p:ext uri="{BB962C8B-B14F-4D97-AF65-F5344CB8AC3E}">
        <p14:creationId xmlns:p14="http://schemas.microsoft.com/office/powerpoint/2010/main" val="1620685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A8634E-AA3F-4759-8FEB-CF5A4E00099C}"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A544EF-5C06-4AD0-B7EF-C36B5CA51793}" type="slidenum">
              <a:rPr lang="en-US" altLang="fr-FR"/>
              <a:pPr>
                <a:defRPr/>
              </a:pPr>
              <a:t>‹N°›</a:t>
            </a:fld>
            <a:endParaRPr lang="en-US" altLang="fr-FR"/>
          </a:p>
        </p:txBody>
      </p:sp>
    </p:spTree>
    <p:extLst>
      <p:ext uri="{BB962C8B-B14F-4D97-AF65-F5344CB8AC3E}">
        <p14:creationId xmlns:p14="http://schemas.microsoft.com/office/powerpoint/2010/main" val="2014095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47B3C2-80F9-4AEC-9EE5-E72967B3973F}"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F72CA-9CEC-4317-83D2-234D5F433052}" type="slidenum">
              <a:rPr lang="en-US" altLang="fr-FR"/>
              <a:pPr>
                <a:defRPr/>
              </a:pPr>
              <a:t>‹N°›</a:t>
            </a:fld>
            <a:endParaRPr lang="en-US" altLang="fr-FR"/>
          </a:p>
        </p:txBody>
      </p:sp>
    </p:spTree>
    <p:extLst>
      <p:ext uri="{BB962C8B-B14F-4D97-AF65-F5344CB8AC3E}">
        <p14:creationId xmlns:p14="http://schemas.microsoft.com/office/powerpoint/2010/main" val="1442006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8A7DE-2D12-41FC-AAD9-964DC228D53E}"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4B2980-2D4C-4486-B0A0-0EAE26348237}" type="slidenum">
              <a:rPr lang="en-US" altLang="fr-FR"/>
              <a:pPr>
                <a:defRPr/>
              </a:pPr>
              <a:t>‹N°›</a:t>
            </a:fld>
            <a:endParaRPr lang="en-US" altLang="fr-FR"/>
          </a:p>
        </p:txBody>
      </p:sp>
    </p:spTree>
    <p:extLst>
      <p:ext uri="{BB962C8B-B14F-4D97-AF65-F5344CB8AC3E}">
        <p14:creationId xmlns:p14="http://schemas.microsoft.com/office/powerpoint/2010/main" val="333531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44B1-3A9E-409A-9897-41C13F8DF9B2}"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A1351-D0B0-4D8A-A9FB-20206D53852B}" type="slidenum">
              <a:rPr lang="en-US" altLang="fr-FR"/>
              <a:pPr>
                <a:defRPr/>
              </a:pPr>
              <a:t>‹N°›</a:t>
            </a:fld>
            <a:endParaRPr lang="en-US" altLang="fr-FR"/>
          </a:p>
        </p:txBody>
      </p:sp>
    </p:spTree>
    <p:extLst>
      <p:ext uri="{BB962C8B-B14F-4D97-AF65-F5344CB8AC3E}">
        <p14:creationId xmlns:p14="http://schemas.microsoft.com/office/powerpoint/2010/main" val="241471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0D7C87-779E-4910-AAB3-125C9091D159}" type="datetime1">
              <a:rPr lang="en-US"/>
              <a:pPr>
                <a:defRPr/>
              </a:pPr>
              <a:t>12/7/2023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EC1AEB-577F-4091-AFDF-1F87C3F93AA8}" type="slidenum">
              <a:rPr lang="en-US" altLang="fr-FR"/>
              <a:pPr>
                <a:defRPr/>
              </a:pPr>
              <a:t>‹N°›</a:t>
            </a:fld>
            <a:endParaRPr lang="en-US" altLang="fr-FR"/>
          </a:p>
        </p:txBody>
      </p:sp>
    </p:spTree>
    <p:extLst>
      <p:ext uri="{BB962C8B-B14F-4D97-AF65-F5344CB8AC3E}">
        <p14:creationId xmlns:p14="http://schemas.microsoft.com/office/powerpoint/2010/main" val="2139802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7FADD1-51FD-4903-8259-DEB9174E3E0B}"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67718D-FB06-4A5E-8586-12C83E644DA3}" type="slidenum">
              <a:rPr lang="en-US" altLang="fr-FR"/>
              <a:pPr>
                <a:defRPr/>
              </a:pPr>
              <a:t>‹N°›</a:t>
            </a:fld>
            <a:endParaRPr lang="en-US" altLang="fr-FR"/>
          </a:p>
        </p:txBody>
      </p:sp>
    </p:spTree>
    <p:extLst>
      <p:ext uri="{BB962C8B-B14F-4D97-AF65-F5344CB8AC3E}">
        <p14:creationId xmlns:p14="http://schemas.microsoft.com/office/powerpoint/2010/main" val="1075161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515021-D8FB-412E-A796-84C1DC6FF00A}" type="datetime1">
              <a:rPr lang="en-US">
                <a:solidFill>
                  <a:prstClr val="black">
                    <a:tint val="75000"/>
                  </a:prstClr>
                </a:solidFill>
              </a:rPr>
              <a:pPr>
                <a:defRPr/>
              </a:pPr>
              <a:t>12/7/2023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070B60-1BD9-4AAA-B569-09C319B2BDE1}" type="slidenum">
              <a:rPr lang="en-US" altLang="fr-FR"/>
              <a:pPr>
                <a:defRPr/>
              </a:pPr>
              <a:t>‹N°›</a:t>
            </a:fld>
            <a:endParaRPr lang="en-US" altLang="fr-FR"/>
          </a:p>
        </p:txBody>
      </p:sp>
    </p:spTree>
    <p:extLst>
      <p:ext uri="{BB962C8B-B14F-4D97-AF65-F5344CB8AC3E}">
        <p14:creationId xmlns:p14="http://schemas.microsoft.com/office/powerpoint/2010/main" val="4093793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0D7C87-779E-4910-AAB3-125C9091D159}" type="datetime1">
              <a:rPr lang="en-US">
                <a:solidFill>
                  <a:prstClr val="black">
                    <a:tint val="75000"/>
                  </a:prstClr>
                </a:solidFill>
              </a:rPr>
              <a:pPr>
                <a:defRPr/>
              </a:pPr>
              <a:t>12/7/2023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EC1AEB-577F-4091-AFDF-1F87C3F93AA8}" type="slidenum">
              <a:rPr lang="en-US" altLang="fr-FR"/>
              <a:pPr>
                <a:defRPr/>
              </a:pPr>
              <a:t>‹N°›</a:t>
            </a:fld>
            <a:endParaRPr lang="en-US" altLang="fr-FR"/>
          </a:p>
        </p:txBody>
      </p:sp>
    </p:spTree>
    <p:extLst>
      <p:ext uri="{BB962C8B-B14F-4D97-AF65-F5344CB8AC3E}">
        <p14:creationId xmlns:p14="http://schemas.microsoft.com/office/powerpoint/2010/main" val="2606956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39AA46-1700-40BD-97F2-8AB5DE594B60}" type="datetime1">
              <a:rPr lang="en-US">
                <a:solidFill>
                  <a:prstClr val="black">
                    <a:tint val="75000"/>
                  </a:prstClr>
                </a:solidFill>
              </a:rPr>
              <a:pPr>
                <a:defRPr/>
              </a:pPr>
              <a:t>12/7/2023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1EDDB-0859-4A35-8876-6FF1DAF7AD79}" type="slidenum">
              <a:rPr lang="en-US" altLang="fr-FR"/>
              <a:pPr>
                <a:defRPr/>
              </a:pPr>
              <a:t>‹N°›</a:t>
            </a:fld>
            <a:endParaRPr lang="en-US" altLang="fr-FR"/>
          </a:p>
        </p:txBody>
      </p:sp>
    </p:spTree>
    <p:extLst>
      <p:ext uri="{BB962C8B-B14F-4D97-AF65-F5344CB8AC3E}">
        <p14:creationId xmlns:p14="http://schemas.microsoft.com/office/powerpoint/2010/main" val="3039933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7E4C1D-6AC9-49B9-8265-6946DEE7373D}"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84DB81-1E20-4F90-87FF-ADE831112395}" type="slidenum">
              <a:rPr lang="en-US" altLang="fr-FR"/>
              <a:pPr>
                <a:defRPr/>
              </a:pPr>
              <a:t>‹N°›</a:t>
            </a:fld>
            <a:endParaRPr lang="en-US" altLang="fr-FR"/>
          </a:p>
        </p:txBody>
      </p:sp>
    </p:spTree>
    <p:extLst>
      <p:ext uri="{BB962C8B-B14F-4D97-AF65-F5344CB8AC3E}">
        <p14:creationId xmlns:p14="http://schemas.microsoft.com/office/powerpoint/2010/main" val="3561159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0BDDDE-64AE-4618-8D24-17E0B28AB5B1}" type="datetime1">
              <a:rPr lang="en-US">
                <a:solidFill>
                  <a:prstClr val="black">
                    <a:tint val="75000"/>
                  </a:prstClr>
                </a:solidFill>
              </a:rPr>
              <a:pPr>
                <a:defRPr/>
              </a:pPr>
              <a:t>12/7/2023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BDEB80-1FDC-400A-9D97-F07B82877406}" type="slidenum">
              <a:rPr lang="en-US" altLang="fr-FR"/>
              <a:pPr>
                <a:defRPr/>
              </a:pPr>
              <a:t>‹N°›</a:t>
            </a:fld>
            <a:endParaRPr lang="en-US" altLang="fr-FR"/>
          </a:p>
        </p:txBody>
      </p:sp>
    </p:spTree>
    <p:extLst>
      <p:ext uri="{BB962C8B-B14F-4D97-AF65-F5344CB8AC3E}">
        <p14:creationId xmlns:p14="http://schemas.microsoft.com/office/powerpoint/2010/main" val="2516831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2E2D53-3A7B-4CD4-A05A-592C1C0930BC}"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BA7F1-41D2-41E2-A395-CA1B87CCBFFA}" type="slidenum">
              <a:rPr lang="en-US" altLang="fr-FR"/>
              <a:pPr>
                <a:defRPr/>
              </a:pPr>
              <a:t>‹N°›</a:t>
            </a:fld>
            <a:endParaRPr lang="en-US" altLang="fr-FR"/>
          </a:p>
        </p:txBody>
      </p:sp>
    </p:spTree>
    <p:extLst>
      <p:ext uri="{BB962C8B-B14F-4D97-AF65-F5344CB8AC3E}">
        <p14:creationId xmlns:p14="http://schemas.microsoft.com/office/powerpoint/2010/main" val="1732269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A8634E-AA3F-4759-8FEB-CF5A4E00099C}"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A544EF-5C06-4AD0-B7EF-C36B5CA51793}" type="slidenum">
              <a:rPr lang="en-US" altLang="fr-FR"/>
              <a:pPr>
                <a:defRPr/>
              </a:pPr>
              <a:t>‹N°›</a:t>
            </a:fld>
            <a:endParaRPr lang="en-US" altLang="fr-FR"/>
          </a:p>
        </p:txBody>
      </p:sp>
    </p:spTree>
    <p:extLst>
      <p:ext uri="{BB962C8B-B14F-4D97-AF65-F5344CB8AC3E}">
        <p14:creationId xmlns:p14="http://schemas.microsoft.com/office/powerpoint/2010/main" val="4674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39AA46-1700-40BD-97F2-8AB5DE594B60}" type="datetime1">
              <a:rPr lang="en-US"/>
              <a:pPr>
                <a:defRPr/>
              </a:pPr>
              <a:t>12/7/2023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D1EDDB-0859-4A35-8876-6FF1DAF7AD79}" type="slidenum">
              <a:rPr lang="en-US" altLang="fr-FR"/>
              <a:pPr>
                <a:defRPr/>
              </a:pPr>
              <a:t>‹N°›</a:t>
            </a:fld>
            <a:endParaRPr lang="en-US" altLang="fr-FR"/>
          </a:p>
        </p:txBody>
      </p:sp>
    </p:spTree>
    <p:extLst>
      <p:ext uri="{BB962C8B-B14F-4D97-AF65-F5344CB8AC3E}">
        <p14:creationId xmlns:p14="http://schemas.microsoft.com/office/powerpoint/2010/main" val="40042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7E4C1D-6AC9-49B9-8265-6946DEE7373D}" type="datetime1">
              <a:rPr lang="en-US"/>
              <a:pPr>
                <a:defRPr/>
              </a:pPr>
              <a:t>12/7/2023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84DB81-1E20-4F90-87FF-ADE831112395}" type="slidenum">
              <a:rPr lang="en-US" altLang="fr-FR"/>
              <a:pPr>
                <a:defRPr/>
              </a:pPr>
              <a:t>‹N°›</a:t>
            </a:fld>
            <a:endParaRPr lang="en-US" altLang="fr-FR"/>
          </a:p>
        </p:txBody>
      </p:sp>
    </p:spTree>
    <p:extLst>
      <p:ext uri="{BB962C8B-B14F-4D97-AF65-F5344CB8AC3E}">
        <p14:creationId xmlns:p14="http://schemas.microsoft.com/office/powerpoint/2010/main" val="29151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0BDDDE-64AE-4618-8D24-17E0B28AB5B1}" type="datetime1">
              <a:rPr lang="en-US"/>
              <a:pPr>
                <a:defRPr/>
              </a:pPr>
              <a:t>12/7/2023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BDEB80-1FDC-400A-9D97-F07B82877406}" type="slidenum">
              <a:rPr lang="en-US" altLang="fr-FR"/>
              <a:pPr>
                <a:defRPr/>
              </a:pPr>
              <a:t>‹N°›</a:t>
            </a:fld>
            <a:endParaRPr lang="en-US" altLang="fr-FR"/>
          </a:p>
        </p:txBody>
      </p:sp>
    </p:spTree>
    <p:extLst>
      <p:ext uri="{BB962C8B-B14F-4D97-AF65-F5344CB8AC3E}">
        <p14:creationId xmlns:p14="http://schemas.microsoft.com/office/powerpoint/2010/main" val="16626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2AAE46-5164-41AE-A0E4-C6D6721E781E}" type="datetime1">
              <a:rPr lang="en-US"/>
              <a:pPr>
                <a:defRPr/>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1CFEC3-1EE2-428B-9386-01D8F4F023C1}"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5D578A2E-01AB-4EBC-B1CB-FFC6EF9FA8A1}" type="datetimeFigureOut">
              <a:rPr lang="fr-BE" smtClean="0">
                <a:solidFill>
                  <a:prstClr val="black">
                    <a:tint val="75000"/>
                  </a:prstClr>
                </a:solidFill>
                <a:latin typeface="Arial" charset="0"/>
                <a:cs typeface="+mn-cs"/>
              </a:rPr>
              <a:pPr eaLnBrk="1" hangingPunct="1"/>
              <a:t>07-12-23</a:t>
            </a:fld>
            <a:endParaRPr lang="fr-BE">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fr-BE">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CB6DFBCE-773F-4AC4-BBA8-7FDCFFDB3F9B}" type="slidenum">
              <a:rPr lang="fr-BE" smtClean="0">
                <a:solidFill>
                  <a:prstClr val="black">
                    <a:tint val="75000"/>
                  </a:prstClr>
                </a:solidFill>
                <a:latin typeface="Arial" charset="0"/>
                <a:cs typeface="+mn-cs"/>
              </a:rPr>
              <a:pPr eaLnBrk="1" hangingPunct="1"/>
              <a:t>‹N°›</a:t>
            </a:fld>
            <a:endParaRPr lang="fr-BE">
              <a:solidFill>
                <a:prstClr val="black">
                  <a:tint val="75000"/>
                </a:prstClr>
              </a:solidFill>
              <a:latin typeface="Arial" charset="0"/>
              <a:cs typeface="+mn-cs"/>
            </a:endParaRPr>
          </a:p>
        </p:txBody>
      </p:sp>
    </p:spTree>
    <p:extLst>
      <p:ext uri="{BB962C8B-B14F-4D97-AF65-F5344CB8AC3E}">
        <p14:creationId xmlns:p14="http://schemas.microsoft.com/office/powerpoint/2010/main" val="3406247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0FEC337-A507-48BB-93C2-607F8670968A}" type="datetime1">
              <a:rPr lang="en-US">
                <a:solidFill>
                  <a:prstClr val="black">
                    <a:tint val="75000"/>
                  </a:prstClr>
                </a:solidFill>
              </a:rPr>
              <a:pPr eaLnBrk="1" hangingPunct="1">
                <a:defRPr/>
              </a:pPr>
              <a:t>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5709DF48-2A88-47E5-9C1D-4E80D901A493}" type="slidenum">
              <a:rPr lang="en-US">
                <a:solidFill>
                  <a:prstClr val="black">
                    <a:tint val="75000"/>
                  </a:prstClr>
                </a:solidFill>
              </a:rPr>
              <a:pPr eaLnBrk="1" hangingPunct="1">
                <a:defRPr/>
              </a:pPr>
              <a:t>‹N°›</a:t>
            </a:fld>
            <a:endParaRPr lang="en-US">
              <a:solidFill>
                <a:prstClr val="black">
                  <a:tint val="75000"/>
                </a:prstClr>
              </a:solidFill>
            </a:endParaRPr>
          </a:p>
        </p:txBody>
      </p:sp>
    </p:spTree>
    <p:extLst>
      <p:ext uri="{BB962C8B-B14F-4D97-AF65-F5344CB8AC3E}">
        <p14:creationId xmlns:p14="http://schemas.microsoft.com/office/powerpoint/2010/main" val="23339580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B0F44E9D-53B0-48C1-B0E0-B6DC8060524F}" type="datetimeFigureOut">
              <a:rPr lang="fr-BE">
                <a:solidFill>
                  <a:prstClr val="black">
                    <a:tint val="75000"/>
                  </a:prstClr>
                </a:solidFill>
              </a:rPr>
              <a:pPr>
                <a:defRPr/>
              </a:pPr>
              <a:t>07-12-23</a:t>
            </a:fld>
            <a:endParaRPr lang="fr-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D765A1-7318-479B-A4FC-507DC2E97187}" type="slidenum">
              <a:rPr lang="fr-BE"/>
              <a:pPr>
                <a:defRPr/>
              </a:pPr>
              <a:t>‹N°›</a:t>
            </a:fld>
            <a:endParaRPr lang="fr-BE"/>
          </a:p>
        </p:txBody>
      </p:sp>
    </p:spTree>
    <p:extLst>
      <p:ext uri="{BB962C8B-B14F-4D97-AF65-F5344CB8AC3E}">
        <p14:creationId xmlns:p14="http://schemas.microsoft.com/office/powerpoint/2010/main" val="35305654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2AAE46-5164-41AE-A0E4-C6D6721E781E}"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1CFEC3-1EE2-428B-9386-01D8F4F023C1}" type="slidenum">
              <a:rPr lang="en-US" altLang="fr-FR"/>
              <a:pPr>
                <a:defRPr/>
              </a:pPr>
              <a:t>‹N°›</a:t>
            </a:fld>
            <a:endParaRPr lang="en-US" altLang="fr-FR"/>
          </a:p>
        </p:txBody>
      </p:sp>
    </p:spTree>
    <p:extLst>
      <p:ext uri="{BB962C8B-B14F-4D97-AF65-F5344CB8AC3E}">
        <p14:creationId xmlns:p14="http://schemas.microsoft.com/office/powerpoint/2010/main" val="2671307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2AAE46-5164-41AE-A0E4-C6D6721E781E}" type="datetime1">
              <a:rPr lang="en-US">
                <a:solidFill>
                  <a:prstClr val="black">
                    <a:tint val="75000"/>
                  </a:prstClr>
                </a:solidFill>
              </a:rPr>
              <a:pPr>
                <a:defRPr/>
              </a:pPr>
              <a:t>12/7/2023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1CFEC3-1EE2-428B-9386-01D8F4F023C1}" type="slidenum">
              <a:rPr lang="en-US" altLang="fr-FR"/>
              <a:pPr>
                <a:defRPr/>
              </a:pPr>
              <a:t>‹N°›</a:t>
            </a:fld>
            <a:endParaRPr lang="en-US" altLang="fr-FR"/>
          </a:p>
        </p:txBody>
      </p:sp>
    </p:spTree>
    <p:extLst>
      <p:ext uri="{BB962C8B-B14F-4D97-AF65-F5344CB8AC3E}">
        <p14:creationId xmlns:p14="http://schemas.microsoft.com/office/powerpoint/2010/main" val="672635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ynaud.avocat@gmail.com" TargetMode="External"/><Relationship Id="rId3" Type="http://schemas.openxmlformats.org/officeDocument/2006/relationships/tags" Target="../tags/tag3.xml"/><Relationship Id="rId7" Type="http://schemas.openxmlformats.org/officeDocument/2006/relationships/hyperlink" Target="http://www.reynaud-avocat.com/"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5" Type="http://schemas.openxmlformats.org/officeDocument/2006/relationships/slideLayout" Target="../slideLayouts/slideLayout2.xml"/><Relationship Id="rId4" Type="http://schemas.openxmlformats.org/officeDocument/2006/relationships/tags" Target="../tags/tag359.xml"/></Relationships>
</file>

<file path=ppt/slides/_rels/slide101.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hyperlink" Target="https://www.legalis.net/actualite/dereferencement-un-droit-limite-aux-extensions-europeennes-de-google/" TargetMode="External"/><Relationship Id="rId5" Type="http://schemas.openxmlformats.org/officeDocument/2006/relationships/slideLayout" Target="../slideLayouts/slideLayout2.xml"/><Relationship Id="rId4" Type="http://schemas.openxmlformats.org/officeDocument/2006/relationships/tags" Target="../tags/tag363.xml"/></Relationships>
</file>

<file path=ppt/slides/_rels/slide102.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367.xml"/></Relationships>
</file>

<file path=ppt/slides/_rels/slide103.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371.xml"/></Relationships>
</file>

<file path=ppt/slides/_rels/slide104.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375.xml"/></Relationships>
</file>

<file path=ppt/slides/_rels/slide105.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379.xml"/></Relationships>
</file>

<file path=ppt/slides/_rels/slide106.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383.xml"/></Relationships>
</file>

<file path=ppt/slides/_rels/slide107.xml.rels><?xml version="1.0" encoding="UTF-8" standalone="yes"?>
<Relationships xmlns="http://schemas.openxmlformats.org/package/2006/relationships"><Relationship Id="rId3" Type="http://schemas.openxmlformats.org/officeDocument/2006/relationships/tags" Target="../tags/tag386.xml"/><Relationship Id="rId7" Type="http://schemas.openxmlformats.org/officeDocument/2006/relationships/hyperlink" Target="mailto:reynaud.avocat@gmail.com" TargetMode="Externa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notesSlide" Target="../notesSlides/notesSlide50.xml"/><Relationship Id="rId5" Type="http://schemas.openxmlformats.org/officeDocument/2006/relationships/slideLayout" Target="../slideLayouts/slideLayout1.xml"/><Relationship Id="rId4" Type="http://schemas.openxmlformats.org/officeDocument/2006/relationships/tags" Target="../tags/tag387.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hyperlink" Target="https://www.legifrance.gouv.fr/codes/article_lc/LEGIARTI000039066904" TargetMode="External"/><Relationship Id="rId3" Type="http://schemas.openxmlformats.org/officeDocument/2006/relationships/tags" Target="../tags/tag48.xml"/><Relationship Id="rId7" Type="http://schemas.openxmlformats.org/officeDocument/2006/relationships/hyperlink" Target="https://www.legifrance.gouv.fr/affichCodeArticle.do?idArticle=LEGIARTI000024042758&amp;cidTexte=LEGITEXT000006069414&amp;dateTexte=20110519"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1.xml"/><Relationship Id="rId11" Type="http://schemas.openxmlformats.org/officeDocument/2006/relationships/hyperlink" Target="https://www.service-public.fr/particuliers/vosdroits/F35125" TargetMode="External"/><Relationship Id="rId5" Type="http://schemas.openxmlformats.org/officeDocument/2006/relationships/slideLayout" Target="../slideLayouts/slideLayout2.xml"/><Relationship Id="rId10" Type="http://schemas.openxmlformats.org/officeDocument/2006/relationships/hyperlink" Target="https://www.service-public.fr/particuliers/vosdroits/F20851#:~:text=Le%20tribunal%20judiciaire%20est%20issu,soit%20la%20valeur%20du%20litige." TargetMode="External"/><Relationship Id="rId4" Type="http://schemas.openxmlformats.org/officeDocument/2006/relationships/tags" Target="../tags/tag49.xml"/><Relationship Id="rId9" Type="http://schemas.openxmlformats.org/officeDocument/2006/relationships/hyperlink" Target="https://www.service-public.fr/particuliers/vosdroits/F1792#:~:text=Comp%C3%A9tence%20du%20tribunal,commerce%20et%20les%20proc%C3%A9dures%20collectives."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hyperlink" Target="https://www.observatoire-des-territoires.gouv.fr/perimetre-des-ressorts-des-tribunaux-judiciaires#:~:text=N%C3%A9s%20de%20la%20fusion%20au,ressort%20de%20comp%C3%A9tence%20infra%2Dd%C3%A9partemental."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s://www.economie.gouv.fr/entreprises/conditions-generales-vente-professionnelle" TargetMode="Externa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www.legalis.net/actualite/facebook-la-clause-attributive-de-competence-abusive-annulee" TargetMode="Externa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hyperlink" Target="https://www.legifrance.gouv.fr/affichCode.do;jsessionid=226CA055C81018B98EDC2512E2C94AEC.tpdila15v_1?idSectionTA=LEGISCTA000032808498&amp;cidTexte=LEGITEXT000006069565&amp;dateTexte=20161001"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8" Type="http://schemas.openxmlformats.org/officeDocument/2006/relationships/hyperlink" Target="http://curia.europa.eu/juris/document/document.jsf;jsessionid=9ea7d0f130d516dcafc03f2847dab77cbf7a61279109.e34KaxiLc3eQc40LaxqMbN4Pa3mMe0?text=&amp;docid=83437&amp;pageIndex=0&amp;doclang=FR&amp;mode=lst&amp;dir=&amp;occ=first&amp;part=1&amp;cid=840932" TargetMode="External"/><Relationship Id="rId3" Type="http://schemas.openxmlformats.org/officeDocument/2006/relationships/tags" Target="../tags/tag76.xml"/><Relationship Id="rId7" Type="http://schemas.openxmlformats.org/officeDocument/2006/relationships/hyperlink" Target="http://eur-lex.europa.eu/legal-content/FR/TXT/HTML/?uri=CELEX:32012R1215&amp;from=FR"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xml"/><Relationship Id="rId7" Type="http://schemas.openxmlformats.org/officeDocument/2006/relationships/hyperlink" Target="https://www.reynaud-avocat.com/formations/"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22.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hyperlink" Target="https://www.dalloz-actualite.fr/document/civ-1re-18-oct-2017-f-pb-n-16-10428"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s://www.dalloz-actualite.fr/flash/competence-territoriale-accessibilite-d-un-site-internet-l-origine-d-un-dommage#.W7d-UmgzaM8" TargetMode="Externa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3.xml.rels><?xml version="1.0" encoding="UTF-8" standalone="yes"?>
<Relationships xmlns="http://schemas.openxmlformats.org/package/2006/relationships"><Relationship Id="rId8" Type="http://schemas.openxmlformats.org/officeDocument/2006/relationships/hyperlink" Target="http://fr.wikipedia.org/wiki/Greffier#Dans_les_juridictions_judiciaires_fran.C3.A7aises" TargetMode="External"/><Relationship Id="rId13" Type="http://schemas.openxmlformats.org/officeDocument/2006/relationships/hyperlink" Target="http://fr.wikipedia.org/wiki/Administrateur_judiciaire" TargetMode="External"/><Relationship Id="rId18" Type="http://schemas.openxmlformats.org/officeDocument/2006/relationships/hyperlink" Target="http://fr.wikipedia.org/wiki/Agent_de_police_judiciaire" TargetMode="External"/><Relationship Id="rId3" Type="http://schemas.openxmlformats.org/officeDocument/2006/relationships/tags" Target="../tags/tag92.xml"/><Relationship Id="rId7" Type="http://schemas.openxmlformats.org/officeDocument/2006/relationships/hyperlink" Target="http://fr.wikipedia.org/wiki/Magistrat_(France)" TargetMode="External"/><Relationship Id="rId12" Type="http://schemas.openxmlformats.org/officeDocument/2006/relationships/hyperlink" Target="http://fr.wikipedia.org/wiki/Notaire_(France)" TargetMode="External"/><Relationship Id="rId17" Type="http://schemas.openxmlformats.org/officeDocument/2006/relationships/hyperlink" Target="http://fr.wikipedia.org/wiki/Officier_de_police_judiciaire" TargetMode="External"/><Relationship Id="rId2" Type="http://schemas.openxmlformats.org/officeDocument/2006/relationships/tags" Target="../tags/tag91.xml"/><Relationship Id="rId16" Type="http://schemas.openxmlformats.org/officeDocument/2006/relationships/hyperlink" Target="http://fr.wikipedia.org/wiki/M%C3%A9diateur" TargetMode="External"/><Relationship Id="rId1" Type="http://schemas.openxmlformats.org/officeDocument/2006/relationships/tags" Target="../tags/tag90.xml"/><Relationship Id="rId6" Type="http://schemas.openxmlformats.org/officeDocument/2006/relationships/notesSlide" Target="../notesSlides/notesSlide16.xml"/><Relationship Id="rId11" Type="http://schemas.openxmlformats.org/officeDocument/2006/relationships/hyperlink" Target="http://fr.wikipedia.org/wiki/Huissier_de_justice" TargetMode="External"/><Relationship Id="rId5" Type="http://schemas.openxmlformats.org/officeDocument/2006/relationships/slideLayout" Target="../slideLayouts/slideLayout2.xml"/><Relationship Id="rId15" Type="http://schemas.openxmlformats.org/officeDocument/2006/relationships/hyperlink" Target="http://fr.wikipedia.org/wiki/Conciliateur" TargetMode="External"/><Relationship Id="rId10" Type="http://schemas.openxmlformats.org/officeDocument/2006/relationships/hyperlink" Target="http://fr.wikipedia.org/wiki/Avocat_(m%C3%A9tier)" TargetMode="External"/><Relationship Id="rId4" Type="http://schemas.openxmlformats.org/officeDocument/2006/relationships/tags" Target="../tags/tag93.xml"/><Relationship Id="rId9" Type="http://schemas.openxmlformats.org/officeDocument/2006/relationships/hyperlink" Target="http://fr.wikipedia.org/wiki/Auxiliaire_de_justice" TargetMode="External"/><Relationship Id="rId14" Type="http://schemas.openxmlformats.org/officeDocument/2006/relationships/hyperlink" Target="http://fr.wikipedia.org/wiki/Expert_judiciaire"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hyperlink" Target="http://www.huissierweb.com/blog/2017/02/15/constat-dachat-par-huissier/"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hyperlink" Target="https://www.legalis.net/actualite/le-sabotage-allegue-des-sources-par-un-ex-salarie-doit-etre-prouve-par-une-expertise-contradictoire/"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7.xml.rels><?xml version="1.0" encoding="UTF-8" standalone="yes"?>
<Relationships xmlns="http://schemas.openxmlformats.org/package/2006/relationships"><Relationship Id="rId8" Type="http://schemas.openxmlformats.org/officeDocument/2006/relationships/hyperlink" Target="http://vosdroits.service-public.fr/F2158.xhtml" TargetMode="External"/><Relationship Id="rId3" Type="http://schemas.openxmlformats.org/officeDocument/2006/relationships/tags" Target="../tags/tag106.xml"/><Relationship Id="rId7" Type="http://schemas.openxmlformats.org/officeDocument/2006/relationships/hyperlink" Target="#R12538"/><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28.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hyperlink" Target="https://www.cnb.avocat.fr/sites/default/files/documents/assignation_devant_le_tribunal_judiciaire_de1_ville_chambre_avec_representation_obligatoire.pdf"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9.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3.xml.rels><?xml version="1.0" encoding="UTF-8" standalone="yes"?>
<Relationships xmlns="http://schemas.openxmlformats.org/package/2006/relationships"><Relationship Id="rId8" Type="http://schemas.openxmlformats.org/officeDocument/2006/relationships/hyperlink" Target="http://www.legifrance.gouv.fr/affichCode.do?cidTexte=LEGITEXT000006070721&amp;dateTexte=20100907" TargetMode="External"/><Relationship Id="rId13" Type="http://schemas.openxmlformats.org/officeDocument/2006/relationships/hyperlink" Target="http://www.legifrance.gouv.fr/affichCode.do?cidTexte=LEGITEXT000006070987&amp;dateTexte=20100907" TargetMode="External"/><Relationship Id="rId3" Type="http://schemas.openxmlformats.org/officeDocument/2006/relationships/tags" Target="../tags/tag12.xml"/><Relationship Id="rId7" Type="http://schemas.openxmlformats.org/officeDocument/2006/relationships/hyperlink" Target="https://www.legifrance.gouv.fr/loda/id/JORFTEXT000000801164/2022-10-06/" TargetMode="External"/><Relationship Id="rId12" Type="http://schemas.openxmlformats.org/officeDocument/2006/relationships/hyperlink" Target="http://www.legifrance.gouv.fr/affichCode.do?cidTexte=LEGITEXT000006069414&amp;dateTexte=20100907"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11" Type="http://schemas.openxmlformats.org/officeDocument/2006/relationships/hyperlink" Target="https://www.cnil.fr/fr/cadre-europeen" TargetMode="External"/><Relationship Id="rId5" Type="http://schemas.openxmlformats.org/officeDocument/2006/relationships/slideLayout" Target="../slideLayouts/slideLayout2.xml"/><Relationship Id="rId10" Type="http://schemas.openxmlformats.org/officeDocument/2006/relationships/hyperlink" Target="https://www.cnil.fr/fr/cadre-national" TargetMode="External"/><Relationship Id="rId4" Type="http://schemas.openxmlformats.org/officeDocument/2006/relationships/tags" Target="../tags/tag13.xml"/><Relationship Id="rId9" Type="http://schemas.openxmlformats.org/officeDocument/2006/relationships/hyperlink" Target="http://www.legifrance.gouv.fr/affichCode.do?cidTexte=LEGITEXT000006069565&amp;dateTexte=20100907"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hyperlink" Target="http://vosdroits.service-public.fr/F2180.xhtml" TargetMode="Externa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31.xml.rels><?xml version="1.0" encoding="UTF-8" standalone="yes"?>
<Relationships xmlns="http://schemas.openxmlformats.org/package/2006/relationships"><Relationship Id="rId8" Type="http://schemas.openxmlformats.org/officeDocument/2006/relationships/hyperlink" Target="https://www.service-public.fr/particuliers/vosdroits/F1382#:~:text=la%20d%C3%A9cision%20attaqu%C3%A9e.-,Le%20d%C3%A9p%C3%B4t%20de%20la%20d%C3%A9claration%20doit%20se%20faire%20dans%20les,a%20rendu%20la%20d%C3%A9cision%20attaqu%C3%A9e." TargetMode="External"/><Relationship Id="rId3" Type="http://schemas.openxmlformats.org/officeDocument/2006/relationships/tags" Target="../tags/tag122.xml"/><Relationship Id="rId7" Type="http://schemas.openxmlformats.org/officeDocument/2006/relationships/hyperlink" Target="https://www.service-public.fr/particuliers/vosdroits/F1384" TargetMode="Externa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3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hyperlink" Target="https://www.service-public.fr/particuliers/vosdroits/F1378"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tags" Target="../tags/tag130.xml"/><Relationship Id="rId7" Type="http://schemas.openxmlformats.org/officeDocument/2006/relationships/hyperlink" Target="http://fr.jurispedia.org/index.php/Preuve_des_actes_et_des_faits_juridiques_(fr)" TargetMode="Externa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3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36.xml.rels><?xml version="1.0" encoding="UTF-8" standalone="yes"?>
<Relationships xmlns="http://schemas.openxmlformats.org/package/2006/relationships"><Relationship Id="rId8" Type="http://schemas.openxmlformats.org/officeDocument/2006/relationships/hyperlink" Target="https://www.legifrance.gouv.fr/codes/section_lc/LEGITEXT000006070721/LEGISCTA000032037833/#LEGISCTA000032037833" TargetMode="External"/><Relationship Id="rId3" Type="http://schemas.openxmlformats.org/officeDocument/2006/relationships/tags" Target="../tags/tag142.xml"/><Relationship Id="rId7" Type="http://schemas.openxmlformats.org/officeDocument/2006/relationships/hyperlink" Target="http://fr.jurispedia.org/index.php/Acte_juridique_(fr)"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http://fr.jurispedia.org/index.php/Preuve_(fr)" TargetMode="External"/><Relationship Id="rId5" Type="http://schemas.openxmlformats.org/officeDocument/2006/relationships/slideLayout" Target="../slideLayouts/slideLayout2.xml"/><Relationship Id="rId10" Type="http://schemas.openxmlformats.org/officeDocument/2006/relationships/hyperlink" Target="https://www.legifrance.gouv.fr/affichCodeArticle.do?idArticle=LEGIARTI000006219127&amp;cidTexte=LEGITEXT000005634379" TargetMode="External"/><Relationship Id="rId4" Type="http://schemas.openxmlformats.org/officeDocument/2006/relationships/tags" Target="../tags/tag143.xml"/><Relationship Id="rId9" Type="http://schemas.openxmlformats.org/officeDocument/2006/relationships/hyperlink" Target="https://partiels-droit.com/acte-sous-seing-prive-definition/#:~:text=En%20r%C3%A8gle%20g%C3%A9n%C3%A9rale%2C%20outre%20la,exceptions%20pr%C3%A9vues%20par%20la%20loi." TargetMode="External"/></Relationships>
</file>

<file path=ppt/slides/_rels/slide37.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hyperlink" Target="https://www.legifrance.gouv.fr/loda/id/LEGITEXT000006063274/2023-11-29/" TargetMode="Externa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hyperlink" Target="https://www.legifrance.gouv.fr/affichCode.do;jsessionid=17FA981EDDA6CB147A47EB5C82B716A0.tplgfr31s_2?idSectionTA=LEGISCTA000032035939&amp;cidTexte=LEGITEXT000006070721&amp;dateTexte=20191003" TargetMode="Externa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tags" Target="../tags/tag150.xml"/><Relationship Id="rId7" Type="http://schemas.openxmlformats.org/officeDocument/2006/relationships/hyperlink" Target="https://www.legifrance.gouv.fr/codes/article_lc/LEGIARTI000032042311" TargetMode="Externa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hyperlink" Target="https://www.legifrance.gouv.fr/codes/article_lc/LEGIARTI000032042301" TargetMode="Externa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Layout" Target="../slideLayouts/slideLayout25.xml"/><Relationship Id="rId4" Type="http://schemas.openxmlformats.org/officeDocument/2006/relationships/tags" Target="../tags/tag155.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hyperlink" Target="https://www.legifrance.gouv.fr/affichJuriJudi.do?oldAction=rechExpJuriJudi&amp;idTexte=JURITEXT000029681747&amp;fastReqId=1859530274&amp;fastPos=1" TargetMode="External"/><Relationship Id="rId5" Type="http://schemas.openxmlformats.org/officeDocument/2006/relationships/slideLayout" Target="../slideLayouts/slideLayout25.xml"/><Relationship Id="rId4" Type="http://schemas.openxmlformats.org/officeDocument/2006/relationships/tags" Target="../tags/tag159.xml"/></Relationships>
</file>

<file path=ppt/slides/_rels/slide4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hyperlink" Target="https://www.legifrance.gouv.fr/affichCodeArticle.do?idArticle=LEGIARTI000032042461&amp;cidTexte=LEGITEXT000006070721&amp;dateTexte=20161001" TargetMode="External"/><Relationship Id="rId5" Type="http://schemas.openxmlformats.org/officeDocument/2006/relationships/slideLayout" Target="../slideLayouts/slideLayout47.xml"/><Relationship Id="rId4" Type="http://schemas.openxmlformats.org/officeDocument/2006/relationships/tags" Target="../tags/tag163.xml"/></Relationships>
</file>

<file path=ppt/slides/_rels/slide4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hyperlink" Target="https://www.legifrance.gouv.fr/codes/id/LEGIARTI000032042456/2016-10-01/#:~:text=Article%201367,-Modifi%C3%A9%20par%20Ordonnance&amp;text=La%20signature%20n%C3%A9cessaire%20%C3%A0%20la,'authenticit%C3%A9%20%C3%A0%20l'acte." TargetMode="External"/><Relationship Id="rId5" Type="http://schemas.openxmlformats.org/officeDocument/2006/relationships/slideLayout" Target="../slideLayouts/slideLayout25.xml"/><Relationship Id="rId4" Type="http://schemas.openxmlformats.org/officeDocument/2006/relationships/tags" Target="../tags/tag167.xml"/></Relationships>
</file>

<file path=ppt/slides/_rels/slide4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Layout" Target="../slideLayouts/slideLayout25.xml"/><Relationship Id="rId4" Type="http://schemas.openxmlformats.org/officeDocument/2006/relationships/tags" Target="../tags/tag171.xml"/></Relationships>
</file>

<file path=ppt/slides/_rels/slide4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Layout" Target="../slideLayouts/slideLayout25.xml"/><Relationship Id="rId4" Type="http://schemas.openxmlformats.org/officeDocument/2006/relationships/tags" Target="../tags/tag175.xml"/></Relationships>
</file>

<file path=ppt/slides/_rels/slide45.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hyperlink" Target="https://www.legifrance.gouv.fr/affichJuriJudi.do?oldAction=rechExpJuriJudi&amp;idTexte=JURITEXT000032389405&amp;fastReqId=1686904850&amp;fastPos=1" TargetMode="External"/><Relationship Id="rId5" Type="http://schemas.openxmlformats.org/officeDocument/2006/relationships/slideLayout" Target="../slideLayouts/slideLayout25.xml"/><Relationship Id="rId4" Type="http://schemas.openxmlformats.org/officeDocument/2006/relationships/tags" Target="../tags/tag179.xml"/></Relationships>
</file>

<file path=ppt/slides/_rels/slide4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Layout" Target="../slideLayouts/slideLayout25.xml"/><Relationship Id="rId4" Type="http://schemas.openxmlformats.org/officeDocument/2006/relationships/tags" Target="../tags/tag183.xml"/></Relationships>
</file>

<file path=ppt/slides/_rels/slide4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Layout" Target="../slideLayouts/slideLayout25.xml"/><Relationship Id="rId4" Type="http://schemas.openxmlformats.org/officeDocument/2006/relationships/tags" Target="../tags/tag187.xml"/></Relationships>
</file>

<file path=ppt/slides/_rels/slide48.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hyperlink" Target="https://clubpsco.fr/presentation-des-membres/" TargetMode="External"/><Relationship Id="rId5" Type="http://schemas.openxmlformats.org/officeDocument/2006/relationships/slideLayout" Target="../slideLayouts/slideLayout25.xml"/><Relationship Id="rId4" Type="http://schemas.openxmlformats.org/officeDocument/2006/relationships/tags" Target="../tags/tag191.xml"/></Relationships>
</file>

<file path=ppt/slides/_rels/slide4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slideLayout" Target="../slideLayouts/slideLayout58.xml"/><Relationship Id="rId4" Type="http://schemas.openxmlformats.org/officeDocument/2006/relationships/tags" Target="../tags/tag195.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notesSlide" Target="../notesSlides/notesSlide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9.xml"/><Relationship Id="rId5" Type="http://schemas.openxmlformats.org/officeDocument/2006/relationships/tags" Target="../tags/tag22.xml"/><Relationship Id="rId4" Type="http://schemas.openxmlformats.org/officeDocument/2006/relationships/tags" Target="../tags/tag21.xml"/></Relationships>
</file>

<file path=ppt/slides/_rels/slide50.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27.xml"/><Relationship Id="rId5" Type="http://schemas.openxmlformats.org/officeDocument/2006/relationships/slideLayout" Target="../slideLayouts/slideLayout25.xml"/><Relationship Id="rId4" Type="http://schemas.openxmlformats.org/officeDocument/2006/relationships/tags" Target="../tags/tag199.xml"/></Relationships>
</file>

<file path=ppt/slides/_rels/slide5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28.xml"/><Relationship Id="rId5" Type="http://schemas.openxmlformats.org/officeDocument/2006/relationships/slideLayout" Target="../slideLayouts/slideLayout25.xml"/><Relationship Id="rId4" Type="http://schemas.openxmlformats.org/officeDocument/2006/relationships/tags" Target="../tags/tag203.xml"/></Relationships>
</file>

<file path=ppt/slides/_rels/slide52.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hyperlink" Target="https://www.legifrance.gouv.fr/affichCode.do?idSectionTA=LEGISCTA000032035939&amp;cidTexte=LEGITEXT000006070721&amp;dateTexte=20161220" TargetMode="Externa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29.xml"/><Relationship Id="rId5" Type="http://schemas.openxmlformats.org/officeDocument/2006/relationships/slideLayout" Target="../slideLayouts/slideLayout25.xml"/><Relationship Id="rId4" Type="http://schemas.openxmlformats.org/officeDocument/2006/relationships/tags" Target="../tags/tag207.xml"/></Relationships>
</file>

<file path=ppt/slides/_rels/slide53.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Layout" Target="../slideLayouts/slideLayout25.xml"/><Relationship Id="rId4" Type="http://schemas.openxmlformats.org/officeDocument/2006/relationships/tags" Target="../tags/tag211.xml"/></Relationships>
</file>

<file path=ppt/slides/_rels/slide54.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30.xml"/><Relationship Id="rId5" Type="http://schemas.openxmlformats.org/officeDocument/2006/relationships/slideLayout" Target="../slideLayouts/slideLayout25.xml"/><Relationship Id="rId4" Type="http://schemas.openxmlformats.org/officeDocument/2006/relationships/tags" Target="../tags/tag215.xml"/></Relationships>
</file>

<file path=ppt/slides/_rels/slide5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hyperlink" Target="http://www.legifrance.gouv.fr/affichJuriJudi.do?oldAction=rechExpJuriJudi&amp;idTexte=JURITEXT000030842246&amp;fastReqId=1666992636&amp;fastPos=1" TargetMode="External"/><Relationship Id="rId5" Type="http://schemas.openxmlformats.org/officeDocument/2006/relationships/slideLayout" Target="../slideLayouts/slideLayout25.xml"/><Relationship Id="rId4" Type="http://schemas.openxmlformats.org/officeDocument/2006/relationships/tags" Target="../tags/tag219.xml"/></Relationships>
</file>

<file path=ppt/slides/_rels/slide56.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slideLayout" Target="../slideLayouts/slideLayout25.xml"/><Relationship Id="rId4" Type="http://schemas.openxmlformats.org/officeDocument/2006/relationships/tags" Target="../tags/tag22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hyperlink" Target="https://www.legifrance.gouv.fr/affichCode.do?idSectionTA=LEGISCTA000032007249&amp;cidTexte=LEGITEXT000006070721&amp;dateTexte=20161220"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hyperlink" Target="https://www.legifrance.gouv.fr/codes/article_lc/LEGIARTI000032007506" TargetMode="External"/></Relationships>
</file>

<file path=ppt/slides/_rels/slide59.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hyperlink" Target="https://www.efl.fr/actualite/information-precontractuelle-contrats-distance-lien-hypertexte-suffire_f5658335d-afda-444c-97dd-59868da4464d" TargetMode="External"/><Relationship Id="rId5" Type="http://schemas.openxmlformats.org/officeDocument/2006/relationships/slideLayout" Target="../slideLayouts/slideLayout25.xml"/><Relationship Id="rId4" Type="http://schemas.openxmlformats.org/officeDocument/2006/relationships/tags" Target="../tags/tag2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Layout" Target="../slideLayouts/slideLayout2.xml"/><Relationship Id="rId4" Type="http://schemas.openxmlformats.org/officeDocument/2006/relationships/tags" Target="../tags/tag235.xml"/></Relationships>
</file>

<file path=ppt/slides/_rels/slide61.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62.xml.rels><?xml version="1.0" encoding="UTF-8" standalone="yes"?>
<Relationships xmlns="http://schemas.openxmlformats.org/package/2006/relationships"><Relationship Id="rId8" Type="http://schemas.openxmlformats.org/officeDocument/2006/relationships/hyperlink" Target="http://www.icann.org/fr/about/participate/what" TargetMode="External"/><Relationship Id="rId3" Type="http://schemas.openxmlformats.org/officeDocument/2006/relationships/tags" Target="../tags/tag242.xml"/><Relationship Id="rId7" Type="http://schemas.openxmlformats.org/officeDocument/2006/relationships/hyperlink" Target="http://www.wipo.int/amc/fr/" TargetMode="Externa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hyperlink" Target="http://www.icann.org/en/udrp/udrp.htm" TargetMode="External"/><Relationship Id="rId5" Type="http://schemas.openxmlformats.org/officeDocument/2006/relationships/slideLayout" Target="../slideLayouts/slideLayout2.xml"/><Relationship Id="rId10" Type="http://schemas.openxmlformats.org/officeDocument/2006/relationships/hyperlink" Target="http://www.adr.eu/" TargetMode="External"/><Relationship Id="rId4" Type="http://schemas.openxmlformats.org/officeDocument/2006/relationships/tags" Target="../tags/tag243.xml"/><Relationship Id="rId9" Type="http://schemas.openxmlformats.org/officeDocument/2006/relationships/hyperlink" Target="http://www.afnic.fr/fr/resoudre-un-litige/" TargetMode="External"/></Relationships>
</file>

<file path=ppt/slides/_rels/slide63.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hyperlink" Target="http://www.economie.gouv.fr/mediation-conso" TargetMode="Externa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64.xml.rels><?xml version="1.0" encoding="UTF-8" standalone="yes"?>
<Relationships xmlns="http://schemas.openxmlformats.org/package/2006/relationships"><Relationship Id="rId8" Type="http://schemas.openxmlformats.org/officeDocument/2006/relationships/hyperlink" Target="http://www.mediateur-telecom.fr/home" TargetMode="External"/><Relationship Id="rId3" Type="http://schemas.openxmlformats.org/officeDocument/2006/relationships/tags" Target="../tags/tag250.xml"/><Relationship Id="rId7" Type="http://schemas.openxmlformats.org/officeDocument/2006/relationships/hyperlink" Target="http://www.economie.gouv.fr/dgccrf/Publications/Vie-pratique/Fiches-pratiques/mediation" TargetMode="Externa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hyperlink" Target="http://www.dgccrf.bercy.gouv.fr/" TargetMode="External"/><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65.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66.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slideLayout" Target="../slideLayouts/slideLayout2.xml"/><Relationship Id="rId4" Type="http://schemas.openxmlformats.org/officeDocument/2006/relationships/tags" Target="../tags/tag259.xml"/></Relationships>
</file>

<file path=ppt/slides/_rels/slide6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hyperlink" Target="https://www.dalloz-actualite.fr/chronique/mention-de-tentative-de-negociation-dans-l-assignation-un-petard-mouille#.W7eFRGgzaM8" TargetMode="External"/><Relationship Id="rId5" Type="http://schemas.openxmlformats.org/officeDocument/2006/relationships/slideLayout" Target="../slideLayouts/slideLayout2.xml"/><Relationship Id="rId4" Type="http://schemas.openxmlformats.org/officeDocument/2006/relationships/tags" Target="../tags/tag263.xml"/></Relationships>
</file>

<file path=ppt/slides/_rels/slide68.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slideLayout" Target="../slideLayouts/slideLayout2.xml"/><Relationship Id="rId4" Type="http://schemas.openxmlformats.org/officeDocument/2006/relationships/tags" Target="../tags/tag267.xml"/></Relationships>
</file>

<file path=ppt/slides/_rels/slide69.xml.rels><?xml version="1.0" encoding="UTF-8" standalone="yes"?>
<Relationships xmlns="http://schemas.openxmlformats.org/package/2006/relationships"><Relationship Id="rId8" Type="http://schemas.openxmlformats.org/officeDocument/2006/relationships/hyperlink" Target="https://www.legalis.net/actualite/reception-tacite-dun-site-sans-reclamation-vaut-acceptation/" TargetMode="External"/><Relationship Id="rId3" Type="http://schemas.openxmlformats.org/officeDocument/2006/relationships/tags" Target="../tags/tag270.xml"/><Relationship Id="rId7" Type="http://schemas.openxmlformats.org/officeDocument/2006/relationships/hyperlink" Target="https://www.dalloz-actualite.fr/chronique/mention-de-tentative-de-negociation-dans-l-assignation-un-petard-mouille#.W7eFRGgzaM8" TargetMode="Externa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271.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70.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275.xml"/></Relationships>
</file>

<file path=ppt/slides/_rels/slide71.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hyperlink" Target="https://www.legalis.net/actualite/logiciel-specifique-manquement-a-lobligation-de-resultat-mais-pas-de-resolution-du-contrat/" TargetMode="Externa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279.xml"/></Relationships>
</file>

<file path=ppt/slides/_rels/slide72.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hyperlink" Target="https://www.legalis.net/actualite/adwords-validation-de-la-suspension-dun-compte-de-referencement/" TargetMode="Externa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283.xml"/></Relationships>
</file>

<file path=ppt/slides/_rels/slide7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287.xml"/></Relationships>
</file>

<file path=ppt/slides/_rels/slide74.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291.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93.xml"/><Relationship Id="rId1" Type="http://schemas.openxmlformats.org/officeDocument/2006/relationships/tags" Target="../tags/tag29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95.xml"/><Relationship Id="rId1" Type="http://schemas.openxmlformats.org/officeDocument/2006/relationships/tags" Target="../tags/tag29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97.xml"/><Relationship Id="rId1" Type="http://schemas.openxmlformats.org/officeDocument/2006/relationships/tags" Target="../tags/tag29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hyperlink" Target="http://www.legifrance.gouv.fr/affichTexteArticle.do?idArticle=JORFARTI000002457442&amp;cidTexte=JORFTEXT000000801164" TargetMode="Externa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1.xml"/><Relationship Id="rId1" Type="http://schemas.openxmlformats.org/officeDocument/2006/relationships/tags" Target="../tags/tag300.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http://www.droitsdauteur.culture.gouv.fr/fichesddm.htm"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3.xml"/><Relationship Id="rId1" Type="http://schemas.openxmlformats.org/officeDocument/2006/relationships/tags" Target="../tags/tag30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5.xml"/><Relationship Id="rId1" Type="http://schemas.openxmlformats.org/officeDocument/2006/relationships/tags" Target="../tags/tag30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hyperlink" Target="http://www.legalis.net/spip.php?page=jurisprudence-decision&amp;id_article=3024" TargetMode="External"/><Relationship Id="rId4" Type="http://schemas.openxmlformats.org/officeDocument/2006/relationships/notesSlide" Target="../notesSlides/notesSlide37.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9.xml"/><Relationship Id="rId1" Type="http://schemas.openxmlformats.org/officeDocument/2006/relationships/tags" Target="../tags/tag30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hyperlink" Target="http://curia.europa.eu/juris/document/document.jsf;jsessionid=9ea7d0f130d5cc26d17df4144ba4a730b8a675b1a6ac.e34KaxiLc3eQc40LaxqMbN4Oc3yLe0?text=&amp;docid=83961&amp;pageIndex=0&amp;doclang=FR&amp;mode=lst&amp;dir=&amp;occ=first&amp;part=1&amp;cid=92101" TargetMode="Externa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3.xml"/><Relationship Id="rId1" Type="http://schemas.openxmlformats.org/officeDocument/2006/relationships/tags" Target="../tags/tag31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5.xml"/><Relationship Id="rId1" Type="http://schemas.openxmlformats.org/officeDocument/2006/relationships/tags" Target="../tags/tag31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7.xml"/><Relationship Id="rId1" Type="http://schemas.openxmlformats.org/officeDocument/2006/relationships/tags" Target="../tags/tag31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hyperlink" Target="https://www.legalis.net/actualite/contrefacon-de-sacs-eastpak-cdiscount-a-le-statut-dhebergeur/" TargetMode="External"/><Relationship Id="rId4" Type="http://schemas.openxmlformats.org/officeDocument/2006/relationships/hyperlink" Target="https://www.legalis.net/jurisprudences/tgi-de-paris-3eme-ch-2eme-sec-jugement-du-28-juin-2019/" TargetMode="Externa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1.xml"/><Relationship Id="rId1" Type="http://schemas.openxmlformats.org/officeDocument/2006/relationships/tags" Target="../tags/tag320.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3.xml"/><Relationship Id="rId1" Type="http://schemas.openxmlformats.org/officeDocument/2006/relationships/tags" Target="../tags/tag32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5.xml"/><Relationship Id="rId1" Type="http://schemas.openxmlformats.org/officeDocument/2006/relationships/tags" Target="../tags/tag324.xml"/><Relationship Id="rId4" Type="http://schemas.openxmlformats.org/officeDocument/2006/relationships/hyperlink" Target="https://www.legifrance.gouv.fr/affichTexteArticle.do;jsessionid=7A7063A1AC6DD23928B42102DB758FB2.tplgfr41s_1?idArticle=LEGIARTI000032400316&amp;cidTexte=LEGITEXT000005789847&amp;dateTexte=20171003" TargetMode="Externa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notesSlide" Target="../notesSlides/notesSlide38.xml"/></Relationships>
</file>

<file path=ppt/slides/_rels/slide93.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331.xml"/></Relationships>
</file>

<file path=ppt/slides/_rels/slide9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335.xml"/></Relationships>
</file>

<file path=ppt/slides/_rels/slide9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339.xml"/></Relationships>
</file>

<file path=ppt/slides/_rels/slide96.xml.rels><?xml version="1.0" encoding="UTF-8" standalone="yes"?>
<Relationships xmlns="http://schemas.openxmlformats.org/package/2006/relationships"><Relationship Id="rId3" Type="http://schemas.openxmlformats.org/officeDocument/2006/relationships/tags" Target="../tags/tag342.xml"/><Relationship Id="rId7" Type="http://schemas.openxmlformats.org/officeDocument/2006/relationships/hyperlink" Target="http://www.legifrance.gouv.fr/affichTexte.do?cidTexte=LEGITEXT000005789847&amp;dateTexte=vig#LEGIARTI000023711900" TargetMode="Externa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343.xml"/></Relationships>
</file>

<file path=ppt/slides/_rels/slide97.xml.rels><?xml version="1.0" encoding="UTF-8" standalone="yes"?>
<Relationships xmlns="http://schemas.openxmlformats.org/package/2006/relationships"><Relationship Id="rId8" Type="http://schemas.openxmlformats.org/officeDocument/2006/relationships/hyperlink" Target="http://www.cnil.fr/dossiers/internet-telecoms/fiches-pratiques/article/les-entreprises-de-reputation-en-questions/" TargetMode="External"/><Relationship Id="rId3" Type="http://schemas.openxmlformats.org/officeDocument/2006/relationships/tags" Target="../tags/tag346.xml"/><Relationship Id="rId7" Type="http://schemas.openxmlformats.org/officeDocument/2006/relationships/hyperlink" Target="http://www.legifrance.gouv.fr/affichTexte.do;jsessionid=55D9739975ABFE048801D70B237AACED.tpdjo06v_1?cidTexte=JORFTEXT000000877119&amp;dateTexte=20110420" TargetMode="Externa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347.xml"/><Relationship Id="rId9" Type="http://schemas.openxmlformats.org/officeDocument/2006/relationships/hyperlink" Target="http://www.cnil.fr/fileadmin/documents/Vos_libertes/lettre%20type%20courrier%20de%20suppression.pdf" TargetMode="External"/></Relationships>
</file>

<file path=ppt/slides/_rels/slide98.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hyperlink" Target="http://www.google.com/support/webmasters/bin/answer.py?hl=fr&amp;answer=164734" TargetMode="Externa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351.xml"/></Relationships>
</file>

<file path=ppt/slides/_rels/slide99.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3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990600"/>
            <a:ext cx="7772400" cy="1752600"/>
          </a:xfrm>
        </p:spPr>
        <p:txBody>
          <a:bodyPr rtlCol="0">
            <a:noAutofit/>
          </a:bodyPr>
          <a:lstStyle/>
          <a:p>
            <a:pPr eaLnBrk="1" fontAlgn="auto" hangingPunct="1">
              <a:spcAft>
                <a:spcPts val="0"/>
              </a:spcAft>
              <a:defRPr/>
            </a:pPr>
            <a:r>
              <a:rPr lang="fr-BE" sz="4000" dirty="0">
                <a:solidFill>
                  <a:srgbClr val="FF0000"/>
                </a:solidFill>
              </a:rPr>
              <a:t>Contentieux </a:t>
            </a:r>
            <a:br>
              <a:rPr lang="fr-BE" sz="4000" dirty="0">
                <a:solidFill>
                  <a:srgbClr val="FF0000"/>
                </a:solidFill>
              </a:rPr>
            </a:br>
            <a:r>
              <a:rPr lang="fr-BE" sz="4000" dirty="0">
                <a:solidFill>
                  <a:srgbClr val="FF0000"/>
                </a:solidFill>
              </a:rPr>
              <a:t>et </a:t>
            </a:r>
            <a:br>
              <a:rPr lang="fr-BE" sz="4000" dirty="0">
                <a:solidFill>
                  <a:srgbClr val="FF0000"/>
                </a:solidFill>
              </a:rPr>
            </a:br>
            <a:r>
              <a:rPr lang="fr-BE" sz="4000" dirty="0">
                <a:solidFill>
                  <a:srgbClr val="FF0000"/>
                </a:solidFill>
              </a:rPr>
              <a:t>Droit de l’économie numérique</a:t>
            </a:r>
            <a:br>
              <a:rPr lang="fr-BE" sz="4000" dirty="0">
                <a:solidFill>
                  <a:srgbClr val="FF0000"/>
                </a:solidFill>
              </a:rPr>
            </a:br>
            <a:endParaRPr lang="fr-BE" sz="4000" dirty="0">
              <a:solidFill>
                <a:srgbClr val="FF0000"/>
              </a:solidFill>
            </a:endParaRPr>
          </a:p>
        </p:txBody>
      </p:sp>
      <p:sp>
        <p:nvSpPr>
          <p:cNvPr id="3" name="Subtitle 2"/>
          <p:cNvSpPr>
            <a:spLocks noGrp="1"/>
          </p:cNvSpPr>
          <p:nvPr>
            <p:ph type="subTitle" idx="1"/>
            <p:custDataLst>
              <p:tags r:id="rId2"/>
            </p:custDataLst>
          </p:nvPr>
        </p:nvSpPr>
        <p:spPr>
          <a:xfrm>
            <a:off x="1371600" y="3657600"/>
            <a:ext cx="6629400" cy="2438400"/>
          </a:xfrm>
        </p:spPr>
        <p:txBody>
          <a:bodyPr rtlCol="0">
            <a:normAutofit fontScale="70000" lnSpcReduction="20000"/>
          </a:bodyPr>
          <a:lstStyle/>
          <a:p>
            <a:pPr eaLnBrk="1" fontAlgn="auto" hangingPunct="1">
              <a:spcAft>
                <a:spcPts val="0"/>
              </a:spcAft>
              <a:defRPr/>
            </a:pPr>
            <a:r>
              <a:rPr lang="fr-BE" dirty="0">
                <a:solidFill>
                  <a:srgbClr val="C00000"/>
                </a:solidFill>
              </a:rPr>
              <a:t>Cours 2023 2024</a:t>
            </a:r>
          </a:p>
          <a:p>
            <a:pPr eaLnBrk="1" fontAlgn="auto" hangingPunct="1">
              <a:spcAft>
                <a:spcPts val="0"/>
              </a:spcAft>
              <a:defRPr/>
            </a:pPr>
            <a:endParaRPr lang="fr-BE" dirty="0">
              <a:solidFill>
                <a:srgbClr val="C00000"/>
              </a:solidFill>
            </a:endParaRPr>
          </a:p>
          <a:p>
            <a:pPr eaLnBrk="1" fontAlgn="auto" hangingPunct="1">
              <a:spcAft>
                <a:spcPts val="0"/>
              </a:spcAft>
              <a:defRPr/>
            </a:pPr>
            <a:r>
              <a:rPr lang="fr-BE" dirty="0">
                <a:solidFill>
                  <a:schemeClr val="tx1"/>
                </a:solidFill>
              </a:rPr>
              <a:t>Pascal Reynaud </a:t>
            </a:r>
          </a:p>
          <a:p>
            <a:pPr eaLnBrk="1" fontAlgn="auto" hangingPunct="1">
              <a:spcAft>
                <a:spcPts val="0"/>
              </a:spcAft>
              <a:defRPr/>
            </a:pPr>
            <a:r>
              <a:rPr lang="fr-BE" dirty="0">
                <a:solidFill>
                  <a:schemeClr val="tx1"/>
                </a:solidFill>
              </a:rPr>
              <a:t>Avocat au barreau de Strasbourg </a:t>
            </a:r>
          </a:p>
          <a:p>
            <a:pPr eaLnBrk="1" fontAlgn="auto" hangingPunct="1">
              <a:spcAft>
                <a:spcPts val="0"/>
              </a:spcAft>
              <a:defRPr/>
            </a:pPr>
            <a:endParaRPr lang="fr-BE" dirty="0">
              <a:solidFill>
                <a:schemeClr val="tx1"/>
              </a:solidFill>
              <a:hlinkClick r:id="rId7"/>
            </a:endParaRPr>
          </a:p>
          <a:p>
            <a:pPr eaLnBrk="1" fontAlgn="auto" hangingPunct="1">
              <a:spcAft>
                <a:spcPts val="0"/>
              </a:spcAft>
              <a:defRPr/>
            </a:pPr>
            <a:r>
              <a:rPr lang="fr-BE" dirty="0">
                <a:hlinkClick r:id="rId7"/>
              </a:rPr>
              <a:t>www.reynaud-avocat.com</a:t>
            </a:r>
            <a:endParaRPr lang="fr-BE" dirty="0"/>
          </a:p>
          <a:p>
            <a:pPr eaLnBrk="1" fontAlgn="auto" hangingPunct="1">
              <a:spcAft>
                <a:spcPts val="0"/>
              </a:spcAft>
              <a:defRPr/>
            </a:pPr>
            <a:r>
              <a:rPr lang="fr-BE" dirty="0">
                <a:hlinkClick r:id="rId8"/>
              </a:rPr>
              <a:t>reynaud.avocat@gmail.com</a:t>
            </a:r>
            <a:r>
              <a:rPr lang="fr-BE" dirty="0"/>
              <a:t> </a:t>
            </a:r>
          </a:p>
        </p:txBody>
      </p:sp>
      <p:sp>
        <p:nvSpPr>
          <p:cNvPr id="4" name="Date Placeholder 3"/>
          <p:cNvSpPr>
            <a:spLocks noGrp="1"/>
          </p:cNvSpPr>
          <p:nvPr>
            <p:ph type="dt" sz="quarter" idx="10"/>
            <p:custDataLst>
              <p:tags r:id="rId3"/>
            </p:custDataLst>
          </p:nvPr>
        </p:nvSpPr>
        <p:spPr/>
        <p:txBody>
          <a:bodyPr/>
          <a:lstStyle/>
          <a:p>
            <a:pPr>
              <a:defRPr/>
            </a:pPr>
            <a:r>
              <a:rPr lang="en-US" dirty="0"/>
              <a:t>7/10/2022 Com Elec </a:t>
            </a:r>
          </a:p>
        </p:txBody>
      </p:sp>
      <p:sp>
        <p:nvSpPr>
          <p:cNvPr id="307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4BB2A0-60C4-44B2-8FC0-F73AB3AFB1F6}" type="slidenum">
              <a:rPr lang="en-US" altLang="fr-FR" sz="1200">
                <a:solidFill>
                  <a:srgbClr val="898989"/>
                </a:solidFill>
              </a:rPr>
              <a:pPr>
                <a:spcBef>
                  <a:spcPct val="0"/>
                </a:spcBef>
                <a:buFontTx/>
                <a:buNone/>
              </a:pPr>
              <a:t>1</a:t>
            </a:fld>
            <a:endParaRPr lang="en-US" altLang="fr-FR"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custDataLst>
              <p:tags r:id="rId1"/>
            </p:custDataLst>
          </p:nvPr>
        </p:nvSpPr>
        <p:spPr>
          <a:xfrm>
            <a:off x="457200" y="381000"/>
            <a:ext cx="8229600" cy="685800"/>
          </a:xfrm>
        </p:spPr>
        <p:txBody>
          <a:bodyPr rtlCol="0">
            <a:normAutofit fontScale="90000"/>
          </a:bodyPr>
          <a:lstStyle/>
          <a:p>
            <a:pPr lvl="1" eaLnBrk="1" fontAlgn="auto" hangingPunct="1">
              <a:spcAft>
                <a:spcPts val="0"/>
              </a:spcAft>
              <a:defRPr/>
            </a:pPr>
            <a:r>
              <a:rPr lang="fr-BE" sz="2700" dirty="0">
                <a:solidFill>
                  <a:srgbClr val="FF0000"/>
                </a:solidFill>
              </a:rPr>
              <a:t>1.1 Structure et acteurs de la justice française </a:t>
            </a:r>
            <a:br>
              <a:rPr lang="fr-BE" sz="2700" dirty="0">
                <a:solidFill>
                  <a:srgbClr val="FF0000"/>
                </a:solidFill>
              </a:rPr>
            </a:br>
            <a:br>
              <a:rPr lang="fr-FR" sz="900" dirty="0">
                <a:solidFill>
                  <a:sysClr val="windowText" lastClr="000000"/>
                </a:solidFill>
              </a:rPr>
            </a:br>
            <a:br>
              <a:rPr lang="fr-FR" sz="900" dirty="0">
                <a:solidFill>
                  <a:sysClr val="windowText" lastClr="000000"/>
                </a:solidFill>
              </a:rPr>
            </a:br>
            <a:br>
              <a:rPr lang="fr-FR" sz="900" dirty="0">
                <a:solidFill>
                  <a:sysClr val="windowText" lastClr="000000"/>
                </a:solidFill>
              </a:rPr>
            </a:br>
            <a:endParaRPr lang="fr-BE" sz="900" dirty="0">
              <a:solidFill>
                <a:sysClr val="windowText" lastClr="000000"/>
              </a:solidFill>
            </a:endParaRPr>
          </a:p>
        </p:txBody>
      </p:sp>
      <p:sp>
        <p:nvSpPr>
          <p:cNvPr id="4" name="Date Placeholder 3"/>
          <p:cNvSpPr>
            <a:spLocks noGrp="1"/>
          </p:cNvSpPr>
          <p:nvPr>
            <p:ph type="dt" sz="quarter" idx="10"/>
            <p:custDataLst>
              <p:tags r:id="rId2"/>
            </p:custDataLst>
          </p:nvPr>
        </p:nvSpPr>
        <p:spPr/>
        <p:txBody>
          <a:bodyPr/>
          <a:lstStyle/>
          <a:p>
            <a:pPr>
              <a:defRPr/>
            </a:pPr>
            <a:fld id="{7DFB805C-DF6A-4994-BFBF-418AB24FF9E2}" type="datetime1">
              <a:rPr lang="en-US"/>
              <a:pPr>
                <a:defRPr/>
              </a:pPr>
              <a:t>12/7/2023</a:t>
            </a:fld>
            <a:endParaRPr lang="en-US" dirty="0"/>
          </a:p>
        </p:txBody>
      </p:sp>
      <p:sp>
        <p:nvSpPr>
          <p:cNvPr id="13317" name="Slide Number Placeholder 4"/>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B1BDD2-6EAA-492F-8807-85B15AC83B9D}" type="slidenum">
              <a:rPr lang="en-US" altLang="fr-FR" sz="1200">
                <a:solidFill>
                  <a:srgbClr val="898989"/>
                </a:solidFill>
              </a:rPr>
              <a:pPr>
                <a:spcBef>
                  <a:spcPct val="0"/>
                </a:spcBef>
                <a:buFontTx/>
                <a:buNone/>
              </a:pPr>
              <a:t>10</a:t>
            </a:fld>
            <a:endParaRPr lang="en-US" altLang="fr-FR" sz="1200">
              <a:solidFill>
                <a:srgbClr val="898989"/>
              </a:solidFill>
            </a:endParaRPr>
          </a:p>
        </p:txBody>
      </p:sp>
      <p:pic>
        <p:nvPicPr>
          <p:cNvPr id="3" name="Espace réservé du contenu 2"/>
          <p:cNvPicPr>
            <a:picLocks noGrp="1" noChangeAspect="1"/>
          </p:cNvPicPr>
          <p:nvPr>
            <p:ph idx="1"/>
            <p:custDataLst>
              <p:tags r:id="rId4"/>
            </p:custDataLst>
          </p:nvPr>
        </p:nvPicPr>
        <p:blipFill>
          <a:blip r:embed="rId8"/>
          <a:stretch>
            <a:fillRect/>
          </a:stretch>
        </p:blipFill>
        <p:spPr>
          <a:xfrm>
            <a:off x="838200" y="1066800"/>
            <a:ext cx="7788733" cy="5654675"/>
          </a:xfrm>
          <a:prstGeom prst="rect">
            <a:avLst/>
          </a:prstGeom>
        </p:spPr>
      </p:pic>
      <p:pic>
        <p:nvPicPr>
          <p:cNvPr id="2" name="Image 1">
            <a:extLst>
              <a:ext uri="{FF2B5EF4-FFF2-40B4-BE49-F238E27FC236}">
                <a16:creationId xmlns:a16="http://schemas.microsoft.com/office/drawing/2014/main" id="{845962D8-327C-43F4-8CFE-EA21498363A4}"/>
              </a:ext>
            </a:extLst>
          </p:cNvPr>
          <p:cNvPicPr>
            <a:picLocks noChangeAspect="1"/>
          </p:cNvPicPr>
          <p:nvPr>
            <p:custDataLst>
              <p:tags r:id="rId5"/>
            </p:custDataLst>
          </p:nvPr>
        </p:nvPicPr>
        <p:blipFill>
          <a:blip r:embed="rId9"/>
          <a:stretch>
            <a:fillRect/>
          </a:stretch>
        </p:blipFill>
        <p:spPr>
          <a:xfrm>
            <a:off x="187089" y="1066800"/>
            <a:ext cx="8769821" cy="57912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2400" dirty="0">
                <a:solidFill>
                  <a:srgbClr val="FF0000"/>
                </a:solidFill>
              </a:rPr>
              <a:t>Arrêt </a:t>
            </a:r>
            <a:r>
              <a:rPr lang="fr-FR" sz="2400" dirty="0" err="1">
                <a:solidFill>
                  <a:srgbClr val="FF0000"/>
                </a:solidFill>
              </a:rPr>
              <a:t>Costeja</a:t>
            </a:r>
            <a:r>
              <a:rPr lang="fr-FR" sz="2400" dirty="0">
                <a:solidFill>
                  <a:srgbClr val="FF0000"/>
                </a:solidFill>
              </a:rPr>
              <a:t> Google Spain rendu par la CJUE le 13 mai 2014 ( </a:t>
            </a:r>
            <a:r>
              <a:rPr lang="fr-FR" sz="2400" dirty="0" err="1">
                <a:solidFill>
                  <a:srgbClr val="FF0000"/>
                </a:solidFill>
              </a:rPr>
              <a:t>aff.</a:t>
            </a:r>
            <a:r>
              <a:rPr lang="fr-FR" sz="2400" dirty="0">
                <a:solidFill>
                  <a:srgbClr val="FF0000"/>
                </a:solidFill>
              </a:rPr>
              <a:t> C-131/12) </a:t>
            </a:r>
          </a:p>
        </p:txBody>
      </p:sp>
      <p:sp>
        <p:nvSpPr>
          <p:cNvPr id="3" name="Espace réservé du contenu 2"/>
          <p:cNvSpPr>
            <a:spLocks noGrp="1"/>
          </p:cNvSpPr>
          <p:nvPr>
            <p:ph idx="1"/>
            <p:custDataLst>
              <p:tags r:id="rId2"/>
            </p:custDataLst>
          </p:nvPr>
        </p:nvSpPr>
        <p:spPr>
          <a:xfrm>
            <a:off x="457200" y="1219200"/>
            <a:ext cx="8229600" cy="4906963"/>
          </a:xfrm>
        </p:spPr>
        <p:txBody>
          <a:bodyPr/>
          <a:lstStyle/>
          <a:p>
            <a:r>
              <a:rPr lang="fr-FR" sz="2800" dirty="0"/>
              <a:t>L'exploitant d'un moteur de recherche est tenu de faire droit à la demande dès lors que les données sont « </a:t>
            </a:r>
            <a:r>
              <a:rPr lang="fr-FR" sz="2800" i="1" dirty="0"/>
              <a:t>inadéquates, qu'elles ne sont pas ou plus pertinentes ou sont excessives au regard des finalités [du traitement] et du temps qui s'est écoulé </a:t>
            </a:r>
            <a:r>
              <a:rPr lang="fr-FR" sz="2800" dirty="0"/>
              <a:t>». </a:t>
            </a:r>
          </a:p>
          <a:p>
            <a:r>
              <a:rPr lang="fr-FR" sz="2800" b="1" dirty="0"/>
              <a:t>L'exception</a:t>
            </a:r>
            <a:r>
              <a:rPr lang="fr-FR" sz="2800" dirty="0"/>
              <a:t> étant que, « </a:t>
            </a:r>
            <a:r>
              <a:rPr lang="fr-FR" sz="2800" i="1" dirty="0"/>
              <a:t>pour des raisons particulières, telles que le rôle joué par la personne dans la vie publique </a:t>
            </a:r>
            <a:r>
              <a:rPr lang="fr-FR" sz="2800" dirty="0"/>
              <a:t>», le référencement est « </a:t>
            </a:r>
            <a:r>
              <a:rPr lang="fr-FR" sz="2800" i="1" dirty="0"/>
              <a:t>justifié par l'intérêt prépondérant du public à avoir (...) accès à l'information en question </a:t>
            </a:r>
            <a:r>
              <a:rPr lang="fr-FR" sz="2800" dirty="0"/>
              <a:t>».</a:t>
            </a:r>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100</a:t>
            </a:fld>
            <a:endParaRPr lang="en-US" altLang="fr-FR" dirty="0"/>
          </a:p>
        </p:txBody>
      </p:sp>
    </p:spTree>
    <p:extLst>
      <p:ext uri="{BB962C8B-B14F-4D97-AF65-F5344CB8AC3E}">
        <p14:creationId xmlns:p14="http://schemas.microsoft.com/office/powerpoint/2010/main" val="1687264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L'étendue géographique du déréférencement ? </a:t>
            </a:r>
          </a:p>
        </p:txBody>
      </p:sp>
      <p:sp>
        <p:nvSpPr>
          <p:cNvPr id="3" name="Espace réservé du contenu 2"/>
          <p:cNvSpPr>
            <a:spLocks noGrp="1"/>
          </p:cNvSpPr>
          <p:nvPr>
            <p:ph idx="1"/>
            <p:custDataLst>
              <p:tags r:id="rId2"/>
            </p:custDataLst>
          </p:nvPr>
        </p:nvSpPr>
        <p:spPr>
          <a:xfrm>
            <a:off x="457200" y="1600200"/>
            <a:ext cx="8229600" cy="4525963"/>
          </a:xfrm>
        </p:spPr>
        <p:txBody>
          <a:bodyPr/>
          <a:lstStyle/>
          <a:p>
            <a:r>
              <a:rPr lang="fr-FR" dirty="0"/>
              <a:t>Devrait-il porter sur toutes les extensions du moteur de recherche et non sur ses seules extensions européennes ? </a:t>
            </a:r>
          </a:p>
          <a:p>
            <a:r>
              <a:rPr lang="fr-FR" sz="2000" dirty="0"/>
              <a:t> </a:t>
            </a:r>
            <a:r>
              <a:rPr lang="fr-FR" sz="1800" dirty="0"/>
              <a:t>Décision de la CNIL du 10 mars 2016 qui a prononcé une sanction pécuniaire de 100 000 euros à l'encontre de Google Inc. pour ne pas procéder au déréférencement sur toutes les extensions du nom de domaine du moteur de recherche. </a:t>
            </a:r>
          </a:p>
          <a:p>
            <a:r>
              <a:rPr lang="fr-FR" sz="1800" dirty="0"/>
              <a:t>Google a formé un recours contre cette décision devant le Conseil d'État.</a:t>
            </a:r>
          </a:p>
          <a:p>
            <a:r>
              <a:rPr lang="fr-FR" sz="1800" dirty="0"/>
              <a:t>La plus haute juridiction administrative française ne tranche pas pour l'instant sur la question du droit à l'oubli. Le Conseil d'État a renvoyé à la Cour de justice de l'Union européenne le litige entre Google et la Commission nationale de l'informatique et des libertés (CNIL). </a:t>
            </a:r>
          </a:p>
          <a:p>
            <a:r>
              <a:rPr lang="fr-FR" sz="1800" dirty="0"/>
              <a:t>La CJUE a donné principalement raison à GOOGLE: Déréférencement, un droit limité aux extensions européennes de Google </a:t>
            </a:r>
            <a:r>
              <a:rPr lang="fr-FR" sz="1800" b="1" dirty="0">
                <a:hlinkClick r:id="rId6"/>
              </a:rPr>
              <a:t>(</a:t>
            </a:r>
            <a:r>
              <a:rPr lang="fr-FR" sz="1800" dirty="0">
                <a:hlinkClick r:id="rId6"/>
              </a:rPr>
              <a:t>CJUE 24 septembre 2019 )</a:t>
            </a:r>
            <a:endParaRPr lang="fr-FR" sz="1800" dirty="0"/>
          </a:p>
          <a:p>
            <a:endParaRPr lang="fr-FR" sz="2000"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dirty="0"/>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101</a:t>
            </a:fld>
            <a:endParaRPr lang="en-US" altLang="fr-FR" dirty="0"/>
          </a:p>
        </p:txBody>
      </p:sp>
    </p:spTree>
    <p:extLst>
      <p:ext uri="{BB962C8B-B14F-4D97-AF65-F5344CB8AC3E}">
        <p14:creationId xmlns:p14="http://schemas.microsoft.com/office/powerpoint/2010/main" val="10106531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p:txBody>
          <a:bodyPr/>
          <a:lstStyle/>
          <a:p>
            <a:pPr eaLnBrk="1" hangingPunct="1"/>
            <a:r>
              <a:rPr lang="fr-BE" altLang="fr-FR">
                <a:solidFill>
                  <a:srgbClr val="FF0000"/>
                </a:solidFill>
              </a:rPr>
              <a:t>b. Les procédures judiciaires…</a:t>
            </a:r>
          </a:p>
        </p:txBody>
      </p:sp>
      <p:sp>
        <p:nvSpPr>
          <p:cNvPr id="39939" name="Content Placeholder 2"/>
          <p:cNvSpPr>
            <a:spLocks noGrp="1"/>
          </p:cNvSpPr>
          <p:nvPr>
            <p:ph idx="1"/>
            <p:custDataLst>
              <p:tags r:id="rId2"/>
            </p:custDataLst>
          </p:nvPr>
        </p:nvSpPr>
        <p:spPr>
          <a:xfrm>
            <a:off x="228600" y="1557338"/>
            <a:ext cx="8686800" cy="4592637"/>
          </a:xfrm>
        </p:spPr>
        <p:txBody>
          <a:bodyPr rtlCol="0">
            <a:normAutofit fontScale="85000" lnSpcReduction="20000"/>
          </a:bodyPr>
          <a:lstStyle/>
          <a:p>
            <a:pPr eaLnBrk="1" fontAlgn="auto" hangingPunct="1">
              <a:spcAft>
                <a:spcPts val="0"/>
              </a:spcAft>
              <a:buFontTx/>
              <a:buNone/>
              <a:defRPr/>
            </a:pPr>
            <a:r>
              <a:rPr lang="fr-BE" dirty="0"/>
              <a:t>Il faut mettre en parallèle la lourdeur  et la durée d’un contentieux judiciaire avec l’extrême volatilité du réseau et la facilité pour créer un contenu préjudiciable;</a:t>
            </a:r>
          </a:p>
          <a:p>
            <a:pPr eaLnBrk="1" fontAlgn="auto" hangingPunct="1">
              <a:spcAft>
                <a:spcPts val="0"/>
              </a:spcAft>
              <a:buFontTx/>
              <a:buAutoNum type="arabicPeriod"/>
              <a:defRPr/>
            </a:pPr>
            <a:endParaRPr lang="fr-BE" dirty="0"/>
          </a:p>
          <a:p>
            <a:pPr eaLnBrk="1" fontAlgn="auto" hangingPunct="1">
              <a:spcAft>
                <a:spcPts val="0"/>
              </a:spcAft>
              <a:buFontTx/>
              <a:buNone/>
              <a:defRPr/>
            </a:pPr>
            <a:r>
              <a:rPr lang="fr-BE" dirty="0"/>
              <a:t>Une véritable course d’obstacles pour mener à bien la procédure :</a:t>
            </a:r>
          </a:p>
          <a:p>
            <a:pPr eaLnBrk="1" fontAlgn="auto" hangingPunct="1">
              <a:spcAft>
                <a:spcPts val="0"/>
              </a:spcAft>
              <a:buFontTx/>
              <a:buNone/>
              <a:defRPr/>
            </a:pPr>
            <a:endParaRPr lang="fr-BE" dirty="0"/>
          </a:p>
          <a:p>
            <a:pPr eaLnBrk="1" fontAlgn="auto" hangingPunct="1">
              <a:spcAft>
                <a:spcPts val="0"/>
              </a:spcAft>
              <a:buFontTx/>
              <a:buChar char="-"/>
              <a:defRPr/>
            </a:pPr>
            <a:r>
              <a:rPr lang="fr-BE" dirty="0"/>
              <a:t>Quant aux preuves; </a:t>
            </a:r>
          </a:p>
          <a:p>
            <a:pPr eaLnBrk="1" fontAlgn="auto" hangingPunct="1">
              <a:spcAft>
                <a:spcPts val="0"/>
              </a:spcAft>
              <a:buFontTx/>
              <a:buChar char="-"/>
              <a:defRPr/>
            </a:pPr>
            <a:r>
              <a:rPr lang="fr-BE" dirty="0"/>
              <a:t>A l’identification de l’auteur des propos;</a:t>
            </a:r>
          </a:p>
          <a:p>
            <a:pPr eaLnBrk="1" fontAlgn="auto" hangingPunct="1">
              <a:spcAft>
                <a:spcPts val="0"/>
              </a:spcAft>
              <a:buFontTx/>
              <a:buChar char="-"/>
              <a:defRPr/>
            </a:pPr>
            <a:r>
              <a:rPr lang="fr-BE" dirty="0"/>
              <a:t>Aux délais;</a:t>
            </a:r>
          </a:p>
          <a:p>
            <a:pPr eaLnBrk="1" fontAlgn="auto" hangingPunct="1">
              <a:spcAft>
                <a:spcPts val="0"/>
              </a:spcAft>
              <a:buFontTx/>
              <a:buChar char="-"/>
              <a:defRPr/>
            </a:pPr>
            <a:r>
              <a:rPr lang="fr-BE" dirty="0"/>
              <a:t>A la complexité du droit de la presse; </a:t>
            </a:r>
          </a:p>
          <a:p>
            <a:pPr eaLnBrk="1" fontAlgn="auto" hangingPunct="1">
              <a:spcAft>
                <a:spcPts val="0"/>
              </a:spcAft>
              <a:buFontTx/>
              <a:buAutoNum type="arabicPeriod"/>
              <a:defRPr/>
            </a:pPr>
            <a:endParaRPr lang="fr-BE" dirty="0"/>
          </a:p>
          <a:p>
            <a:pPr eaLnBrk="1" fontAlgn="auto" hangingPunct="1">
              <a:spcAft>
                <a:spcPts val="0"/>
              </a:spcAft>
              <a:buFontTx/>
              <a:buNone/>
              <a:defRPr/>
            </a:pPr>
            <a:endParaRPr lang="fr-BE" dirty="0"/>
          </a:p>
          <a:p>
            <a:pPr lvl="1"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65122A5C-0700-4713-8E5F-CDC54D0D75D1}" type="datetime1">
              <a:rPr lang="en-US"/>
              <a:pPr>
                <a:defRPr/>
              </a:pPr>
              <a:t>12/7/2023</a:t>
            </a:fld>
            <a:endParaRPr lang="en-US"/>
          </a:p>
        </p:txBody>
      </p:sp>
      <p:sp>
        <p:nvSpPr>
          <p:cNvPr id="6144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EA094B-6220-4107-A3AE-1124B70FD461}" type="slidenum">
              <a:rPr lang="en-US" altLang="fr-FR" sz="1200">
                <a:solidFill>
                  <a:srgbClr val="898989"/>
                </a:solidFill>
              </a:rPr>
              <a:pPr>
                <a:spcBef>
                  <a:spcPct val="0"/>
                </a:spcBef>
                <a:buFontTx/>
                <a:buNone/>
              </a:pPr>
              <a:t>102</a:t>
            </a:fld>
            <a:endParaRPr lang="en-US" altLang="fr-FR" sz="1200">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Un saut d’obstacles pour mener à bien la procédure judiciaire</a:t>
            </a:r>
          </a:p>
        </p:txBody>
      </p:sp>
      <p:sp>
        <p:nvSpPr>
          <p:cNvPr id="40963" name="Content Placeholder 2"/>
          <p:cNvSpPr>
            <a:spLocks noGrp="1"/>
          </p:cNvSpPr>
          <p:nvPr>
            <p:ph idx="1"/>
            <p:custDataLst>
              <p:tags r:id="rId2"/>
            </p:custDataLst>
          </p:nvPr>
        </p:nvSpPr>
        <p:spPr>
          <a:xfrm>
            <a:off x="228600" y="1628775"/>
            <a:ext cx="8686800" cy="4521200"/>
          </a:xfrm>
        </p:spPr>
        <p:txBody>
          <a:bodyPr rtlCol="0">
            <a:normAutofit fontScale="70000" lnSpcReduction="20000"/>
          </a:bodyPr>
          <a:lstStyle/>
          <a:p>
            <a:pPr eaLnBrk="1" fontAlgn="auto" hangingPunct="1">
              <a:spcAft>
                <a:spcPts val="0"/>
              </a:spcAft>
              <a:buFontTx/>
              <a:buNone/>
              <a:defRPr/>
            </a:pPr>
            <a:r>
              <a:rPr lang="fr-BE" b="1" dirty="0"/>
              <a:t>1. Question de preuve : </a:t>
            </a:r>
          </a:p>
          <a:p>
            <a:pPr lvl="1" eaLnBrk="1" fontAlgn="auto" hangingPunct="1">
              <a:spcAft>
                <a:spcPts val="0"/>
              </a:spcAft>
              <a:buFontTx/>
              <a:buNone/>
              <a:defRPr/>
            </a:pPr>
            <a:r>
              <a:rPr lang="fr-BE" dirty="0"/>
              <a:t> </a:t>
            </a:r>
          </a:p>
          <a:p>
            <a:pPr lvl="1" eaLnBrk="1" fontAlgn="auto" hangingPunct="1">
              <a:spcAft>
                <a:spcPts val="0"/>
              </a:spcAft>
              <a:buFontTx/>
              <a:buNone/>
              <a:defRPr/>
            </a:pPr>
            <a:r>
              <a:rPr lang="fr-BE" dirty="0"/>
              <a:t>Il faut faire un constat d’huissier pour avoir une preuve du contenu. Une simple copie écran ne suffit pas.</a:t>
            </a:r>
          </a:p>
          <a:p>
            <a:pPr lvl="1" eaLnBrk="1" fontAlgn="auto" hangingPunct="1">
              <a:spcAft>
                <a:spcPts val="0"/>
              </a:spcAft>
              <a:buFontTx/>
              <a:buNone/>
              <a:defRPr/>
            </a:pPr>
            <a:endParaRPr lang="fr-BE" dirty="0"/>
          </a:p>
          <a:p>
            <a:pPr lvl="1" eaLnBrk="1" fontAlgn="auto" hangingPunct="1">
              <a:spcAft>
                <a:spcPts val="0"/>
              </a:spcAft>
              <a:buFontTx/>
              <a:buNone/>
              <a:defRPr/>
            </a:pPr>
            <a:r>
              <a:rPr lang="fr-BE" dirty="0"/>
              <a:t>Il faut donner les bonnes indications à l’huissier – localiser certains contenus avec  des architectures complexes n’est pas forcément évident…</a:t>
            </a:r>
          </a:p>
          <a:p>
            <a:pPr lvl="1" eaLnBrk="1" fontAlgn="auto" hangingPunct="1">
              <a:spcAft>
                <a:spcPts val="0"/>
              </a:spcAft>
              <a:buFontTx/>
              <a:buNone/>
              <a:defRPr/>
            </a:pPr>
            <a:endParaRPr lang="fr-BE" dirty="0"/>
          </a:p>
          <a:p>
            <a:pPr lvl="1" eaLnBrk="1" fontAlgn="auto" hangingPunct="1">
              <a:spcAft>
                <a:spcPts val="0"/>
              </a:spcAft>
              <a:buFontTx/>
              <a:buNone/>
              <a:defRPr/>
            </a:pPr>
            <a:r>
              <a:rPr lang="fr-BE" b="1" dirty="0"/>
              <a:t>2. Question d’identification :</a:t>
            </a:r>
          </a:p>
          <a:p>
            <a:pPr lvl="1" eaLnBrk="1" fontAlgn="auto" hangingPunct="1">
              <a:spcAft>
                <a:spcPts val="0"/>
              </a:spcAft>
              <a:buFontTx/>
              <a:buNone/>
              <a:defRPr/>
            </a:pPr>
            <a:endParaRPr lang="fr-BE" b="1" dirty="0"/>
          </a:p>
          <a:p>
            <a:pPr lvl="1" eaLnBrk="1" fontAlgn="auto" hangingPunct="1">
              <a:spcAft>
                <a:spcPts val="0"/>
              </a:spcAft>
              <a:buFontTx/>
              <a:buNone/>
              <a:defRPr/>
            </a:pPr>
            <a:r>
              <a:rPr lang="fr-BE" dirty="0"/>
              <a:t>Une vraie difficulté au civil sur la base de l’article 6 II LCEN (nouveau) </a:t>
            </a:r>
          </a:p>
          <a:p>
            <a:pPr lvl="1" eaLnBrk="1" fontAlgn="auto" hangingPunct="1">
              <a:spcAft>
                <a:spcPts val="0"/>
              </a:spcAft>
              <a:buFontTx/>
              <a:buNone/>
              <a:defRPr/>
            </a:pPr>
            <a:endParaRPr lang="fr-BE" dirty="0"/>
          </a:p>
          <a:p>
            <a:pPr lvl="1" eaLnBrk="1" fontAlgn="auto" hangingPunct="1">
              <a:spcAft>
                <a:spcPts val="0"/>
              </a:spcAft>
              <a:buFontTx/>
              <a:buNone/>
              <a:defRPr/>
            </a:pPr>
            <a:r>
              <a:rPr lang="fr-BE" dirty="0"/>
              <a:t>Au pénal, cette tache est laissée aux magistrats, mais on perd la maîtrise des délais…</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163EB480-EF00-49F1-9E86-6B5380C3286F}" type="datetime1">
              <a:rPr lang="en-US"/>
              <a:pPr>
                <a:defRPr/>
              </a:pPr>
              <a:t>12/7/2023</a:t>
            </a:fld>
            <a:endParaRPr lang="en-US"/>
          </a:p>
        </p:txBody>
      </p:sp>
      <p:sp>
        <p:nvSpPr>
          <p:cNvPr id="6246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7E00E8-0ABC-4BE6-B7FC-2233585D7D5F}" type="slidenum">
              <a:rPr lang="en-US" altLang="fr-FR" sz="1200">
                <a:solidFill>
                  <a:srgbClr val="898989"/>
                </a:solidFill>
              </a:rPr>
              <a:pPr>
                <a:spcBef>
                  <a:spcPct val="0"/>
                </a:spcBef>
                <a:buFontTx/>
                <a:buNone/>
              </a:pPr>
              <a:t>103</a:t>
            </a:fld>
            <a:endParaRPr lang="en-US" altLang="fr-FR" sz="1200">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procédure judiciaire : un </a:t>
            </a:r>
            <a:r>
              <a:rPr lang="fr-BE" u="sng" dirty="0">
                <a:solidFill>
                  <a:srgbClr val="FF0000"/>
                </a:solidFill>
              </a:rPr>
              <a:t>saut</a:t>
            </a:r>
            <a:r>
              <a:rPr lang="fr-BE" dirty="0">
                <a:solidFill>
                  <a:srgbClr val="FF0000"/>
                </a:solidFill>
              </a:rPr>
              <a:t> d’obstacles (suites)</a:t>
            </a:r>
          </a:p>
        </p:txBody>
      </p:sp>
      <p:sp>
        <p:nvSpPr>
          <p:cNvPr id="41987" name="Content Placeholder 2"/>
          <p:cNvSpPr>
            <a:spLocks noGrp="1"/>
          </p:cNvSpPr>
          <p:nvPr>
            <p:ph idx="1"/>
            <p:custDataLst>
              <p:tags r:id="rId2"/>
            </p:custDataLst>
          </p:nvPr>
        </p:nvSpPr>
        <p:spPr>
          <a:xfrm>
            <a:off x="228600" y="1341438"/>
            <a:ext cx="8686800" cy="4808537"/>
          </a:xfrm>
        </p:spPr>
        <p:txBody>
          <a:bodyPr rtlCol="0">
            <a:normAutofit fontScale="62500" lnSpcReduction="20000"/>
          </a:bodyPr>
          <a:lstStyle/>
          <a:p>
            <a:pPr eaLnBrk="1" fontAlgn="auto" hangingPunct="1">
              <a:spcAft>
                <a:spcPts val="0"/>
              </a:spcAft>
              <a:buFontTx/>
              <a:buNone/>
              <a:defRPr/>
            </a:pPr>
            <a:r>
              <a:rPr lang="fr-BE" dirty="0"/>
              <a:t>3. Un droit de la presse très complexe et mouvant…</a:t>
            </a:r>
          </a:p>
          <a:p>
            <a:pPr eaLnBrk="1" fontAlgn="auto" hangingPunct="1">
              <a:spcAft>
                <a:spcPts val="0"/>
              </a:spcAft>
              <a:buFontTx/>
              <a:buNone/>
              <a:defRPr/>
            </a:pPr>
            <a:endParaRPr lang="fr-BE" dirty="0"/>
          </a:p>
          <a:p>
            <a:pPr eaLnBrk="1" fontAlgn="auto" hangingPunct="1">
              <a:spcAft>
                <a:spcPts val="0"/>
              </a:spcAft>
              <a:defRPr/>
            </a:pPr>
            <a:r>
              <a:rPr lang="fr-BE" dirty="0"/>
              <a:t>Le choix entre la diffamation, l’injure, la diffamation est fondamental pour des questions de procédure;</a:t>
            </a:r>
          </a:p>
          <a:p>
            <a:pPr eaLnBrk="1" fontAlgn="auto" hangingPunct="1">
              <a:spcAft>
                <a:spcPts val="0"/>
              </a:spcAft>
              <a:defRPr/>
            </a:pPr>
            <a:endParaRPr lang="fr-BE" dirty="0"/>
          </a:p>
          <a:p>
            <a:pPr eaLnBrk="1" fontAlgn="auto" hangingPunct="1">
              <a:spcAft>
                <a:spcPts val="0"/>
              </a:spcAft>
              <a:defRPr/>
            </a:pPr>
            <a:r>
              <a:rPr lang="fr-BE" dirty="0"/>
              <a:t>La procédure en matière de diffamation est très complexe pour favoriser la liberté de la presse;</a:t>
            </a:r>
          </a:p>
          <a:p>
            <a:pPr eaLnBrk="1" fontAlgn="auto" hangingPunct="1">
              <a:spcAft>
                <a:spcPts val="0"/>
              </a:spcAft>
              <a:defRPr/>
            </a:pPr>
            <a:endParaRPr lang="fr-BE" dirty="0"/>
          </a:p>
          <a:p>
            <a:pPr eaLnBrk="1" fontAlgn="auto" hangingPunct="1">
              <a:spcAft>
                <a:spcPts val="0"/>
              </a:spcAft>
              <a:defRPr/>
            </a:pPr>
            <a:r>
              <a:rPr lang="fr-BE" dirty="0"/>
              <a:t>De nombreuses dispositions du droit de la presse génèrent des incertitudes lorsqu’elles sont appliquées à l’internet et non plus à la presse traditionnelle;</a:t>
            </a:r>
          </a:p>
          <a:p>
            <a:pPr eaLnBrk="1" fontAlgn="auto" hangingPunct="1">
              <a:spcAft>
                <a:spcPts val="0"/>
              </a:spcAft>
              <a:defRPr/>
            </a:pPr>
            <a:endParaRPr lang="fr-BE" dirty="0"/>
          </a:p>
          <a:p>
            <a:pPr eaLnBrk="1" fontAlgn="auto" hangingPunct="1">
              <a:spcAft>
                <a:spcPts val="0"/>
              </a:spcAft>
              <a:defRPr/>
            </a:pPr>
            <a:r>
              <a:rPr lang="fr-BE" dirty="0"/>
              <a:t>Des magistrats qui protègent la liberté d’expression avant tout, surtout si l’auteur est un simple internaute; </a:t>
            </a:r>
          </a:p>
          <a:p>
            <a:pPr eaLnBrk="1" fontAlgn="auto" hangingPunct="1">
              <a:spcAft>
                <a:spcPts val="0"/>
              </a:spcAft>
              <a:defRPr/>
            </a:pPr>
            <a:endParaRPr lang="fr-BE" dirty="0"/>
          </a:p>
          <a:p>
            <a:pPr eaLnBrk="1" fontAlgn="auto" hangingPunct="1">
              <a:spcAft>
                <a:spcPts val="0"/>
              </a:spcAft>
              <a:defRPr/>
            </a:pPr>
            <a:r>
              <a:rPr lang="fr-BE" dirty="0"/>
              <a:t>par contre la critique préjudiciable entre concurrents sera beaucoup plus facile à faire sanctionner. </a:t>
            </a:r>
          </a:p>
          <a:p>
            <a:pPr eaLnBrk="1" fontAlgn="auto" hangingPunct="1">
              <a:spcAft>
                <a:spcPts val="0"/>
              </a:spcAft>
              <a:defRPr/>
            </a:pPr>
            <a:endParaRPr lang="fr-BE" dirty="0"/>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E9FD44C0-3283-4809-9A1C-35ED72EFF25F}" type="datetime1">
              <a:rPr lang="en-US"/>
              <a:pPr>
                <a:defRPr/>
              </a:pPr>
              <a:t>12/7/2023</a:t>
            </a:fld>
            <a:endParaRPr lang="en-US"/>
          </a:p>
        </p:txBody>
      </p:sp>
      <p:sp>
        <p:nvSpPr>
          <p:cNvPr id="6349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575792-BF73-4898-8893-0C647923E777}" type="slidenum">
              <a:rPr lang="en-US" altLang="fr-FR" sz="1200">
                <a:solidFill>
                  <a:srgbClr val="898989"/>
                </a:solidFill>
              </a:rPr>
              <a:pPr>
                <a:spcBef>
                  <a:spcPct val="0"/>
                </a:spcBef>
                <a:buFontTx/>
                <a:buNone/>
              </a:pPr>
              <a:t>104</a:t>
            </a:fld>
            <a:endParaRPr lang="en-US" altLang="fr-FR" sz="1200">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prise en compte des délais dans les procédures judiciaires </a:t>
            </a:r>
          </a:p>
        </p:txBody>
      </p:sp>
      <p:sp>
        <p:nvSpPr>
          <p:cNvPr id="43011" name="Content Placeholder 2"/>
          <p:cNvSpPr>
            <a:spLocks noGrp="1"/>
          </p:cNvSpPr>
          <p:nvPr>
            <p:ph idx="1"/>
            <p:custDataLst>
              <p:tags r:id="rId2"/>
            </p:custDataLst>
          </p:nvPr>
        </p:nvSpPr>
        <p:spPr/>
        <p:txBody>
          <a:bodyPr rtlCol="0">
            <a:normAutofit lnSpcReduction="10000"/>
          </a:bodyPr>
          <a:lstStyle/>
          <a:p>
            <a:pPr eaLnBrk="1" fontAlgn="auto" hangingPunct="1">
              <a:spcAft>
                <a:spcPts val="0"/>
              </a:spcAft>
              <a:buFontTx/>
              <a:buChar char="-"/>
              <a:defRPr/>
            </a:pPr>
            <a:r>
              <a:rPr lang="fr-BE" dirty="0"/>
              <a:t>La diffamation et l’injure sont prescrites par 3 mois à compter de la publication du contenu.</a:t>
            </a:r>
          </a:p>
          <a:p>
            <a:pPr eaLnBrk="1" fontAlgn="auto" hangingPunct="1">
              <a:spcAft>
                <a:spcPts val="0"/>
              </a:spcAft>
              <a:buFontTx/>
              <a:buChar char="-"/>
              <a:defRPr/>
            </a:pPr>
            <a:endParaRPr lang="fr-BE" dirty="0"/>
          </a:p>
          <a:p>
            <a:pPr eaLnBrk="1" fontAlgn="auto" hangingPunct="1">
              <a:spcAft>
                <a:spcPts val="0"/>
              </a:spcAft>
              <a:buFontTx/>
              <a:buChar char="-"/>
              <a:defRPr/>
            </a:pPr>
            <a:r>
              <a:rPr lang="fr-BE" dirty="0"/>
              <a:t>Un procès classique au civil dure rarement moins d’un an.</a:t>
            </a:r>
          </a:p>
          <a:p>
            <a:pPr eaLnBrk="1" fontAlgn="auto" hangingPunct="1">
              <a:spcAft>
                <a:spcPts val="0"/>
              </a:spcAft>
              <a:buFontTx/>
              <a:buChar char="-"/>
              <a:defRPr/>
            </a:pPr>
            <a:endParaRPr lang="fr-BE" dirty="0"/>
          </a:p>
          <a:p>
            <a:pPr eaLnBrk="1" fontAlgn="auto" hangingPunct="1">
              <a:spcAft>
                <a:spcPts val="0"/>
              </a:spcAft>
              <a:buFontTx/>
              <a:buChar char="-"/>
              <a:defRPr/>
            </a:pPr>
            <a:r>
              <a:rPr lang="fr-BE" dirty="0"/>
              <a:t>L’utilisation du référé peut s’avérer utile, mais ici aussi on prend un risque si le juge estime qu’il n’y a pas lieu à référé.</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1D5DED3F-95FF-4DF4-B7B6-680136FBDB8F}" type="datetime1">
              <a:rPr lang="en-US"/>
              <a:pPr>
                <a:defRPr/>
              </a:pPr>
              <a:t>12/7/2023</a:t>
            </a:fld>
            <a:endParaRPr lang="en-US"/>
          </a:p>
        </p:txBody>
      </p:sp>
      <p:sp>
        <p:nvSpPr>
          <p:cNvPr id="6451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9DFECC-4AAA-43B5-ACC4-C1BEF048BA16}" type="slidenum">
              <a:rPr lang="en-US" altLang="fr-FR" sz="1200">
                <a:solidFill>
                  <a:srgbClr val="898989"/>
                </a:solidFill>
              </a:rPr>
              <a:pPr>
                <a:spcBef>
                  <a:spcPct val="0"/>
                </a:spcBef>
                <a:buFontTx/>
                <a:buNone/>
              </a:pPr>
              <a:t>105</a:t>
            </a:fld>
            <a:endParaRPr lang="en-US" altLang="fr-FR" sz="1200">
              <a:solidFill>
                <a:srgbClr val="898989"/>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lstStyle/>
          <a:p>
            <a:pPr eaLnBrk="1" hangingPunct="1"/>
            <a:r>
              <a:rPr lang="fr-BE" altLang="fr-FR">
                <a:solidFill>
                  <a:srgbClr val="FF0000"/>
                </a:solidFill>
              </a:rPr>
              <a:t>Pour conclure sur cette partie</a:t>
            </a:r>
          </a:p>
        </p:txBody>
      </p:sp>
      <p:sp>
        <p:nvSpPr>
          <p:cNvPr id="44035" name="Content Placeholder 2"/>
          <p:cNvSpPr>
            <a:spLocks noGrp="1"/>
          </p:cNvSpPr>
          <p:nvPr>
            <p:ph idx="1"/>
            <p:custDataLst>
              <p:tags r:id="rId2"/>
            </p:custDataLst>
          </p:nvPr>
        </p:nvSpPr>
        <p:spPr/>
        <p:txBody>
          <a:bodyPr rtlCol="0">
            <a:normAutofit lnSpcReduction="10000"/>
          </a:bodyPr>
          <a:lstStyle/>
          <a:p>
            <a:pPr algn="just" eaLnBrk="1" fontAlgn="auto" hangingPunct="1">
              <a:spcAft>
                <a:spcPts val="0"/>
              </a:spcAft>
              <a:buFontTx/>
              <a:buNone/>
              <a:defRPr/>
            </a:pPr>
            <a:r>
              <a:rPr lang="fr-BE" dirty="0"/>
              <a:t>Le droit pour maîtriser l’e-réputation de l’entreprise  ?</a:t>
            </a:r>
          </a:p>
          <a:p>
            <a:pPr algn="just" eaLnBrk="1" fontAlgn="auto" hangingPunct="1">
              <a:spcAft>
                <a:spcPts val="0"/>
              </a:spcAft>
              <a:defRPr/>
            </a:pPr>
            <a:endParaRPr lang="fr-BE" dirty="0"/>
          </a:p>
          <a:p>
            <a:pPr algn="just" eaLnBrk="1" fontAlgn="auto" hangingPunct="1">
              <a:spcAft>
                <a:spcPts val="0"/>
              </a:spcAft>
              <a:defRPr/>
            </a:pPr>
            <a:r>
              <a:rPr lang="fr-BE" dirty="0"/>
              <a:t>Un outil à prendre en compte parmi d’autres, </a:t>
            </a:r>
          </a:p>
          <a:p>
            <a:pPr algn="just" eaLnBrk="1" fontAlgn="auto" hangingPunct="1">
              <a:spcAft>
                <a:spcPts val="0"/>
              </a:spcAft>
              <a:defRPr/>
            </a:pPr>
            <a:endParaRPr lang="fr-BE" dirty="0"/>
          </a:p>
          <a:p>
            <a:pPr algn="just" eaLnBrk="1" fontAlgn="auto" hangingPunct="1">
              <a:spcAft>
                <a:spcPts val="0"/>
              </a:spcAft>
              <a:defRPr/>
            </a:pPr>
            <a:r>
              <a:rPr lang="fr-BE" dirty="0"/>
              <a:t>surtout hors procès, </a:t>
            </a:r>
          </a:p>
          <a:p>
            <a:pPr algn="just" eaLnBrk="1" fontAlgn="auto" hangingPunct="1">
              <a:spcAft>
                <a:spcPts val="0"/>
              </a:spcAft>
              <a:defRPr/>
            </a:pPr>
            <a:endParaRPr lang="fr-BE" dirty="0"/>
          </a:p>
          <a:p>
            <a:pPr algn="just" eaLnBrk="1" fontAlgn="auto" hangingPunct="1">
              <a:spcAft>
                <a:spcPts val="0"/>
              </a:spcAft>
              <a:defRPr/>
            </a:pPr>
            <a:r>
              <a:rPr lang="fr-BE" dirty="0"/>
              <a:t>mais à manipuler avec précaution. </a:t>
            </a:r>
          </a:p>
          <a:p>
            <a:pPr algn="just"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891E868F-6DBC-45A5-92A9-D5FBEAACD433}" type="datetime1">
              <a:rPr lang="en-US"/>
              <a:pPr>
                <a:defRPr/>
              </a:pPr>
              <a:t>12/7/2023</a:t>
            </a:fld>
            <a:endParaRPr lang="en-US"/>
          </a:p>
        </p:txBody>
      </p:sp>
      <p:sp>
        <p:nvSpPr>
          <p:cNvPr id="6554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163F81-AF50-45DB-9044-0CFE680C163E}" type="slidenum">
              <a:rPr lang="en-US" altLang="fr-FR" sz="1200">
                <a:solidFill>
                  <a:srgbClr val="898989"/>
                </a:solidFill>
              </a:rPr>
              <a:pPr>
                <a:spcBef>
                  <a:spcPct val="0"/>
                </a:spcBef>
                <a:buFontTx/>
                <a:buNone/>
              </a:pPr>
              <a:t>106</a:t>
            </a:fld>
            <a:endParaRPr lang="en-US" altLang="fr-FR" sz="1200">
              <a:solidFill>
                <a:srgbClr val="898989"/>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custDataLst>
              <p:tags r:id="rId1"/>
            </p:custDataLst>
          </p:nvPr>
        </p:nvSpPr>
        <p:spPr/>
        <p:txBody>
          <a:bodyPr/>
          <a:lstStyle/>
          <a:p>
            <a:pPr eaLnBrk="1" hangingPunct="1"/>
            <a:r>
              <a:rPr lang="fr-BE" altLang="fr-FR" dirty="0">
                <a:solidFill>
                  <a:srgbClr val="FF0000"/>
                </a:solidFill>
              </a:rPr>
              <a:t>Des questions ?</a:t>
            </a:r>
            <a:br>
              <a:rPr lang="fr-BE" altLang="fr-FR" dirty="0">
                <a:solidFill>
                  <a:srgbClr val="FF0000"/>
                </a:solidFill>
              </a:rPr>
            </a:br>
            <a:br>
              <a:rPr lang="fr-BE" altLang="fr-FR" dirty="0">
                <a:solidFill>
                  <a:srgbClr val="FF0000"/>
                </a:solidFill>
              </a:rPr>
            </a:br>
            <a:r>
              <a:rPr lang="fr-BE" altLang="fr-FR" dirty="0">
                <a:solidFill>
                  <a:srgbClr val="FF0000"/>
                </a:solidFill>
              </a:rPr>
              <a:t>FIN…. </a:t>
            </a:r>
            <a:br>
              <a:rPr lang="fr-BE" altLang="fr-FR" dirty="0">
                <a:solidFill>
                  <a:srgbClr val="FF0000"/>
                </a:solidFill>
              </a:rPr>
            </a:br>
            <a:endParaRPr lang="fr-BE" altLang="fr-FR" dirty="0">
              <a:solidFill>
                <a:srgbClr val="FF0000"/>
              </a:solidFill>
            </a:endParaRPr>
          </a:p>
        </p:txBody>
      </p:sp>
      <p:sp>
        <p:nvSpPr>
          <p:cNvPr id="6" name="Subtitle 5"/>
          <p:cNvSpPr>
            <a:spLocks noGrp="1"/>
          </p:cNvSpPr>
          <p:nvPr>
            <p:ph type="subTitle" idx="1"/>
            <p:custDataLst>
              <p:tags r:id="rId2"/>
            </p:custDataLst>
          </p:nvPr>
        </p:nvSpPr>
        <p:spPr/>
        <p:txBody>
          <a:bodyPr rtlCol="0">
            <a:normAutofit/>
          </a:bodyPr>
          <a:lstStyle/>
          <a:p>
            <a:pPr eaLnBrk="1" fontAlgn="auto" hangingPunct="1">
              <a:spcAft>
                <a:spcPts val="0"/>
              </a:spcAft>
              <a:defRPr/>
            </a:pPr>
            <a:endParaRPr lang="fr-BE" dirty="0"/>
          </a:p>
          <a:p>
            <a:pPr eaLnBrk="1" fontAlgn="auto" hangingPunct="1">
              <a:spcAft>
                <a:spcPts val="0"/>
              </a:spcAft>
              <a:defRPr/>
            </a:pPr>
            <a:r>
              <a:rPr lang="fr-BE" dirty="0">
                <a:hlinkClick r:id="rId7"/>
              </a:rPr>
              <a:t>reynaud.avocat@gmail.com</a:t>
            </a:r>
            <a:r>
              <a:rPr lang="fr-BE" dirty="0"/>
              <a:t> </a:t>
            </a:r>
          </a:p>
          <a:p>
            <a:pPr eaLnBrk="1" fontAlgn="auto" hangingPunct="1">
              <a:spcAft>
                <a:spcPts val="0"/>
              </a:spcAft>
              <a:defRPr/>
            </a:pPr>
            <a:r>
              <a:rPr lang="fr-BE" dirty="0"/>
              <a:t> </a:t>
            </a:r>
          </a:p>
        </p:txBody>
      </p:sp>
      <p:sp>
        <p:nvSpPr>
          <p:cNvPr id="4" name="Date Placeholder 3"/>
          <p:cNvSpPr>
            <a:spLocks noGrp="1"/>
          </p:cNvSpPr>
          <p:nvPr>
            <p:ph type="dt" sz="quarter" idx="10"/>
            <p:custDataLst>
              <p:tags r:id="rId3"/>
            </p:custDataLst>
          </p:nvPr>
        </p:nvSpPr>
        <p:spPr/>
        <p:txBody>
          <a:bodyPr/>
          <a:lstStyle/>
          <a:p>
            <a:pPr>
              <a:defRPr/>
            </a:pPr>
            <a:endParaRPr lang="en-US" dirty="0"/>
          </a:p>
          <a:p>
            <a:pPr>
              <a:defRPr/>
            </a:pPr>
            <a:endParaRPr lang="en-US" dirty="0"/>
          </a:p>
        </p:txBody>
      </p:sp>
      <p:sp>
        <p:nvSpPr>
          <p:cNvPr id="6656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D955C-3016-4A8D-BE9F-02207C28D3C4}" type="slidenum">
              <a:rPr lang="en-US" altLang="fr-FR" sz="1200">
                <a:solidFill>
                  <a:srgbClr val="898989"/>
                </a:solidFill>
              </a:rPr>
              <a:pPr>
                <a:spcBef>
                  <a:spcPct val="0"/>
                </a:spcBef>
                <a:buFontTx/>
                <a:buNone/>
              </a:pPr>
              <a:t>107</a:t>
            </a:fld>
            <a:endParaRPr lang="en-US" altLang="fr-FR"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1.1.1 Choix  d’un tribunal :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439882" y="1752601"/>
            <a:ext cx="8229600" cy="5000048"/>
          </a:xfrm>
        </p:spPr>
        <p:txBody>
          <a:bodyPr/>
          <a:lstStyle/>
          <a:p>
            <a:r>
              <a:rPr lang="fr-FR" dirty="0"/>
              <a:t>Une question préalable à l’ouverture d’une procédure judiciaire :</a:t>
            </a:r>
          </a:p>
          <a:p>
            <a:r>
              <a:rPr lang="fr-FR" dirty="0"/>
              <a:t>Le choix d’un type de tribunal : Compétence </a:t>
            </a:r>
            <a:r>
              <a:rPr lang="fr-FR" b="1" dirty="0"/>
              <a:t>« d’attribution » </a:t>
            </a:r>
          </a:p>
          <a:p>
            <a:pPr lvl="1"/>
            <a:r>
              <a:rPr lang="fr-FR" dirty="0"/>
              <a:t>Tribunal judiciaire, Tribunal de commerce, Tribunal administratif  …?</a:t>
            </a:r>
          </a:p>
          <a:p>
            <a:r>
              <a:rPr lang="fr-FR" dirty="0"/>
              <a:t>Le choix géographique d’un tribunal : compétence territoriale </a:t>
            </a:r>
          </a:p>
          <a:p>
            <a:pPr lvl="1"/>
            <a:r>
              <a:rPr lang="fr-FR" dirty="0"/>
              <a:t>Déterminer le ressort des tribunaux </a:t>
            </a:r>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11</a:t>
            </a:fld>
            <a:endParaRPr lang="en-US" altLang="fr-FR"/>
          </a:p>
        </p:txBody>
      </p:sp>
    </p:spTree>
    <p:extLst>
      <p:ext uri="{BB962C8B-B14F-4D97-AF65-F5344CB8AC3E}">
        <p14:creationId xmlns:p14="http://schemas.microsoft.com/office/powerpoint/2010/main" val="6283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p:txBody>
          <a:bodyPr/>
          <a:lstStyle/>
          <a:p>
            <a:pPr eaLnBrk="1" hangingPunct="1"/>
            <a:r>
              <a:rPr lang="fr-BE" altLang="fr-FR" dirty="0">
                <a:solidFill>
                  <a:srgbClr val="FF0000"/>
                </a:solidFill>
              </a:rPr>
              <a:t>Compétence d’attribution :Quel tribunal choisir ? </a:t>
            </a:r>
          </a:p>
        </p:txBody>
      </p:sp>
      <p:sp>
        <p:nvSpPr>
          <p:cNvPr id="25603" name="Content Placeholder 2"/>
          <p:cNvSpPr>
            <a:spLocks noGrp="1"/>
          </p:cNvSpPr>
          <p:nvPr>
            <p:ph idx="1"/>
            <p:custDataLst>
              <p:tags r:id="rId2"/>
            </p:custDataLst>
          </p:nvPr>
        </p:nvSpPr>
        <p:spPr>
          <a:xfrm>
            <a:off x="228600" y="1676400"/>
            <a:ext cx="8686800" cy="4495800"/>
          </a:xfrm>
        </p:spPr>
        <p:txBody>
          <a:bodyPr/>
          <a:lstStyle/>
          <a:p>
            <a:pPr marL="188913" lvl="1" indent="0" eaLnBrk="1" hangingPunct="1">
              <a:buNone/>
            </a:pPr>
            <a:r>
              <a:rPr lang="fr-BE" altLang="fr-FR" dirty="0"/>
              <a:t>Il y a deux critères utilisés pour identifier le tribunal compétent :  </a:t>
            </a:r>
          </a:p>
          <a:p>
            <a:pPr marL="531813" lvl="1" indent="-342900" eaLnBrk="1" hangingPunct="1">
              <a:buFontTx/>
              <a:buAutoNum type="arabicPeriod"/>
            </a:pPr>
            <a:r>
              <a:rPr lang="fr-BE" altLang="fr-FR" dirty="0"/>
              <a:t>Selon la matière de l’affaire : </a:t>
            </a:r>
          </a:p>
          <a:p>
            <a:pPr marL="531813" lvl="1" indent="-342900" eaLnBrk="1" hangingPunct="1"/>
            <a:r>
              <a:rPr lang="fr-BE" altLang="fr-FR" sz="2000" dirty="0"/>
              <a:t>ex. la propriété intellectuelle relève du Tribunal judiciaire (</a:t>
            </a:r>
            <a:r>
              <a:rPr lang="fr-BE" altLang="fr-FR" sz="2000" dirty="0">
                <a:hlinkClick r:id="rId7">
                  <a:extLst>
                    <a:ext uri="{A12FA001-AC4F-418D-AE19-62706E023703}">
                      <ahyp:hlinkClr xmlns:ahyp="http://schemas.microsoft.com/office/drawing/2018/hyperlinkcolor" val="tx"/>
                    </a:ext>
                  </a:extLst>
                </a:hlinkClick>
              </a:rPr>
              <a:t>331-1 CPI</a:t>
            </a:r>
            <a:r>
              <a:rPr lang="fr-BE" altLang="fr-FR" sz="2000" dirty="0"/>
              <a:t>) Parmi les différents Tribunaux judicaires – Seuls certains sont compétents , par exemple le cas de Strasbourg (</a:t>
            </a:r>
            <a:r>
              <a:rPr lang="fr-BE" altLang="fr-FR" sz="2000" dirty="0">
                <a:hlinkClick r:id="rId8"/>
              </a:rPr>
              <a:t>art. D.211-6-1 COJ</a:t>
            </a:r>
            <a:r>
              <a:rPr lang="fr-BE" altLang="fr-FR" sz="2000" dirty="0"/>
              <a:t>)</a:t>
            </a:r>
          </a:p>
          <a:p>
            <a:pPr marL="612775" lvl="3" indent="-342900" eaLnBrk="1" hangingPunct="1"/>
            <a:r>
              <a:rPr lang="fr-BE" altLang="fr-FR" dirty="0"/>
              <a:t>Litige entre commerçants (</a:t>
            </a:r>
            <a:r>
              <a:rPr lang="fr-BE" altLang="fr-FR" dirty="0" err="1"/>
              <a:t>BtoB</a:t>
            </a:r>
            <a:r>
              <a:rPr lang="fr-BE" altLang="fr-FR" dirty="0"/>
              <a:t>) – </a:t>
            </a:r>
            <a:r>
              <a:rPr lang="fr-BE" altLang="fr-FR" dirty="0">
                <a:hlinkClick r:id="rId9"/>
              </a:rPr>
              <a:t>tribunal de commerce </a:t>
            </a:r>
            <a:r>
              <a:rPr lang="fr-BE" altLang="fr-FR" dirty="0"/>
              <a:t>sauf en Alsace-Moselle (TJ)</a:t>
            </a:r>
          </a:p>
          <a:p>
            <a:pPr marL="531813" lvl="1" indent="-342900" eaLnBrk="1" hangingPunct="1">
              <a:buFontTx/>
              <a:buAutoNum type="arabicPeriod"/>
            </a:pPr>
            <a:r>
              <a:rPr lang="fr-BE" altLang="fr-FR" dirty="0"/>
              <a:t>Selon la valeur en litige : ex. litige contractuel BtoC </a:t>
            </a:r>
          </a:p>
          <a:p>
            <a:pPr marL="931863" lvl="2" indent="-342900" eaLnBrk="1" hangingPunct="1"/>
            <a:r>
              <a:rPr lang="fr-BE" altLang="fr-FR" sz="1800" dirty="0">
                <a:hlinkClick r:id="rId10"/>
              </a:rPr>
              <a:t>Tribunal judiciaire </a:t>
            </a:r>
            <a:r>
              <a:rPr lang="fr-BE" altLang="fr-FR" sz="1800" dirty="0"/>
              <a:t>:   tribunal de droit commun </a:t>
            </a:r>
          </a:p>
          <a:p>
            <a:pPr marL="931863" lvl="2" indent="-342900" eaLnBrk="1" hangingPunct="1"/>
            <a:r>
              <a:rPr lang="fr-BE" altLang="fr-FR" sz="1800" dirty="0">
                <a:hlinkClick r:id="rId11"/>
              </a:rPr>
              <a:t>Le tribunal de proximité</a:t>
            </a:r>
            <a:r>
              <a:rPr lang="fr-BE" altLang="fr-FR" sz="1800" dirty="0"/>
              <a:t> (</a:t>
            </a:r>
            <a:r>
              <a:rPr lang="fr-BE" altLang="fr-FR" sz="2000" dirty="0"/>
              <a:t>– 10 000 € ) </a:t>
            </a:r>
          </a:p>
          <a:p>
            <a:pPr marL="311150" lvl="1" indent="-342900" eaLnBrk="1" hangingPunct="1"/>
            <a:endParaRPr lang="fr-BE" altLang="fr-FR" dirty="0"/>
          </a:p>
        </p:txBody>
      </p:sp>
      <p:sp>
        <p:nvSpPr>
          <p:cNvPr id="4" name="Date Placeholder 3"/>
          <p:cNvSpPr>
            <a:spLocks noGrp="1"/>
          </p:cNvSpPr>
          <p:nvPr>
            <p:ph type="dt" sz="quarter" idx="10"/>
            <p:custDataLst>
              <p:tags r:id="rId3"/>
            </p:custDataLst>
          </p:nvPr>
        </p:nvSpPr>
        <p:spPr/>
        <p:txBody>
          <a:bodyPr/>
          <a:lstStyle/>
          <a:p>
            <a:pPr>
              <a:defRPr/>
            </a:pPr>
            <a:fld id="{74741C76-E3CC-41B6-B256-EC2E56F1BC02}" type="datetime1">
              <a:rPr lang="en-US">
                <a:solidFill>
                  <a:prstClr val="black">
                    <a:tint val="75000"/>
                  </a:prstClr>
                </a:solidFill>
              </a:rPr>
              <a:pPr>
                <a:defRPr/>
              </a:pPr>
              <a:t>12/7/2023</a:t>
            </a:fld>
            <a:endParaRPr lang="en-US" dirty="0">
              <a:solidFill>
                <a:prstClr val="black">
                  <a:tint val="75000"/>
                </a:prstClr>
              </a:solidFill>
            </a:endParaRPr>
          </a:p>
        </p:txBody>
      </p:sp>
      <p:sp>
        <p:nvSpPr>
          <p:cNvPr id="2560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960239-11CD-434E-BBCF-4C7D1CA3B688}" type="slidenum">
              <a:rPr lang="en-US" altLang="fr-FR" sz="1200">
                <a:solidFill>
                  <a:srgbClr val="898989"/>
                </a:solidFill>
              </a:rPr>
              <a:pPr>
                <a:spcBef>
                  <a:spcPct val="0"/>
                </a:spcBef>
                <a:buFontTx/>
                <a:buNone/>
              </a:pPr>
              <a:t>12</a:t>
            </a:fld>
            <a:endParaRPr lang="en-US" altLang="fr-FR" sz="1200" dirty="0">
              <a:solidFill>
                <a:srgbClr val="898989"/>
              </a:solidFill>
            </a:endParaRPr>
          </a:p>
        </p:txBody>
      </p:sp>
    </p:spTree>
    <p:extLst>
      <p:ext uri="{BB962C8B-B14F-4D97-AF65-F5344CB8AC3E}">
        <p14:creationId xmlns:p14="http://schemas.microsoft.com/office/powerpoint/2010/main" val="10666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a:xfrm>
            <a:off x="457200" y="274638"/>
            <a:ext cx="8229600" cy="860425"/>
          </a:xfrm>
        </p:spPr>
        <p:txBody>
          <a:bodyPr/>
          <a:lstStyle/>
          <a:p>
            <a:pPr eaLnBrk="1" hangingPunct="1"/>
            <a:r>
              <a:rPr lang="fr-BE" altLang="fr-FR" dirty="0">
                <a:solidFill>
                  <a:srgbClr val="FF0000"/>
                </a:solidFill>
              </a:rPr>
              <a:t>Compétence territoriale</a:t>
            </a:r>
          </a:p>
        </p:txBody>
      </p:sp>
      <p:sp>
        <p:nvSpPr>
          <p:cNvPr id="16387" name="Content Placeholder 2"/>
          <p:cNvSpPr>
            <a:spLocks noGrp="1"/>
          </p:cNvSpPr>
          <p:nvPr>
            <p:ph idx="1"/>
            <p:custDataLst>
              <p:tags r:id="rId2"/>
            </p:custDataLst>
          </p:nvPr>
        </p:nvSpPr>
        <p:spPr>
          <a:xfrm>
            <a:off x="228600" y="1752600"/>
            <a:ext cx="8686800" cy="4397376"/>
          </a:xfrm>
        </p:spPr>
        <p:txBody>
          <a:bodyPr rtlCol="0">
            <a:normAutofit lnSpcReduction="10000"/>
          </a:bodyPr>
          <a:lstStyle/>
          <a:p>
            <a:pPr marL="0" indent="0">
              <a:buNone/>
            </a:pPr>
            <a:r>
              <a:rPr lang="fr-FR" dirty="0"/>
              <a:t>Chaque tribunal à un ressort limité géographiquement (</a:t>
            </a:r>
            <a:r>
              <a:rPr lang="fr-FR" dirty="0">
                <a:hlinkClick r:id="rId7"/>
              </a:rPr>
              <a:t>voir le tableau ici</a:t>
            </a:r>
            <a:r>
              <a:rPr lang="fr-FR" dirty="0"/>
              <a:t>) </a:t>
            </a:r>
          </a:p>
          <a:p>
            <a:pPr lvl="1"/>
            <a:r>
              <a:rPr lang="fr-FR" sz="3200" dirty="0"/>
              <a:t>Paris, Strasbourg,… ? </a:t>
            </a:r>
            <a:endParaRPr lang="fr-BE" sz="3200" dirty="0"/>
          </a:p>
          <a:p>
            <a:pPr eaLnBrk="1" fontAlgn="auto" hangingPunct="1">
              <a:spcAft>
                <a:spcPts val="0"/>
              </a:spcAft>
              <a:buFontTx/>
              <a:buNone/>
              <a:defRPr/>
            </a:pPr>
            <a:r>
              <a:rPr lang="fr-BE" dirty="0"/>
              <a:t>En principe, la personne qui décide d'intenter une action en justice doit saisir le </a:t>
            </a:r>
            <a:r>
              <a:rPr lang="fr-BE" b="1" dirty="0"/>
              <a:t>tribunal du domicile défendeur.</a:t>
            </a:r>
          </a:p>
          <a:p>
            <a:pPr eaLnBrk="1" fontAlgn="auto" hangingPunct="1">
              <a:spcAft>
                <a:spcPts val="0"/>
              </a:spcAft>
              <a:buFontTx/>
              <a:buNone/>
              <a:defRPr/>
            </a:pPr>
            <a:r>
              <a:rPr lang="fr-BE" b="1" dirty="0"/>
              <a:t>Mais ce n’est pas avantageux pour le demandeur d’où l’existence d’options en matière contractuelle et délictuelle</a:t>
            </a:r>
            <a:endParaRPr lang="fr-BE" dirty="0"/>
          </a:p>
          <a:p>
            <a:pPr lvl="2"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732C4B78-C5FA-497D-8C63-21463834F1E9}" type="datetime1">
              <a:rPr lang="en-US">
                <a:solidFill>
                  <a:prstClr val="black">
                    <a:tint val="75000"/>
                  </a:prstClr>
                </a:solidFill>
              </a:rPr>
              <a:pPr>
                <a:defRPr/>
              </a:pPr>
              <a:t>12/7/2023</a:t>
            </a:fld>
            <a:endParaRPr lang="en-US">
              <a:solidFill>
                <a:prstClr val="black">
                  <a:tint val="75000"/>
                </a:prstClr>
              </a:solidFill>
            </a:endParaRPr>
          </a:p>
        </p:txBody>
      </p:sp>
      <p:sp>
        <p:nvSpPr>
          <p:cNvPr id="2662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890528-01E4-44B0-B2EC-EE5D2CA481FD}" type="slidenum">
              <a:rPr lang="en-US" altLang="fr-FR" sz="1200">
                <a:solidFill>
                  <a:srgbClr val="898989"/>
                </a:solidFill>
              </a:rPr>
              <a:pPr>
                <a:spcBef>
                  <a:spcPct val="0"/>
                </a:spcBef>
                <a:buFontTx/>
                <a:buNone/>
              </a:pPr>
              <a:t>13</a:t>
            </a:fld>
            <a:endParaRPr lang="en-US" altLang="fr-FR" sz="1200">
              <a:solidFill>
                <a:srgbClr val="898989"/>
              </a:solidFill>
            </a:endParaRPr>
          </a:p>
        </p:txBody>
      </p:sp>
    </p:spTree>
    <p:extLst>
      <p:ext uri="{BB962C8B-B14F-4D97-AF65-F5344CB8AC3E}">
        <p14:creationId xmlns:p14="http://schemas.microsoft.com/office/powerpoint/2010/main" val="63560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28CEA-FEA7-6BA9-5367-AD03305D9A7F}"/>
              </a:ext>
            </a:extLst>
          </p:cNvPr>
          <p:cNvSpPr>
            <a:spLocks noGrp="1"/>
          </p:cNvSpPr>
          <p:nvPr>
            <p:ph type="title"/>
            <p:custDataLst>
              <p:tags r:id="rId1"/>
            </p:custDataLst>
          </p:nvPr>
        </p:nvSpPr>
        <p:spPr/>
        <p:txBody>
          <a:bodyPr/>
          <a:lstStyle/>
          <a:p>
            <a:r>
              <a:rPr lang="fr-FR" dirty="0">
                <a:solidFill>
                  <a:srgbClr val="FF0000"/>
                </a:solidFill>
              </a:rPr>
              <a:t>Les compétences optionnelles</a:t>
            </a:r>
          </a:p>
        </p:txBody>
      </p:sp>
      <p:sp>
        <p:nvSpPr>
          <p:cNvPr id="3" name="Espace réservé du contenu 2">
            <a:extLst>
              <a:ext uri="{FF2B5EF4-FFF2-40B4-BE49-F238E27FC236}">
                <a16:creationId xmlns:a16="http://schemas.microsoft.com/office/drawing/2014/main" id="{EE34366F-0893-2899-E1EA-6ECC7A605A6B}"/>
              </a:ext>
            </a:extLst>
          </p:cNvPr>
          <p:cNvSpPr>
            <a:spLocks noGrp="1"/>
          </p:cNvSpPr>
          <p:nvPr>
            <p:ph idx="1"/>
            <p:custDataLst>
              <p:tags r:id="rId2"/>
            </p:custDataLst>
          </p:nvPr>
        </p:nvSpPr>
        <p:spPr>
          <a:xfrm>
            <a:off x="457200" y="2895600"/>
            <a:ext cx="8229600" cy="3230563"/>
          </a:xfrm>
        </p:spPr>
        <p:txBody>
          <a:bodyPr/>
          <a:lstStyle/>
          <a:p>
            <a:r>
              <a:rPr lang="fr-FR" dirty="0"/>
              <a:t>Bien distinguer les litiges relevant des contrats de ceux relevant de la responsabilité civile </a:t>
            </a:r>
          </a:p>
        </p:txBody>
      </p:sp>
      <p:sp>
        <p:nvSpPr>
          <p:cNvPr id="4" name="Espace réservé de la date 3">
            <a:extLst>
              <a:ext uri="{FF2B5EF4-FFF2-40B4-BE49-F238E27FC236}">
                <a16:creationId xmlns:a16="http://schemas.microsoft.com/office/drawing/2014/main" id="{423F79E7-78D6-E66B-A39E-2E356FC9C2F2}"/>
              </a:ext>
            </a:extLst>
          </p:cNvPr>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a:extLst>
              <a:ext uri="{FF2B5EF4-FFF2-40B4-BE49-F238E27FC236}">
                <a16:creationId xmlns:a16="http://schemas.microsoft.com/office/drawing/2014/main" id="{088C5A42-EDB2-8FBF-07F0-436F09501910}"/>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14</a:t>
            </a:fld>
            <a:endParaRPr lang="en-US" altLang="fr-FR"/>
          </a:p>
        </p:txBody>
      </p:sp>
    </p:spTree>
    <p:extLst>
      <p:ext uri="{BB962C8B-B14F-4D97-AF65-F5344CB8AC3E}">
        <p14:creationId xmlns:p14="http://schemas.microsoft.com/office/powerpoint/2010/main" val="149587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Compétence optionnelle pour les contrats </a:t>
            </a:r>
          </a:p>
        </p:txBody>
      </p:sp>
      <p:sp>
        <p:nvSpPr>
          <p:cNvPr id="3" name="Espace réservé du contenu 2"/>
          <p:cNvSpPr>
            <a:spLocks noGrp="1"/>
          </p:cNvSpPr>
          <p:nvPr>
            <p:ph idx="1"/>
            <p:custDataLst>
              <p:tags r:id="rId2"/>
            </p:custDataLst>
          </p:nvPr>
        </p:nvSpPr>
        <p:spPr>
          <a:xfrm>
            <a:off x="457200" y="1981200"/>
            <a:ext cx="8229600" cy="4144963"/>
          </a:xfrm>
        </p:spPr>
        <p:txBody>
          <a:bodyPr/>
          <a:lstStyle/>
          <a:p>
            <a:pPr lvl="1" eaLnBrk="1" fontAlgn="auto" hangingPunct="1">
              <a:spcAft>
                <a:spcPts val="0"/>
              </a:spcAft>
              <a:defRPr/>
            </a:pPr>
            <a:r>
              <a:rPr lang="fr-BE" dirty="0">
                <a:solidFill>
                  <a:prstClr val="black"/>
                </a:solidFill>
              </a:rPr>
              <a:t>le tribunal du </a:t>
            </a:r>
            <a:r>
              <a:rPr lang="fr-BE" u="sng" dirty="0">
                <a:solidFill>
                  <a:prstClr val="black"/>
                </a:solidFill>
              </a:rPr>
              <a:t>lieu d'exécution de la prestation </a:t>
            </a:r>
            <a:r>
              <a:rPr lang="fr-BE" dirty="0">
                <a:solidFill>
                  <a:prstClr val="black"/>
                </a:solidFill>
              </a:rPr>
              <a:t>ou </a:t>
            </a:r>
            <a:r>
              <a:rPr lang="fr-BE" u="sng" dirty="0">
                <a:solidFill>
                  <a:prstClr val="black"/>
                </a:solidFill>
              </a:rPr>
              <a:t>le lieu de la livraison </a:t>
            </a:r>
            <a:r>
              <a:rPr lang="fr-BE" dirty="0">
                <a:solidFill>
                  <a:prstClr val="black"/>
                </a:solidFill>
              </a:rPr>
              <a:t>de la </a:t>
            </a:r>
            <a:r>
              <a:rPr lang="fr-BE" u="sng" dirty="0">
                <a:solidFill>
                  <a:prstClr val="black"/>
                </a:solidFill>
              </a:rPr>
              <a:t>chose pour des procès liés à un contrat </a:t>
            </a:r>
            <a:r>
              <a:rPr lang="fr-BE" dirty="0">
                <a:solidFill>
                  <a:prstClr val="black"/>
                </a:solidFill>
              </a:rPr>
              <a:t>(art.46 CPC)  </a:t>
            </a:r>
          </a:p>
          <a:p>
            <a:pPr lvl="1" eaLnBrk="1" fontAlgn="auto" hangingPunct="1">
              <a:spcAft>
                <a:spcPts val="0"/>
              </a:spcAft>
              <a:defRPr/>
            </a:pPr>
            <a:r>
              <a:rPr lang="fr-BE" dirty="0">
                <a:solidFill>
                  <a:prstClr val="black"/>
                </a:solidFill>
              </a:rPr>
              <a:t>Difficile de déterminer ce lieu d’exécution d’une prestation IT</a:t>
            </a:r>
          </a:p>
          <a:p>
            <a:pPr lvl="1" eaLnBrk="1" fontAlgn="auto" hangingPunct="1">
              <a:spcAft>
                <a:spcPts val="0"/>
              </a:spcAft>
              <a:defRPr/>
            </a:pPr>
            <a:endParaRPr lang="fr-BE" dirty="0">
              <a:solidFill>
                <a:prstClr val="black"/>
              </a:solidFill>
            </a:endParaRPr>
          </a:p>
          <a:p>
            <a:pPr lvl="1" eaLnBrk="1" fontAlgn="auto" hangingPunct="1">
              <a:spcAft>
                <a:spcPts val="0"/>
              </a:spcAft>
              <a:buFont typeface="Wingdings" panose="05000000000000000000" pitchFamily="2" charset="2"/>
              <a:buChar char="Ø"/>
              <a:defRPr/>
            </a:pPr>
            <a:r>
              <a:rPr lang="fr-BE" dirty="0" err="1">
                <a:solidFill>
                  <a:prstClr val="black"/>
                </a:solidFill>
                <a:highlight>
                  <a:srgbClr val="FFFF00"/>
                </a:highlight>
              </a:rPr>
              <a:t>BtoB</a:t>
            </a:r>
            <a:r>
              <a:rPr lang="fr-BE" dirty="0">
                <a:solidFill>
                  <a:prstClr val="black"/>
                </a:solidFill>
                <a:highlight>
                  <a:srgbClr val="FFFF00"/>
                </a:highlight>
              </a:rPr>
              <a:t> : Le plus souvent mise </a:t>
            </a:r>
            <a:r>
              <a:rPr lang="fr-BE" dirty="0">
                <a:solidFill>
                  <a:prstClr val="black"/>
                </a:solidFill>
              </a:rPr>
              <a:t>en place de clauses dans les CGV et autres contrats déterminant la compétence judiciaire.</a:t>
            </a:r>
          </a:p>
          <a:p>
            <a:pPr lvl="2" eaLnBrk="1" fontAlgn="auto" hangingPunct="1">
              <a:spcAft>
                <a:spcPts val="0"/>
              </a:spcAft>
              <a:defRPr/>
            </a:pPr>
            <a:endParaRPr lang="fr-BE" sz="2800" dirty="0">
              <a:solidFill>
                <a:prstClr val="black"/>
              </a:solidFill>
            </a:endParaRP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15</a:t>
            </a:fld>
            <a:endParaRPr lang="en-US" altLang="fr-FR"/>
          </a:p>
        </p:txBody>
      </p:sp>
    </p:spTree>
    <p:extLst>
      <p:ext uri="{BB962C8B-B14F-4D97-AF65-F5344CB8AC3E}">
        <p14:creationId xmlns:p14="http://schemas.microsoft.com/office/powerpoint/2010/main" val="408330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14400"/>
            <a:ext cx="8229600" cy="503238"/>
          </a:xfrm>
        </p:spPr>
        <p:txBody>
          <a:bodyPr/>
          <a:lstStyle/>
          <a:p>
            <a:r>
              <a:rPr lang="fr-FR" dirty="0">
                <a:solidFill>
                  <a:srgbClr val="FF0000"/>
                </a:solidFill>
              </a:rPr>
              <a:t>Les clauses de compétence entre commerçants dans les contrats sont valables   </a:t>
            </a:r>
          </a:p>
        </p:txBody>
      </p:sp>
      <p:sp>
        <p:nvSpPr>
          <p:cNvPr id="3" name="Espace réservé du contenu 2"/>
          <p:cNvSpPr>
            <a:spLocks noGrp="1"/>
          </p:cNvSpPr>
          <p:nvPr>
            <p:ph idx="1"/>
            <p:custDataLst>
              <p:tags r:id="rId2"/>
            </p:custDataLst>
          </p:nvPr>
        </p:nvSpPr>
        <p:spPr>
          <a:xfrm>
            <a:off x="457200" y="2286000"/>
            <a:ext cx="8229600" cy="3840163"/>
          </a:xfrm>
        </p:spPr>
        <p:txBody>
          <a:bodyPr/>
          <a:lstStyle/>
          <a:p>
            <a:pPr marL="0" indent="0">
              <a:buNone/>
            </a:pPr>
            <a:endParaRPr lang="fr-FR" dirty="0"/>
          </a:p>
          <a:p>
            <a:r>
              <a:rPr lang="fr-FR" dirty="0"/>
              <a:t>Attention à ne pas signer n’importe quelle clause relative à la compétence du tribunal. (surtout dans une relation hors France).</a:t>
            </a:r>
          </a:p>
          <a:p>
            <a:r>
              <a:rPr lang="fr-FR" dirty="0"/>
              <a:t>Exemple de clause de compétence dans des </a:t>
            </a:r>
            <a:r>
              <a:rPr lang="fr-FR" dirty="0">
                <a:hlinkClick r:id="rId6"/>
              </a:rPr>
              <a:t>CGV</a:t>
            </a:r>
            <a:r>
              <a:rPr lang="fr-FR" dirty="0"/>
              <a:t> </a:t>
            </a:r>
            <a:r>
              <a:rPr lang="fr-FR" dirty="0" err="1"/>
              <a:t>BtoB</a:t>
            </a:r>
            <a:r>
              <a:rPr lang="fr-FR" dirty="0"/>
              <a:t> : </a:t>
            </a:r>
          </a:p>
          <a:p>
            <a:pPr marL="457200" lvl="1" indent="0">
              <a:buNone/>
            </a:pPr>
            <a:r>
              <a:rPr lang="fr-FR" sz="1800" dirty="0"/>
              <a:t>« En cas d'échec de la médiation, le différend sera tranché par les Tribunaux de PARIS, nonobstant pluralité de défendeurs ou appels en garantie, y compris pour les procédures en référé ou sur requêtes ».</a:t>
            </a:r>
          </a:p>
          <a:p>
            <a:pPr lvl="1"/>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16</a:t>
            </a:fld>
            <a:endParaRPr lang="en-US" altLang="fr-FR"/>
          </a:p>
        </p:txBody>
      </p:sp>
    </p:spTree>
    <p:extLst>
      <p:ext uri="{BB962C8B-B14F-4D97-AF65-F5344CB8AC3E}">
        <p14:creationId xmlns:p14="http://schemas.microsoft.com/office/powerpoint/2010/main" val="266355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7D2C7-21B1-4671-8860-699E3AE05617}"/>
              </a:ext>
            </a:extLst>
          </p:cNvPr>
          <p:cNvSpPr>
            <a:spLocks noGrp="1"/>
          </p:cNvSpPr>
          <p:nvPr>
            <p:ph type="title"/>
            <p:custDataLst>
              <p:tags r:id="rId1"/>
            </p:custDataLst>
          </p:nvPr>
        </p:nvSpPr>
        <p:spPr/>
        <p:txBody>
          <a:bodyPr/>
          <a:lstStyle/>
          <a:p>
            <a:r>
              <a:rPr lang="fr-FR" dirty="0">
                <a:solidFill>
                  <a:srgbClr val="FF0000"/>
                </a:solidFill>
              </a:rPr>
              <a:t>Avec des consommateurs : elles ne sont pas valables  </a:t>
            </a:r>
          </a:p>
        </p:txBody>
      </p:sp>
      <p:sp>
        <p:nvSpPr>
          <p:cNvPr id="3" name="Espace réservé du contenu 2">
            <a:extLst>
              <a:ext uri="{FF2B5EF4-FFF2-40B4-BE49-F238E27FC236}">
                <a16:creationId xmlns:a16="http://schemas.microsoft.com/office/drawing/2014/main" id="{35C558E2-73EF-4DF7-979F-95BBAB52EDAC}"/>
              </a:ext>
            </a:extLst>
          </p:cNvPr>
          <p:cNvSpPr>
            <a:spLocks noGrp="1"/>
          </p:cNvSpPr>
          <p:nvPr>
            <p:ph idx="1"/>
            <p:custDataLst>
              <p:tags r:id="rId2"/>
            </p:custDataLst>
          </p:nvPr>
        </p:nvSpPr>
        <p:spPr/>
        <p:txBody>
          <a:bodyPr/>
          <a:lstStyle/>
          <a:p>
            <a:r>
              <a:rPr lang="fr-FR" sz="2000" dirty="0"/>
              <a:t>Ces clauses ne sont valables qu’entre commerçants et non avec des consommateurs </a:t>
            </a:r>
          </a:p>
          <a:p>
            <a:pPr lvl="1"/>
            <a:r>
              <a:rPr lang="fr-FR" sz="1600" dirty="0"/>
              <a:t>https://</a:t>
            </a:r>
            <a:r>
              <a:rPr lang="fr-FR" sz="1600" dirty="0">
                <a:hlinkClick r:id="rId6"/>
              </a:rPr>
              <a:t>www.legalis.net/actualite/facebook-la-clause-attributive-de-competence-abusive-annulee</a:t>
            </a:r>
            <a:r>
              <a:rPr lang="fr-FR" sz="1600" dirty="0"/>
              <a:t>/ :</a:t>
            </a:r>
          </a:p>
          <a:p>
            <a:r>
              <a:rPr lang="fr-FR" sz="2000" dirty="0"/>
              <a:t>La clause attributive de compétence au profit des tribunaux du comté de Santa Clara en Californie, figurant dans les </a:t>
            </a:r>
            <a:r>
              <a:rPr lang="fr-FR" sz="2000" b="1" dirty="0"/>
              <a:t>conditions générales de Facebook</a:t>
            </a:r>
            <a:r>
              <a:rPr lang="fr-FR" sz="2000" dirty="0"/>
              <a:t>, constitue une clause abusive, a estimé le TGI de Paris dans une ordonnance du juge de la mise en état du 5 mars 2015. </a:t>
            </a:r>
          </a:p>
          <a:p>
            <a:r>
              <a:rPr lang="fr-FR" sz="2000" dirty="0"/>
              <a:t>Cette clause est donc réputée nulle et non écrite. En conséquence, le TGI de Paris est compétent pour juger le litige qui oppose le réseau social à un internaute qui avait vu son compte désactivé après la mise en ligne de la reproduction du tableau de Courbet « L’origine du monde ».</a:t>
            </a:r>
          </a:p>
          <a:p>
            <a:endParaRPr lang="fr-FR" dirty="0"/>
          </a:p>
        </p:txBody>
      </p:sp>
      <p:sp>
        <p:nvSpPr>
          <p:cNvPr id="4" name="Espace réservé de la date 3">
            <a:extLst>
              <a:ext uri="{FF2B5EF4-FFF2-40B4-BE49-F238E27FC236}">
                <a16:creationId xmlns:a16="http://schemas.microsoft.com/office/drawing/2014/main" id="{C429D70E-5AA3-4AA9-A599-8A15E4A0A2D4}"/>
              </a:ext>
            </a:extLst>
          </p:cNvPr>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a:extLst>
              <a:ext uri="{FF2B5EF4-FFF2-40B4-BE49-F238E27FC236}">
                <a16:creationId xmlns:a16="http://schemas.microsoft.com/office/drawing/2014/main" id="{39059E3D-BCC3-46D3-9D3F-21367C632281}"/>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17</a:t>
            </a:fld>
            <a:endParaRPr lang="en-US" altLang="fr-FR"/>
          </a:p>
        </p:txBody>
      </p:sp>
    </p:spTree>
    <p:extLst>
      <p:ext uri="{BB962C8B-B14F-4D97-AF65-F5344CB8AC3E}">
        <p14:creationId xmlns:p14="http://schemas.microsoft.com/office/powerpoint/2010/main" val="3173505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p:txBody>
          <a:bodyPr/>
          <a:lstStyle/>
          <a:p>
            <a:pPr eaLnBrk="1" hangingPunct="1"/>
            <a:r>
              <a:rPr lang="fr-BE" altLang="fr-FR" dirty="0">
                <a:solidFill>
                  <a:srgbClr val="FF0000"/>
                </a:solidFill>
              </a:rPr>
              <a:t>Compétence territoriale et consommateur</a:t>
            </a:r>
          </a:p>
        </p:txBody>
      </p:sp>
      <p:sp>
        <p:nvSpPr>
          <p:cNvPr id="28675" name="Content Placeholder 2"/>
          <p:cNvSpPr>
            <a:spLocks noGrp="1"/>
          </p:cNvSpPr>
          <p:nvPr>
            <p:ph idx="1"/>
            <p:custDataLst>
              <p:tags r:id="rId2"/>
            </p:custDataLst>
          </p:nvPr>
        </p:nvSpPr>
        <p:spPr/>
        <p:txBody>
          <a:bodyPr/>
          <a:lstStyle/>
          <a:p>
            <a:pPr eaLnBrk="1" hangingPunct="1"/>
            <a:r>
              <a:rPr lang="fr-BE" altLang="fr-FR" dirty="0"/>
              <a:t>En droit français : le consommateur peut saisir  (</a:t>
            </a:r>
            <a:r>
              <a:rPr lang="fr-BE" altLang="fr-FR" dirty="0">
                <a:hlinkClick r:id="rId7"/>
              </a:rPr>
              <a:t>Article R631-3 C. cons</a:t>
            </a:r>
            <a:r>
              <a:rPr lang="fr-BE" altLang="fr-FR" dirty="0"/>
              <a:t>.):</a:t>
            </a:r>
          </a:p>
          <a:p>
            <a:pPr lvl="1" eaLnBrk="1" hangingPunct="1"/>
            <a:r>
              <a:rPr lang="fr-BE" altLang="fr-FR" dirty="0"/>
              <a:t>Le tribunal du lieu où le consommateur </a:t>
            </a:r>
            <a:r>
              <a:rPr lang="fr-BE" altLang="fr-FR" u="sng" dirty="0"/>
              <a:t>demeure</a:t>
            </a:r>
            <a:r>
              <a:rPr lang="fr-BE" altLang="fr-FR" dirty="0"/>
              <a:t> au moment de la conclusion de son contrat,</a:t>
            </a:r>
          </a:p>
          <a:p>
            <a:pPr lvl="1" eaLnBrk="1" hangingPunct="1"/>
            <a:r>
              <a:rPr lang="fr-BE" altLang="fr-FR" dirty="0"/>
              <a:t>Ou de la survenance du fait dommageable,</a:t>
            </a:r>
          </a:p>
          <a:p>
            <a:pPr lvl="1" eaLnBrk="1" hangingPunct="1"/>
            <a:r>
              <a:rPr lang="fr-BE" altLang="fr-FR" dirty="0"/>
              <a:t>Ou un autre tribunal désigné par le Code de procédure civile.</a:t>
            </a:r>
          </a:p>
          <a:p>
            <a:pPr eaLnBrk="1" hangingPunct="1"/>
            <a:endParaRPr lang="fr-BE" altLang="fr-FR" dirty="0"/>
          </a:p>
        </p:txBody>
      </p:sp>
      <p:sp>
        <p:nvSpPr>
          <p:cNvPr id="4" name="Date Placeholder 3"/>
          <p:cNvSpPr>
            <a:spLocks noGrp="1"/>
          </p:cNvSpPr>
          <p:nvPr>
            <p:ph type="dt" sz="quarter"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3CC679-DF69-48CE-8325-5168EE6DE5BC}"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867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873275-34F5-4841-906B-1B4619F7E5DE}" type="slidenum">
              <a:rPr kumimoji="0" lang="en-US"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813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Compétence territoriale et droit européen de la consommation </a:t>
            </a:r>
          </a:p>
        </p:txBody>
      </p:sp>
      <p:sp>
        <p:nvSpPr>
          <p:cNvPr id="3" name="Espace réservé du contenu 2"/>
          <p:cNvSpPr>
            <a:spLocks noGrp="1"/>
          </p:cNvSpPr>
          <p:nvPr>
            <p:ph idx="1"/>
            <p:custDataLst>
              <p:tags r:id="rId2"/>
            </p:custDataLst>
          </p:nvPr>
        </p:nvSpPr>
        <p:spPr>
          <a:xfrm>
            <a:off x="457200" y="1905000"/>
            <a:ext cx="8382000" cy="4572000"/>
          </a:xfrm>
        </p:spPr>
        <p:txBody>
          <a:bodyPr/>
          <a:lstStyle/>
          <a:p>
            <a:pPr algn="just"/>
            <a:r>
              <a:rPr lang="fr-FR" sz="2400" b="1" dirty="0"/>
              <a:t>Tribunal du consommateur compétent </a:t>
            </a:r>
            <a:r>
              <a:rPr lang="fr-FR" sz="2400" dirty="0"/>
              <a:t>notamment si l’activité du professionnel </a:t>
            </a:r>
            <a:r>
              <a:rPr lang="fr-FR" sz="2400" u="sng" dirty="0"/>
              <a:t>vise</a:t>
            </a:r>
            <a:r>
              <a:rPr lang="fr-FR" sz="2400" dirty="0"/>
              <a:t> ce territoire (</a:t>
            </a:r>
            <a:r>
              <a:rPr lang="fr-FR" sz="2400" dirty="0">
                <a:hlinkClick r:id="rId7"/>
              </a:rPr>
              <a:t>RÈGLEMENT (UE) No 1215/2012 sect. 4</a:t>
            </a:r>
            <a:r>
              <a:rPr lang="fr-FR" sz="2400" dirty="0"/>
              <a:t>). </a:t>
            </a:r>
          </a:p>
          <a:p>
            <a:pPr lvl="1"/>
            <a:r>
              <a:rPr lang="fr-FR" sz="2400" dirty="0"/>
              <a:t>Intention du professionnel de se faire une clientèle dans l'État membre du domicile du consommateur (</a:t>
            </a:r>
            <a:r>
              <a:rPr lang="fr-FR" sz="2400" dirty="0">
                <a:hlinkClick r:id="rId8"/>
              </a:rPr>
              <a:t>CJUE, 7 déc. 2010, </a:t>
            </a:r>
            <a:r>
              <a:rPr lang="fr-FR" sz="2400" dirty="0" err="1">
                <a:hlinkClick r:id="rId8"/>
              </a:rPr>
              <a:t>aff.</a:t>
            </a:r>
            <a:r>
              <a:rPr lang="fr-FR" sz="2400" dirty="0">
                <a:hlinkClick r:id="rId8"/>
              </a:rPr>
              <a:t> C-144/09, pt 75</a:t>
            </a:r>
            <a:r>
              <a:rPr lang="fr-FR" sz="2400" dirty="0"/>
              <a:t>)</a:t>
            </a:r>
          </a:p>
          <a:p>
            <a:pPr lvl="2" algn="just"/>
            <a:r>
              <a:rPr lang="fr-FR" dirty="0"/>
              <a:t>Ex. indices : contrat conclu en ligne dans la langue du consommateur, livraison acceptée, monnaie de paiement …. </a:t>
            </a:r>
          </a:p>
          <a:p>
            <a:pPr algn="just"/>
            <a:r>
              <a:rPr lang="fr-FR" sz="2400" dirty="0"/>
              <a:t>Validité des </a:t>
            </a:r>
            <a:r>
              <a:rPr lang="fr-FR" sz="2400" b="1" dirty="0"/>
              <a:t>clauses attributives </a:t>
            </a:r>
            <a:r>
              <a:rPr lang="fr-FR" sz="2400" dirty="0"/>
              <a:t>de compétence vis-à-vis d’un consommateur ? Non si elles sont signées avant le litige</a:t>
            </a:r>
            <a:r>
              <a:rPr lang="fr-FR" dirty="0"/>
              <a:t>.  </a:t>
            </a:r>
          </a:p>
          <a:p>
            <a:endParaRPr lang="fr-FR" dirty="0"/>
          </a:p>
        </p:txBody>
      </p:sp>
      <p:sp>
        <p:nvSpPr>
          <p:cNvPr id="4" name="Espace réservé de la date 3"/>
          <p:cNvSpPr>
            <a:spLocks noGrp="1"/>
          </p:cNvSpPr>
          <p:nvPr>
            <p:ph type="dt" sz="half" idx="10"/>
            <p:custDataLst>
              <p:tags r:id="rId3"/>
            </p:custDataLst>
          </p:nvPr>
        </p:nvSpPr>
        <p:spPr>
          <a:xfrm>
            <a:off x="457200" y="6369627"/>
            <a:ext cx="2133600" cy="351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8A7DE-2D12-41FC-AAD9-964DC228D5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Espace réservé du numéro de diapositive 4"/>
          <p:cNvSpPr>
            <a:spLocks noGrp="1"/>
          </p:cNvSpPr>
          <p:nvPr>
            <p:ph type="sldNum" sz="quarter" idx="12"/>
            <p:custDataLst>
              <p:tags r:id="rId4"/>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4B2980-2D4C-4486-B0A0-0EAE26348237}" type="slidenum">
              <a:rPr kumimoji="0" lang="en-US"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fr-F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0266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6415A-B0EF-41E5-B138-082F65D193F1}"/>
              </a:ext>
            </a:extLst>
          </p:cNvPr>
          <p:cNvSpPr>
            <a:spLocks noGrp="1"/>
          </p:cNvSpPr>
          <p:nvPr>
            <p:ph type="title"/>
            <p:custDataLst>
              <p:tags r:id="rId1"/>
            </p:custDataLst>
          </p:nvPr>
        </p:nvSpPr>
        <p:spPr/>
        <p:txBody>
          <a:bodyPr/>
          <a:lstStyle/>
          <a:p>
            <a:r>
              <a:rPr lang="fr-FR" dirty="0">
                <a:solidFill>
                  <a:srgbClr val="FF0000"/>
                </a:solidFill>
              </a:rPr>
              <a:t>Le support de ce cours est disponible en ligne </a:t>
            </a:r>
          </a:p>
        </p:txBody>
      </p:sp>
      <p:sp>
        <p:nvSpPr>
          <p:cNvPr id="3" name="Espace réservé du contenu 2">
            <a:extLst>
              <a:ext uri="{FF2B5EF4-FFF2-40B4-BE49-F238E27FC236}">
                <a16:creationId xmlns:a16="http://schemas.microsoft.com/office/drawing/2014/main" id="{CEBF06E9-8DE3-46B8-9AF6-5E3C531759E1}"/>
              </a:ext>
            </a:extLst>
          </p:cNvPr>
          <p:cNvSpPr>
            <a:spLocks noGrp="1"/>
          </p:cNvSpPr>
          <p:nvPr>
            <p:ph idx="1"/>
            <p:custDataLst>
              <p:tags r:id="rId2"/>
            </p:custDataLst>
          </p:nvPr>
        </p:nvSpPr>
        <p:spPr/>
        <p:txBody>
          <a:bodyPr/>
          <a:lstStyle/>
          <a:p>
            <a:r>
              <a:rPr lang="fr-FR" sz="2800" dirty="0">
                <a:hlinkClick r:id="rId7"/>
              </a:rPr>
              <a:t>https://www.reynaud-avocat.com/formations/</a:t>
            </a:r>
            <a:r>
              <a:rPr lang="fr-FR" sz="2800" dirty="0"/>
              <a:t> </a:t>
            </a:r>
          </a:p>
          <a:p>
            <a:endParaRPr lang="fr-FR" dirty="0"/>
          </a:p>
        </p:txBody>
      </p:sp>
      <p:sp>
        <p:nvSpPr>
          <p:cNvPr id="4" name="Espace réservé de la date 3">
            <a:extLst>
              <a:ext uri="{FF2B5EF4-FFF2-40B4-BE49-F238E27FC236}">
                <a16:creationId xmlns:a16="http://schemas.microsoft.com/office/drawing/2014/main" id="{C538AC9D-A56B-448D-ACC3-F2912985F4D1}"/>
              </a:ext>
            </a:extLst>
          </p:cNvPr>
          <p:cNvSpPr>
            <a:spLocks noGrp="1"/>
          </p:cNvSpPr>
          <p:nvPr>
            <p:ph type="dt" sz="half" idx="10"/>
            <p:custDataLst>
              <p:tags r:id="rId3"/>
            </p:custDataLst>
          </p:nvPr>
        </p:nvSpPr>
        <p:spPr/>
        <p:txBody>
          <a:bodyPr/>
          <a:lstStyle/>
          <a:p>
            <a:pPr>
              <a:defRPr/>
            </a:pPr>
            <a:endParaRPr lang="en-US" dirty="0"/>
          </a:p>
        </p:txBody>
      </p:sp>
      <p:sp>
        <p:nvSpPr>
          <p:cNvPr id="5" name="Espace réservé du numéro de diapositive 4">
            <a:extLst>
              <a:ext uri="{FF2B5EF4-FFF2-40B4-BE49-F238E27FC236}">
                <a16:creationId xmlns:a16="http://schemas.microsoft.com/office/drawing/2014/main" id="{0F7F6BB5-F763-43DC-9EFB-AE82D515F21B}"/>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2</a:t>
            </a:fld>
            <a:endParaRPr lang="en-US" altLang="fr-FR"/>
          </a:p>
        </p:txBody>
      </p:sp>
      <p:pic>
        <p:nvPicPr>
          <p:cNvPr id="7" name="Image 6">
            <a:extLst>
              <a:ext uri="{FF2B5EF4-FFF2-40B4-BE49-F238E27FC236}">
                <a16:creationId xmlns:a16="http://schemas.microsoft.com/office/drawing/2014/main" id="{695DB280-7DB6-67A9-19A3-DF628D204B9C}"/>
              </a:ext>
            </a:extLst>
          </p:cNvPr>
          <p:cNvPicPr>
            <a:picLocks noChangeAspect="1"/>
          </p:cNvPicPr>
          <p:nvPr>
            <p:custDataLst>
              <p:tags r:id="rId5"/>
            </p:custDataLst>
          </p:nvPr>
        </p:nvPicPr>
        <p:blipFill rotWithShape="1">
          <a:blip r:embed="rId8"/>
          <a:srcRect t="16327" b="10204"/>
          <a:stretch/>
        </p:blipFill>
        <p:spPr>
          <a:xfrm>
            <a:off x="1752600" y="2895600"/>
            <a:ext cx="5529657" cy="2057400"/>
          </a:xfrm>
          <a:prstGeom prst="rect">
            <a:avLst/>
          </a:prstGeom>
        </p:spPr>
      </p:pic>
    </p:spTree>
    <p:extLst>
      <p:ext uri="{BB962C8B-B14F-4D97-AF65-F5344CB8AC3E}">
        <p14:creationId xmlns:p14="http://schemas.microsoft.com/office/powerpoint/2010/main" val="132338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En matière délictuelle (absence de contrat)</a:t>
            </a:r>
          </a:p>
        </p:txBody>
      </p:sp>
      <p:sp>
        <p:nvSpPr>
          <p:cNvPr id="3" name="Espace réservé du contenu 2"/>
          <p:cNvSpPr>
            <a:spLocks noGrp="1"/>
          </p:cNvSpPr>
          <p:nvPr>
            <p:ph idx="1"/>
            <p:custDataLst>
              <p:tags r:id="rId2"/>
            </p:custDataLst>
          </p:nvPr>
        </p:nvSpPr>
        <p:spPr/>
        <p:txBody>
          <a:bodyPr/>
          <a:lstStyle/>
          <a:p>
            <a:r>
              <a:rPr lang="fr-FR" dirty="0"/>
              <a:t>Délit :  ex. responsabilité civile; contrefaçon …</a:t>
            </a:r>
          </a:p>
          <a:p>
            <a:r>
              <a:rPr lang="fr-FR" dirty="0"/>
              <a:t>le tribunal du lieu </a:t>
            </a:r>
            <a:r>
              <a:rPr lang="fr-FR" b="1" dirty="0"/>
              <a:t>du fait dommageable </a:t>
            </a:r>
            <a:r>
              <a:rPr lang="fr-FR" dirty="0"/>
              <a:t>ou le tribunal du lieu où le dommage a été subi.</a:t>
            </a:r>
          </a:p>
          <a:p>
            <a:r>
              <a:rPr lang="fr-FR" dirty="0"/>
              <a:t>Dans un contentieux franco-français sur internet : le lieu du constat d’huissier donne la compétence au tribunal </a:t>
            </a: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20</a:t>
            </a:fld>
            <a:endParaRPr lang="en-US" altLang="fr-FR"/>
          </a:p>
        </p:txBody>
      </p:sp>
    </p:spTree>
    <p:extLst>
      <p:ext uri="{BB962C8B-B14F-4D97-AF65-F5344CB8AC3E}">
        <p14:creationId xmlns:p14="http://schemas.microsoft.com/office/powerpoint/2010/main" val="410408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br>
              <a:rPr lang="fr-BE" b="1" dirty="0">
                <a:solidFill>
                  <a:srgbClr val="FF0000"/>
                </a:solidFill>
              </a:rPr>
            </a:br>
            <a:r>
              <a:rPr lang="fr-BE" dirty="0">
                <a:solidFill>
                  <a:srgbClr val="FF0000"/>
                </a:solidFill>
              </a:rPr>
              <a:t>Internet et compétence territoriale internationale et européenne </a:t>
            </a:r>
            <a:br>
              <a:rPr lang="fr-BE" dirty="0"/>
            </a:br>
            <a:endParaRPr lang="fr-BE" dirty="0"/>
          </a:p>
        </p:txBody>
      </p:sp>
      <p:sp>
        <p:nvSpPr>
          <p:cNvPr id="3" name="Content Placeholder 2"/>
          <p:cNvSpPr>
            <a:spLocks noGrp="1"/>
          </p:cNvSpPr>
          <p:nvPr>
            <p:ph idx="1"/>
            <p:custDataLst>
              <p:tags r:id="rId2"/>
            </p:custDataLst>
          </p:nvPr>
        </p:nvSpPr>
        <p:spPr>
          <a:xfrm>
            <a:off x="457200" y="1524000"/>
            <a:ext cx="8382000" cy="4953000"/>
          </a:xfrm>
        </p:spPr>
        <p:txBody>
          <a:bodyPr rtlCol="0">
            <a:normAutofit/>
          </a:bodyPr>
          <a:lstStyle/>
          <a:p>
            <a:pPr algn="just" eaLnBrk="1" fontAlgn="auto" hangingPunct="1">
              <a:spcAft>
                <a:spcPts val="0"/>
              </a:spcAft>
              <a:buFont typeface="Arial" panose="020B0604020202020204" pitchFamily="34" charset="0"/>
              <a:buNone/>
              <a:defRPr/>
            </a:pPr>
            <a:r>
              <a:rPr lang="fr-BE" sz="3400" dirty="0"/>
              <a:t>Quel est le tribunal compétent ? </a:t>
            </a:r>
          </a:p>
          <a:p>
            <a:pPr algn="just" eaLnBrk="1" fontAlgn="auto" hangingPunct="1">
              <a:spcAft>
                <a:spcPts val="0"/>
              </a:spcAft>
              <a:defRPr/>
            </a:pPr>
            <a:r>
              <a:rPr lang="fr-BE" sz="3400" dirty="0"/>
              <a:t>celui du lieu d’émission ? </a:t>
            </a:r>
          </a:p>
          <a:p>
            <a:pPr lvl="1" algn="just" eaLnBrk="1" fontAlgn="auto" hangingPunct="1">
              <a:spcAft>
                <a:spcPts val="0"/>
              </a:spcAft>
              <a:defRPr/>
            </a:pPr>
            <a:r>
              <a:rPr lang="fr-BE" sz="3000" dirty="0"/>
              <a:t>domicile de l’éditeur du contenu.</a:t>
            </a:r>
          </a:p>
          <a:p>
            <a:pPr algn="just" eaLnBrk="1" fontAlgn="auto" hangingPunct="1">
              <a:spcAft>
                <a:spcPts val="0"/>
              </a:spcAft>
              <a:defRPr/>
            </a:pPr>
            <a:r>
              <a:rPr lang="fr-BE" sz="3400" dirty="0"/>
              <a:t>Celui du lieu de réception ? </a:t>
            </a:r>
          </a:p>
          <a:p>
            <a:pPr lvl="1" algn="just" eaLnBrk="1" fontAlgn="auto" hangingPunct="1">
              <a:spcAft>
                <a:spcPts val="0"/>
              </a:spcAft>
              <a:defRPr/>
            </a:pPr>
            <a:r>
              <a:rPr lang="fr-BE" sz="3000" dirty="0"/>
              <a:t>n’importe où dans le monde. </a:t>
            </a:r>
          </a:p>
          <a:p>
            <a:pPr algn="just" eaLnBrk="1" fontAlgn="auto" hangingPunct="1">
              <a:spcAft>
                <a:spcPts val="0"/>
              </a:spcAft>
              <a:defRPr/>
            </a:pPr>
            <a:r>
              <a:rPr lang="fr-BE" sz="3400" dirty="0"/>
              <a:t>Celui du lieu de destination du contenu ?</a:t>
            </a:r>
          </a:p>
          <a:p>
            <a:pPr lvl="1" algn="just" eaLnBrk="1" fontAlgn="auto" hangingPunct="1">
              <a:spcAft>
                <a:spcPts val="0"/>
              </a:spcAft>
              <a:defRPr/>
            </a:pPr>
            <a:r>
              <a:rPr lang="fr-BE" sz="3000" dirty="0"/>
              <a:t>Le territoire avec lequel le contenu présente des liens.</a:t>
            </a:r>
          </a:p>
          <a:p>
            <a:pPr eaLnBrk="1" fontAlgn="auto" hangingPunct="1">
              <a:spcAft>
                <a:spcPts val="0"/>
              </a:spcAft>
              <a:buFont typeface="Arial" panose="020B0604020202020204" pitchFamily="34" charset="0"/>
              <a:buNone/>
              <a:defRPr/>
            </a:pPr>
            <a:endParaRPr lang="fr-BE" sz="3400" dirty="0"/>
          </a:p>
          <a:p>
            <a:pPr eaLnBrk="1" fontAlgn="auto" hangingPunct="1">
              <a:spcAft>
                <a:spcPts val="0"/>
              </a:spcAft>
              <a:defRPr/>
            </a:pPr>
            <a:endParaRPr lang="fr-BE" sz="3400"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solidFill>
                  <a:prstClr val="black">
                    <a:tint val="75000"/>
                  </a:prstClr>
                </a:solidFill>
              </a:rPr>
              <a:pPr>
                <a:defRPr/>
              </a:pPr>
              <a:t>12/7/2023</a:t>
            </a:fld>
            <a:endParaRPr lang="en-US">
              <a:solidFill>
                <a:prstClr val="black">
                  <a:tint val="75000"/>
                </a:prstClr>
              </a:solidFill>
            </a:endParaRPr>
          </a:p>
        </p:txBody>
      </p:sp>
      <p:sp>
        <p:nvSpPr>
          <p:cNvPr id="2765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D4617D-3475-4870-8011-FEEBF1D9B7FA}" type="slidenum">
              <a:rPr lang="en-US" altLang="fr-FR" sz="1200">
                <a:solidFill>
                  <a:srgbClr val="898989"/>
                </a:solidFill>
              </a:rPr>
              <a:pPr>
                <a:spcBef>
                  <a:spcPct val="0"/>
                </a:spcBef>
                <a:buFontTx/>
                <a:buNone/>
              </a:pPr>
              <a:t>21</a:t>
            </a:fld>
            <a:endParaRPr lang="en-US" altLang="fr-FR" sz="1200">
              <a:solidFill>
                <a:srgbClr val="898989"/>
              </a:solidFill>
            </a:endParaRPr>
          </a:p>
        </p:txBody>
      </p:sp>
    </p:spTree>
    <p:extLst>
      <p:ext uri="{BB962C8B-B14F-4D97-AF65-F5344CB8AC3E}">
        <p14:creationId xmlns:p14="http://schemas.microsoft.com/office/powerpoint/2010/main" val="238782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944562"/>
          </a:xfrm>
        </p:spPr>
        <p:txBody>
          <a:bodyPr/>
          <a:lstStyle/>
          <a:p>
            <a:r>
              <a:rPr lang="fr-FR" dirty="0">
                <a:solidFill>
                  <a:srgbClr val="FF0000"/>
                </a:solidFill>
              </a:rPr>
              <a:t>Un débat toujours d’actualité</a:t>
            </a:r>
          </a:p>
        </p:txBody>
      </p:sp>
      <p:sp>
        <p:nvSpPr>
          <p:cNvPr id="3" name="Espace réservé du contenu 2"/>
          <p:cNvSpPr>
            <a:spLocks noGrp="1"/>
          </p:cNvSpPr>
          <p:nvPr>
            <p:ph idx="1"/>
            <p:custDataLst>
              <p:tags r:id="rId2"/>
            </p:custDataLst>
          </p:nvPr>
        </p:nvSpPr>
        <p:spPr>
          <a:xfrm>
            <a:off x="457200" y="1295400"/>
            <a:ext cx="8458200" cy="5029200"/>
          </a:xfrm>
        </p:spPr>
        <p:txBody>
          <a:bodyPr/>
          <a:lstStyle/>
          <a:p>
            <a:r>
              <a:rPr lang="fr-FR" sz="2800" dirty="0"/>
              <a:t>Le critère de la </a:t>
            </a:r>
            <a:r>
              <a:rPr lang="fr-FR" sz="2800" dirty="0">
                <a:solidFill>
                  <a:srgbClr val="FF0000"/>
                </a:solidFill>
              </a:rPr>
              <a:t>réception du contenu (simple accessibilité) </a:t>
            </a:r>
            <a:r>
              <a:rPr lang="fr-FR" sz="2800" dirty="0"/>
              <a:t>semble celui le plus utilisé en matière de compétence juridictionnelle : </a:t>
            </a:r>
            <a:r>
              <a:rPr lang="fr-FR" dirty="0"/>
              <a:t>(</a:t>
            </a:r>
            <a:r>
              <a:rPr lang="fr-FR" sz="1400" dirty="0">
                <a:hlinkClick r:id="rId6"/>
              </a:rPr>
              <a:t>pour aller plus loin</a:t>
            </a:r>
            <a:r>
              <a:rPr lang="fr-FR" sz="1400" dirty="0"/>
              <a:t> </a:t>
            </a:r>
            <a:r>
              <a:rPr lang="en-US" sz="1400" u="sng" dirty="0">
                <a:hlinkClick r:id="rId7"/>
              </a:rPr>
              <a:t>Civ. 1</a:t>
            </a:r>
            <a:r>
              <a:rPr lang="en-US" sz="1400" u="sng" baseline="30000" dirty="0">
                <a:hlinkClick r:id="rId7"/>
              </a:rPr>
              <a:t>re</a:t>
            </a:r>
            <a:r>
              <a:rPr lang="en-US" sz="1400" u="sng" dirty="0">
                <a:hlinkClick r:id="rId7"/>
              </a:rPr>
              <a:t>, 18 </a:t>
            </a:r>
            <a:r>
              <a:rPr lang="en-US" sz="1400" u="sng" dirty="0" err="1">
                <a:hlinkClick r:id="rId7"/>
              </a:rPr>
              <a:t>oct.</a:t>
            </a:r>
            <a:r>
              <a:rPr lang="en-US" sz="1400" u="sng" dirty="0">
                <a:hlinkClick r:id="rId7"/>
              </a:rPr>
              <a:t> 2017, F-P+B, n° 16-10.428</a:t>
            </a:r>
            <a:r>
              <a:rPr lang="fr-FR" dirty="0"/>
              <a:t>)  </a:t>
            </a:r>
          </a:p>
          <a:p>
            <a:r>
              <a:rPr lang="fr-FR" sz="2800" dirty="0"/>
              <a:t>Pourtant il arrive que sur </a:t>
            </a:r>
            <a:r>
              <a:rPr lang="fr-FR" sz="2800" u="sng" dirty="0"/>
              <a:t>la base d’absence d’indices visant </a:t>
            </a:r>
            <a:r>
              <a:rPr lang="fr-FR" sz="2800" dirty="0"/>
              <a:t>la France, le tribunal se déclare incompétent.</a:t>
            </a:r>
          </a:p>
          <a:p>
            <a:r>
              <a:rPr lang="fr-FR" sz="2800" dirty="0"/>
              <a:t>Indice à prendre en compte :  </a:t>
            </a:r>
          </a:p>
          <a:p>
            <a:pPr lvl="1"/>
            <a:r>
              <a:rPr lang="fr-FR" sz="1400" dirty="0"/>
              <a:t>Langue,</a:t>
            </a:r>
          </a:p>
          <a:p>
            <a:pPr lvl="1"/>
            <a:r>
              <a:rPr lang="fr-FR" sz="1400" dirty="0"/>
              <a:t>Monnaie utilisée,</a:t>
            </a:r>
          </a:p>
          <a:p>
            <a:pPr lvl="1"/>
            <a:r>
              <a:rPr lang="fr-FR" sz="1400" dirty="0"/>
              <a:t>Réseau de distribution présent sur le territoire, </a:t>
            </a:r>
          </a:p>
          <a:p>
            <a:pPr lvl="1"/>
            <a:r>
              <a:rPr lang="fr-FR" sz="1400" dirty="0"/>
              <a:t>Activité commerciale sur le territoire (réseau de distribution) </a:t>
            </a:r>
          </a:p>
          <a:p>
            <a:pPr lvl="1"/>
            <a:r>
              <a:rPr lang="fr-FR" sz="1400" dirty="0"/>
              <a:t>Ligne téléphonique avec une numérotation nationale, </a:t>
            </a:r>
          </a:p>
          <a:p>
            <a:pPr lvl="1"/>
            <a:r>
              <a:rPr lang="fr-FR" sz="1400" dirty="0"/>
              <a:t>Nom de domaine en .</a:t>
            </a:r>
            <a:r>
              <a:rPr lang="fr-FR" sz="1400" dirty="0" err="1"/>
              <a:t>fr</a:t>
            </a:r>
            <a:r>
              <a:rPr lang="fr-FR" sz="1400" dirty="0"/>
              <a:t>…</a:t>
            </a:r>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22</a:t>
            </a:fld>
            <a:endParaRPr lang="en-US" altLang="fr-FR"/>
          </a:p>
        </p:txBody>
      </p:sp>
    </p:spTree>
    <p:extLst>
      <p:ext uri="{BB962C8B-B14F-4D97-AF65-F5344CB8AC3E}">
        <p14:creationId xmlns:p14="http://schemas.microsoft.com/office/powerpoint/2010/main" val="43206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457200" y="274638"/>
            <a:ext cx="8229600" cy="944562"/>
          </a:xfrm>
        </p:spPr>
        <p:txBody>
          <a:bodyPr/>
          <a:lstStyle/>
          <a:p>
            <a:pPr eaLnBrk="1" hangingPunct="1"/>
            <a:r>
              <a:rPr lang="fr-BE" altLang="fr-FR">
                <a:solidFill>
                  <a:srgbClr val="FF0000"/>
                </a:solidFill>
              </a:rPr>
              <a:t>1.1.2 </a:t>
            </a:r>
            <a:r>
              <a:rPr lang="fr-BE" altLang="fr-FR" dirty="0">
                <a:solidFill>
                  <a:srgbClr val="FF0000"/>
                </a:solidFill>
              </a:rPr>
              <a:t>Les acteurs de la justice</a:t>
            </a:r>
          </a:p>
        </p:txBody>
      </p:sp>
      <p:sp>
        <p:nvSpPr>
          <p:cNvPr id="14339" name="Content Placeholder 2"/>
          <p:cNvSpPr>
            <a:spLocks noGrp="1"/>
          </p:cNvSpPr>
          <p:nvPr>
            <p:ph idx="1"/>
            <p:custDataLst>
              <p:tags r:id="rId2"/>
            </p:custDataLst>
          </p:nvPr>
        </p:nvSpPr>
        <p:spPr>
          <a:xfrm>
            <a:off x="228600" y="1341438"/>
            <a:ext cx="8686800" cy="4808537"/>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fr-BE" dirty="0"/>
              <a:t>Il existe de nombreux acteurs chargés soit :</a:t>
            </a:r>
          </a:p>
          <a:p>
            <a:pPr eaLnBrk="1" fontAlgn="auto" hangingPunct="1">
              <a:spcAft>
                <a:spcPts val="0"/>
              </a:spcAft>
              <a:buFontTx/>
              <a:buChar char="-"/>
              <a:defRPr/>
            </a:pPr>
            <a:r>
              <a:rPr lang="fr-BE" dirty="0"/>
              <a:t>de rendre la justice, </a:t>
            </a:r>
          </a:p>
          <a:p>
            <a:pPr eaLnBrk="1" fontAlgn="auto" hangingPunct="1">
              <a:spcAft>
                <a:spcPts val="0"/>
              </a:spcAft>
              <a:buFontTx/>
              <a:buChar char="-"/>
              <a:defRPr/>
            </a:pPr>
            <a:r>
              <a:rPr lang="fr-BE" dirty="0"/>
              <a:t>soit de représenter et assister les justiciables, </a:t>
            </a:r>
          </a:p>
          <a:p>
            <a:pPr eaLnBrk="1" fontAlgn="auto" hangingPunct="1">
              <a:spcAft>
                <a:spcPts val="0"/>
              </a:spcAft>
              <a:buFontTx/>
              <a:buChar char="-"/>
              <a:defRPr/>
            </a:pPr>
            <a:r>
              <a:rPr lang="fr-BE" dirty="0"/>
              <a:t>soit de contribuer à la justice,</a:t>
            </a:r>
          </a:p>
          <a:p>
            <a:pPr eaLnBrk="1" fontAlgn="auto" hangingPunct="1">
              <a:spcAft>
                <a:spcPts val="0"/>
              </a:spcAft>
              <a:buFont typeface="Arial" panose="020B0604020202020204" pitchFamily="34" charset="0"/>
              <a:buNone/>
              <a:defRPr/>
            </a:pPr>
            <a:r>
              <a:rPr lang="fr-BE" dirty="0"/>
              <a:t>On les distingue généralement de la manière suivante :</a:t>
            </a:r>
          </a:p>
          <a:p>
            <a:pPr eaLnBrk="1" fontAlgn="auto" hangingPunct="1">
              <a:spcAft>
                <a:spcPts val="0"/>
              </a:spcAft>
              <a:defRPr/>
            </a:pPr>
            <a:r>
              <a:rPr lang="fr-BE" dirty="0"/>
              <a:t>Le service public de la justice : </a:t>
            </a:r>
            <a:r>
              <a:rPr lang="fr-BE" dirty="0">
                <a:hlinkClick r:id="rId7" action="ppaction://hlinkfile" tooltip="Magistrat (France)"/>
              </a:rPr>
              <a:t>magistrat</a:t>
            </a:r>
            <a:r>
              <a:rPr lang="fr-BE" dirty="0"/>
              <a:t> - </a:t>
            </a:r>
            <a:r>
              <a:rPr lang="fr-BE" dirty="0">
                <a:hlinkClick r:id="rId8" action="ppaction://hlinkfile" tooltip="Greffier"/>
              </a:rPr>
              <a:t>greffier</a:t>
            </a:r>
            <a:r>
              <a:rPr lang="fr-BE" dirty="0"/>
              <a:t> </a:t>
            </a:r>
          </a:p>
          <a:p>
            <a:pPr eaLnBrk="1" fontAlgn="auto" hangingPunct="1">
              <a:spcAft>
                <a:spcPts val="0"/>
              </a:spcAft>
              <a:defRPr/>
            </a:pPr>
            <a:r>
              <a:rPr lang="fr-BE" dirty="0"/>
              <a:t>Les </a:t>
            </a:r>
            <a:r>
              <a:rPr lang="fr-BE" dirty="0">
                <a:hlinkClick r:id="rId9" action="ppaction://hlinkfile" tooltip="Auxiliaire de justice"/>
              </a:rPr>
              <a:t>auxiliaires de la justice</a:t>
            </a:r>
            <a:r>
              <a:rPr lang="fr-BE" dirty="0"/>
              <a:t> : </a:t>
            </a:r>
          </a:p>
          <a:p>
            <a:pPr lvl="1" eaLnBrk="1" fontAlgn="auto" hangingPunct="1">
              <a:spcAft>
                <a:spcPts val="0"/>
              </a:spcAft>
              <a:defRPr/>
            </a:pPr>
            <a:r>
              <a:rPr lang="fr-BE" sz="2000" dirty="0"/>
              <a:t>Les professions réglementées : </a:t>
            </a:r>
            <a:r>
              <a:rPr lang="fr-BE" sz="2000" dirty="0">
                <a:hlinkClick r:id="rId10" action="ppaction://hlinkfile" tooltip="Avocat (métier)"/>
              </a:rPr>
              <a:t>avocat</a:t>
            </a:r>
            <a:r>
              <a:rPr lang="fr-BE" sz="2000" dirty="0"/>
              <a:t> - </a:t>
            </a:r>
            <a:r>
              <a:rPr lang="fr-BE" sz="2000" dirty="0">
                <a:hlinkClick r:id="rId11" action="ppaction://hlinkfile" tooltip="Huissier de justice"/>
              </a:rPr>
              <a:t>huissier de justice</a:t>
            </a:r>
            <a:r>
              <a:rPr lang="fr-BE" sz="2000" dirty="0"/>
              <a:t> - </a:t>
            </a:r>
            <a:r>
              <a:rPr lang="fr-BE" sz="2000" dirty="0">
                <a:hlinkClick r:id="rId12" action="ppaction://hlinkfile" tooltip="Notaire (France)"/>
              </a:rPr>
              <a:t>notaire</a:t>
            </a:r>
            <a:r>
              <a:rPr lang="fr-BE" sz="2000" dirty="0"/>
              <a:t> </a:t>
            </a:r>
          </a:p>
          <a:p>
            <a:pPr lvl="1" eaLnBrk="1" fontAlgn="auto" hangingPunct="1">
              <a:spcAft>
                <a:spcPts val="0"/>
              </a:spcAft>
              <a:defRPr/>
            </a:pPr>
            <a:r>
              <a:rPr lang="fr-BE" sz="2000" dirty="0"/>
              <a:t>Les auxiliaires et collaborateurs extérieurs : </a:t>
            </a:r>
            <a:r>
              <a:rPr lang="fr-BE" sz="2000" dirty="0">
                <a:hlinkClick r:id="rId13" action="ppaction://hlinkfile" tooltip="Administrateur judiciaire"/>
              </a:rPr>
              <a:t>administrateur</a:t>
            </a:r>
            <a:r>
              <a:rPr lang="fr-BE" sz="2000" dirty="0"/>
              <a:t> et liquidateur judiciaire - </a:t>
            </a:r>
            <a:r>
              <a:rPr lang="fr-BE" sz="2000" dirty="0">
                <a:hlinkClick r:id="rId14" action="ppaction://hlinkfile" tooltip="Expert judiciaire"/>
              </a:rPr>
              <a:t>expert judiciaire</a:t>
            </a:r>
            <a:r>
              <a:rPr lang="fr-BE" sz="2000" dirty="0"/>
              <a:t> - </a:t>
            </a:r>
            <a:r>
              <a:rPr lang="fr-BE" sz="2000" dirty="0">
                <a:hlinkClick r:id="rId15" action="ppaction://hlinkfile" tooltip="Conciliateur"/>
              </a:rPr>
              <a:t>conciliateur</a:t>
            </a:r>
            <a:r>
              <a:rPr lang="fr-BE" sz="2000" dirty="0"/>
              <a:t> et </a:t>
            </a:r>
            <a:r>
              <a:rPr lang="fr-BE" sz="2000" dirty="0">
                <a:hlinkClick r:id="rId16" action="ppaction://hlinkfile" tooltip="Médiateur"/>
              </a:rPr>
              <a:t>médiateur</a:t>
            </a:r>
            <a:r>
              <a:rPr lang="fr-BE" sz="2000" dirty="0"/>
              <a:t> - </a:t>
            </a:r>
            <a:r>
              <a:rPr lang="fr-BE" sz="2000" dirty="0">
                <a:hlinkClick r:id="rId17" action="ppaction://hlinkfile" tooltip="Officier de police judiciaire"/>
              </a:rPr>
              <a:t>officier</a:t>
            </a:r>
            <a:r>
              <a:rPr lang="fr-BE" sz="2000" dirty="0"/>
              <a:t> et </a:t>
            </a:r>
            <a:r>
              <a:rPr lang="fr-BE" sz="2000" dirty="0">
                <a:hlinkClick r:id="rId18" action="ppaction://hlinkfile" tooltip="Agent de police judiciaire"/>
              </a:rPr>
              <a:t>agent de police judiciaire</a:t>
            </a:r>
            <a:r>
              <a:rPr lang="fr-BE" sz="2000" dirty="0"/>
              <a:t> </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AE496024-8BCF-4DAE-96E1-E9143774F5BB}" type="datetime1">
              <a:rPr lang="en-US">
                <a:solidFill>
                  <a:prstClr val="black">
                    <a:tint val="75000"/>
                  </a:prstClr>
                </a:solidFill>
              </a:rPr>
              <a:pPr>
                <a:defRPr/>
              </a:pPr>
              <a:t>12/7/2023</a:t>
            </a:fld>
            <a:endParaRPr lang="en-US">
              <a:solidFill>
                <a:prstClr val="black">
                  <a:tint val="75000"/>
                </a:prstClr>
              </a:solidFill>
            </a:endParaRPr>
          </a:p>
        </p:txBody>
      </p:sp>
      <p:sp>
        <p:nvSpPr>
          <p:cNvPr id="1434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59C227-4326-4434-8DEE-5C2E917466E2}" type="slidenum">
              <a:rPr lang="en-US" altLang="fr-FR" sz="1200">
                <a:solidFill>
                  <a:srgbClr val="898989"/>
                </a:solidFill>
              </a:rPr>
              <a:pPr>
                <a:spcBef>
                  <a:spcPct val="0"/>
                </a:spcBef>
                <a:buFontTx/>
                <a:buNone/>
              </a:pPr>
              <a:t>23</a:t>
            </a:fld>
            <a:endParaRPr lang="en-US" altLang="fr-FR" sz="1200">
              <a:solidFill>
                <a:srgbClr val="898989"/>
              </a:solidFill>
            </a:endParaRPr>
          </a:p>
        </p:txBody>
      </p:sp>
    </p:spTree>
    <p:extLst>
      <p:ext uri="{BB962C8B-B14F-4D97-AF65-F5344CB8AC3E}">
        <p14:creationId xmlns:p14="http://schemas.microsoft.com/office/powerpoint/2010/main" val="215042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a:solidFill>
                  <a:srgbClr val="FF0000"/>
                </a:solidFill>
              </a:rPr>
              <a:t>Les missions de l’avocat IP/IT </a:t>
            </a:r>
          </a:p>
        </p:txBody>
      </p:sp>
      <p:sp>
        <p:nvSpPr>
          <p:cNvPr id="3" name="Espace réservé du contenu 2"/>
          <p:cNvSpPr>
            <a:spLocks noGrp="1"/>
          </p:cNvSpPr>
          <p:nvPr>
            <p:ph idx="1"/>
            <p:custDataLst>
              <p:tags r:id="rId2"/>
            </p:custDataLst>
          </p:nvPr>
        </p:nvSpPr>
        <p:spPr/>
        <p:txBody>
          <a:bodyPr>
            <a:normAutofit fontScale="92500" lnSpcReduction="20000"/>
          </a:bodyPr>
          <a:lstStyle/>
          <a:p>
            <a:r>
              <a:rPr lang="fr-FR" dirty="0"/>
              <a:t>Un rôle de conseil hors contentieux :</a:t>
            </a:r>
          </a:p>
          <a:p>
            <a:pPr lvl="1"/>
            <a:r>
              <a:rPr lang="fr-FR" dirty="0"/>
              <a:t>Consultation,</a:t>
            </a:r>
          </a:p>
          <a:p>
            <a:pPr lvl="1"/>
            <a:r>
              <a:rPr lang="fr-FR" dirty="0"/>
              <a:t>Rédaction de contrats, de CGU/CGV,</a:t>
            </a:r>
          </a:p>
          <a:p>
            <a:pPr lvl="1"/>
            <a:r>
              <a:rPr lang="fr-FR" dirty="0"/>
              <a:t>Négociation. </a:t>
            </a:r>
          </a:p>
          <a:p>
            <a:r>
              <a:rPr lang="fr-FR" dirty="0"/>
              <a:t>Le contentieux :</a:t>
            </a:r>
          </a:p>
          <a:p>
            <a:pPr lvl="1"/>
            <a:r>
              <a:rPr lang="fr-FR" dirty="0"/>
              <a:t>Suivi du contentieux judiciaire, </a:t>
            </a:r>
          </a:p>
          <a:p>
            <a:pPr lvl="1"/>
            <a:r>
              <a:rPr lang="fr-FR" dirty="0"/>
              <a:t>Principalement contentieux civil et commercial. </a:t>
            </a:r>
          </a:p>
          <a:p>
            <a:r>
              <a:rPr lang="fr-FR" dirty="0"/>
              <a:t>Quelques mots sur la relation client / avocat</a:t>
            </a:r>
          </a:p>
          <a:p>
            <a:pPr lvl="1"/>
            <a:r>
              <a:rPr lang="fr-FR" dirty="0"/>
              <a:t>La mise en place d’une convention d’honoraires</a:t>
            </a:r>
          </a:p>
          <a:p>
            <a:pPr lvl="1"/>
            <a:r>
              <a:rPr lang="fr-FR" dirty="0"/>
              <a:t>Définition du prix (forfait/à l’heure/résultat) et de la mission </a:t>
            </a:r>
          </a:p>
        </p:txBody>
      </p:sp>
    </p:spTree>
    <p:extLst>
      <p:ext uri="{BB962C8B-B14F-4D97-AF65-F5344CB8AC3E}">
        <p14:creationId xmlns:p14="http://schemas.microsoft.com/office/powerpoint/2010/main" val="381638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1"/>
            </p:custDataLst>
          </p:nvPr>
        </p:nvSpPr>
        <p:spPr/>
        <p:txBody>
          <a:bodyPr/>
          <a:lstStyle/>
          <a:p>
            <a:pPr eaLnBrk="1" hangingPunct="1"/>
            <a:r>
              <a:rPr lang="fr-BE" altLang="fr-FR" dirty="0">
                <a:solidFill>
                  <a:srgbClr val="FF0000"/>
                </a:solidFill>
              </a:rPr>
              <a:t>Quelques mots sur le commissaire de justice (ex. huissier) et les TIC</a:t>
            </a:r>
          </a:p>
        </p:txBody>
      </p:sp>
      <p:sp>
        <p:nvSpPr>
          <p:cNvPr id="3" name="Content Placeholder 2"/>
          <p:cNvSpPr>
            <a:spLocks noGrp="1"/>
          </p:cNvSpPr>
          <p:nvPr>
            <p:ph idx="1"/>
            <p:custDataLst>
              <p:tags r:id="rId2"/>
            </p:custDataLst>
          </p:nvPr>
        </p:nvSpPr>
        <p:spPr>
          <a:xfrm>
            <a:off x="457200" y="1600200"/>
            <a:ext cx="8153400" cy="4648200"/>
          </a:xfrm>
        </p:spPr>
        <p:txBody>
          <a:bodyPr rtlCol="0">
            <a:normAutofit fontScale="92500" lnSpcReduction="20000"/>
          </a:bodyPr>
          <a:lstStyle/>
          <a:p>
            <a:pPr eaLnBrk="1" fontAlgn="auto" hangingPunct="1">
              <a:spcAft>
                <a:spcPts val="0"/>
              </a:spcAft>
              <a:defRPr/>
            </a:pPr>
            <a:r>
              <a:rPr lang="fr-BE" dirty="0"/>
              <a:t>Le constat d’huissier et la preuve sur internet</a:t>
            </a:r>
          </a:p>
          <a:p>
            <a:pPr lvl="1" eaLnBrk="1" fontAlgn="auto" hangingPunct="1">
              <a:spcAft>
                <a:spcPts val="0"/>
              </a:spcAft>
              <a:defRPr/>
            </a:pPr>
            <a:r>
              <a:rPr lang="fr-BE" dirty="0"/>
              <a:t>L’importance de certaines mentions dans le constat</a:t>
            </a:r>
          </a:p>
          <a:p>
            <a:pPr lvl="1" eaLnBrk="1" fontAlgn="auto" hangingPunct="1">
              <a:spcAft>
                <a:spcPts val="0"/>
              </a:spcAft>
              <a:defRPr/>
            </a:pPr>
            <a:r>
              <a:rPr lang="fr-BE" dirty="0"/>
              <a:t>Une preuve efficace contrairement à la simple copie-écran </a:t>
            </a:r>
          </a:p>
          <a:p>
            <a:pPr lvl="1" eaLnBrk="1" fontAlgn="auto" hangingPunct="1">
              <a:spcAft>
                <a:spcPts val="0"/>
              </a:spcAft>
              <a:defRPr/>
            </a:pPr>
            <a:r>
              <a:rPr lang="fr-BE" dirty="0"/>
              <a:t>Le coût ?</a:t>
            </a:r>
          </a:p>
          <a:p>
            <a:pPr lvl="1" eaLnBrk="1" fontAlgn="auto" hangingPunct="1">
              <a:spcAft>
                <a:spcPts val="0"/>
              </a:spcAft>
              <a:defRPr/>
            </a:pPr>
            <a:r>
              <a:rPr lang="fr-FR" dirty="0"/>
              <a:t>Attention il est difficile de faire acheter un bien par l’huissier sur internet ou par l’avocat (</a:t>
            </a:r>
            <a:r>
              <a:rPr lang="fr-FR" dirty="0">
                <a:hlinkClick r:id="rId7"/>
              </a:rPr>
              <a:t>voir le blog ici</a:t>
            </a:r>
            <a:r>
              <a:rPr lang="fr-FR" dirty="0"/>
              <a:t> sur les difficultés rencontrées)</a:t>
            </a:r>
          </a:p>
          <a:p>
            <a:pPr eaLnBrk="1" fontAlgn="auto" hangingPunct="1">
              <a:spcAft>
                <a:spcPts val="0"/>
              </a:spcAft>
              <a:defRPr/>
            </a:pPr>
            <a:r>
              <a:rPr lang="fr-BE" dirty="0"/>
              <a:t>Des dépôts à titre de preuve d’une création : l’exemple du droit d’auteur </a:t>
            </a:r>
          </a:p>
          <a:p>
            <a:pPr eaLnBrk="1" fontAlgn="auto" hangingPunct="1">
              <a:spcAft>
                <a:spcPts val="0"/>
              </a:spcAft>
              <a:defRPr/>
            </a:pPr>
            <a:r>
              <a:rPr lang="fr-BE" dirty="0"/>
              <a:t>Participation à une saisie-contrefaçon </a:t>
            </a:r>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solidFill>
                  <a:prstClr val="black">
                    <a:tint val="75000"/>
                  </a:prstClr>
                </a:solidFill>
              </a:rPr>
              <a:pPr>
                <a:defRPr/>
              </a:pPr>
              <a:t>12/7/2023</a:t>
            </a:fld>
            <a:endParaRPr lang="en-US">
              <a:solidFill>
                <a:prstClr val="black">
                  <a:tint val="75000"/>
                </a:prstClr>
              </a:solidFill>
            </a:endParaRPr>
          </a:p>
        </p:txBody>
      </p:sp>
      <p:sp>
        <p:nvSpPr>
          <p:cNvPr id="1638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6856BF-252F-428C-B162-B500AAFC5A28}" type="slidenum">
              <a:rPr lang="en-US" altLang="fr-FR" sz="1200">
                <a:solidFill>
                  <a:srgbClr val="898989"/>
                </a:solidFill>
              </a:rPr>
              <a:pPr>
                <a:spcBef>
                  <a:spcPct val="0"/>
                </a:spcBef>
                <a:buFontTx/>
                <a:buNone/>
              </a:pPr>
              <a:t>25</a:t>
            </a:fld>
            <a:endParaRPr lang="en-US" altLang="fr-FR" sz="1200">
              <a:solidFill>
                <a:srgbClr val="898989"/>
              </a:solidFill>
            </a:endParaRPr>
          </a:p>
        </p:txBody>
      </p:sp>
    </p:spTree>
    <p:extLst>
      <p:ext uri="{BB962C8B-B14F-4D97-AF65-F5344CB8AC3E}">
        <p14:creationId xmlns:p14="http://schemas.microsoft.com/office/powerpoint/2010/main" val="129305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Le rôle de l’expert : </a:t>
            </a:r>
            <a:br>
              <a:rPr lang="fr-BE" dirty="0">
                <a:solidFill>
                  <a:srgbClr val="FF0000"/>
                </a:solidFill>
              </a:rPr>
            </a:br>
            <a:r>
              <a:rPr lang="fr-BE" dirty="0">
                <a:solidFill>
                  <a:srgbClr val="FF0000"/>
                </a:solidFill>
              </a:rPr>
              <a:t>le cas de l’expertise informatique</a:t>
            </a:r>
          </a:p>
        </p:txBody>
      </p:sp>
      <p:sp>
        <p:nvSpPr>
          <p:cNvPr id="3" name="Content Placeholder 2"/>
          <p:cNvSpPr>
            <a:spLocks noGrp="1"/>
          </p:cNvSpPr>
          <p:nvPr>
            <p:ph idx="1"/>
            <p:custDataLst>
              <p:tags r:id="rId2"/>
            </p:custDataLst>
          </p:nvPr>
        </p:nvSpPr>
        <p:spPr>
          <a:xfrm>
            <a:off x="457200" y="1600200"/>
            <a:ext cx="8229600" cy="4800600"/>
          </a:xfrm>
        </p:spPr>
        <p:txBody>
          <a:bodyPr rtlCol="0">
            <a:normAutofit fontScale="70000" lnSpcReduction="20000"/>
          </a:bodyPr>
          <a:lstStyle/>
          <a:p>
            <a:pPr eaLnBrk="1" fontAlgn="auto" hangingPunct="1">
              <a:spcAft>
                <a:spcPts val="0"/>
              </a:spcAft>
              <a:defRPr/>
            </a:pPr>
            <a:r>
              <a:rPr lang="fr-BE" dirty="0"/>
              <a:t>Expertise officieuse, amiable, judiciaire suivant les cas:</a:t>
            </a:r>
          </a:p>
          <a:p>
            <a:pPr lvl="1" eaLnBrk="1" fontAlgn="auto" hangingPunct="1">
              <a:spcAft>
                <a:spcPts val="0"/>
              </a:spcAft>
              <a:defRPr/>
            </a:pPr>
            <a:r>
              <a:rPr lang="fr-BE" dirty="0">
                <a:hlinkClick r:id="rId7"/>
              </a:rPr>
              <a:t>https://www.legalis.net/actualite/le-sabotage-allegue-des-sources-par-un-ex-salarie-doit-etre-prouve-par-une-expertise-contradictoire/</a:t>
            </a:r>
            <a:endParaRPr lang="fr-BE" dirty="0"/>
          </a:p>
          <a:p>
            <a:pPr eaLnBrk="1" fontAlgn="auto" hangingPunct="1">
              <a:spcAft>
                <a:spcPts val="0"/>
              </a:spcAft>
              <a:defRPr/>
            </a:pPr>
            <a:r>
              <a:rPr lang="fr-BE" dirty="0"/>
              <a:t>A l’initiative du juge ou des parties</a:t>
            </a:r>
          </a:p>
          <a:p>
            <a:pPr lvl="1" eaLnBrk="1" fontAlgn="auto" hangingPunct="1">
              <a:spcAft>
                <a:spcPts val="0"/>
              </a:spcAft>
              <a:defRPr/>
            </a:pPr>
            <a:r>
              <a:rPr lang="fr-BE" dirty="0"/>
              <a:t>Assisté d’un huissier </a:t>
            </a:r>
          </a:p>
          <a:p>
            <a:pPr lvl="1" eaLnBrk="1" fontAlgn="auto" hangingPunct="1">
              <a:spcAft>
                <a:spcPts val="0"/>
              </a:spcAft>
              <a:defRPr/>
            </a:pPr>
            <a:r>
              <a:rPr lang="fr-BE" dirty="0"/>
              <a:t>Mission :  le moyen pour le juge d'obtenir, d'un technicien, des explications sur des questions nécessitant des investigations complexes, en vue de régler un litige,</a:t>
            </a:r>
          </a:p>
          <a:p>
            <a:pPr lvl="1" eaLnBrk="1" fontAlgn="auto" hangingPunct="1">
              <a:spcAft>
                <a:spcPts val="0"/>
              </a:spcAft>
              <a:defRPr/>
            </a:pPr>
            <a:r>
              <a:rPr lang="fr-BE" dirty="0"/>
              <a:t>mais sans qualification juridique de la part de l’expert </a:t>
            </a:r>
          </a:p>
          <a:p>
            <a:pPr lvl="2" eaLnBrk="1" fontAlgn="auto" hangingPunct="1">
              <a:spcAft>
                <a:spcPts val="0"/>
              </a:spcAft>
              <a:defRPr/>
            </a:pPr>
            <a:r>
              <a:rPr lang="fr-BE" dirty="0"/>
              <a:t>Ex. identification de la cause du mauvais fonctionnement </a:t>
            </a:r>
          </a:p>
          <a:p>
            <a:pPr lvl="1" eaLnBrk="1" fontAlgn="auto" hangingPunct="1">
              <a:spcAft>
                <a:spcPts val="0"/>
              </a:spcAft>
              <a:defRPr/>
            </a:pPr>
            <a:r>
              <a:rPr lang="fr-BE" dirty="0"/>
              <a:t>Possibilité de récusation de l’expert</a:t>
            </a:r>
          </a:p>
          <a:p>
            <a:pPr lvl="1" eaLnBrk="1" fontAlgn="auto" hangingPunct="1">
              <a:spcAft>
                <a:spcPts val="0"/>
              </a:spcAft>
              <a:defRPr/>
            </a:pPr>
            <a:r>
              <a:rPr lang="fr-BE" dirty="0"/>
              <a:t>Déroulement de la procédure : </a:t>
            </a:r>
          </a:p>
          <a:p>
            <a:pPr lvl="2" eaLnBrk="1" fontAlgn="auto" hangingPunct="1">
              <a:spcAft>
                <a:spcPts val="0"/>
              </a:spcAft>
              <a:defRPr/>
            </a:pPr>
            <a:r>
              <a:rPr lang="fr-BE" dirty="0"/>
              <a:t>Réunion d’expertise</a:t>
            </a:r>
          </a:p>
          <a:p>
            <a:pPr lvl="2" eaLnBrk="1" fontAlgn="auto" hangingPunct="1">
              <a:spcAft>
                <a:spcPts val="0"/>
              </a:spcAft>
              <a:defRPr/>
            </a:pPr>
            <a:r>
              <a:rPr lang="fr-BE" dirty="0"/>
              <a:t>Procédure contradictoire entre les parties </a:t>
            </a:r>
          </a:p>
          <a:p>
            <a:pPr lvl="2" eaLnBrk="1" fontAlgn="auto" hangingPunct="1">
              <a:spcAft>
                <a:spcPts val="0"/>
              </a:spcAft>
              <a:defRPr/>
            </a:pPr>
            <a:r>
              <a:rPr lang="fr-BE" dirty="0"/>
              <a:t>Rapport d’expertise avec les dires (observations écrites des parties)</a:t>
            </a:r>
          </a:p>
          <a:p>
            <a:pPr lvl="1" eaLnBrk="1" fontAlgn="auto" hangingPunct="1">
              <a:spcAft>
                <a:spcPts val="0"/>
              </a:spcAft>
              <a:defRPr/>
            </a:pPr>
            <a:r>
              <a:rPr lang="fr-BE" sz="2100" dirty="0"/>
              <a:t>Pour aller plus loin : J.R. Lemaire – l’expertise au XXI siècle – Expertises fév. 2016 n°410 p.54</a:t>
            </a:r>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solidFill>
                  <a:prstClr val="black">
                    <a:tint val="75000"/>
                  </a:prstClr>
                </a:solidFill>
              </a:rPr>
              <a:pPr>
                <a:defRPr/>
              </a:pPr>
              <a:t>12/7/2023</a:t>
            </a:fld>
            <a:endParaRPr lang="en-US">
              <a:solidFill>
                <a:prstClr val="black">
                  <a:tint val="75000"/>
                </a:prstClr>
              </a:solidFill>
            </a:endParaRPr>
          </a:p>
        </p:txBody>
      </p:sp>
      <p:sp>
        <p:nvSpPr>
          <p:cNvPr id="1741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C3F9A2-30C7-402C-854B-6AED8443BA46}" type="slidenum">
              <a:rPr lang="en-US" altLang="fr-FR" sz="1200">
                <a:solidFill>
                  <a:srgbClr val="898989"/>
                </a:solidFill>
              </a:rPr>
              <a:pPr>
                <a:spcBef>
                  <a:spcPct val="0"/>
                </a:spcBef>
                <a:buFontTx/>
                <a:buNone/>
              </a:pPr>
              <a:t>26</a:t>
            </a:fld>
            <a:endParaRPr lang="en-US" altLang="fr-FR" sz="1200">
              <a:solidFill>
                <a:srgbClr val="898989"/>
              </a:solidFill>
            </a:endParaRPr>
          </a:p>
        </p:txBody>
      </p:sp>
    </p:spTree>
    <p:extLst>
      <p:ext uri="{BB962C8B-B14F-4D97-AF65-F5344CB8AC3E}">
        <p14:creationId xmlns:p14="http://schemas.microsoft.com/office/powerpoint/2010/main" val="243911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457200" y="838200"/>
            <a:ext cx="8229600" cy="990600"/>
          </a:xfrm>
        </p:spPr>
        <p:txBody>
          <a:bodyPr rtlCol="0">
            <a:normAutofit fontScale="90000"/>
          </a:bodyPr>
          <a:lstStyle/>
          <a:p>
            <a:pPr eaLnBrk="1" fontAlgn="auto" hangingPunct="1">
              <a:spcAft>
                <a:spcPts val="0"/>
              </a:spcAft>
              <a:defRPr/>
            </a:pPr>
            <a:r>
              <a:rPr lang="fr-BE" sz="3600" dirty="0">
                <a:solidFill>
                  <a:srgbClr val="FF0000"/>
                </a:solidFill>
              </a:rPr>
              <a:t>1.2 Chronologie d’une procédure devant un TJ dans le cadre d’une procédure civile </a:t>
            </a:r>
            <a:br>
              <a:rPr lang="fr-BE" dirty="0"/>
            </a:br>
            <a:endParaRPr lang="fr-BE" dirty="0"/>
          </a:p>
        </p:txBody>
      </p:sp>
      <p:sp>
        <p:nvSpPr>
          <p:cNvPr id="17411" name="Content Placeholder 2"/>
          <p:cNvSpPr>
            <a:spLocks noGrp="1"/>
          </p:cNvSpPr>
          <p:nvPr>
            <p:ph idx="1"/>
            <p:custDataLst>
              <p:tags r:id="rId2"/>
            </p:custDataLst>
          </p:nvPr>
        </p:nvSpPr>
        <p:spPr>
          <a:xfrm>
            <a:off x="228600" y="1752599"/>
            <a:ext cx="8686800" cy="4724401"/>
          </a:xfrm>
        </p:spPr>
        <p:txBody>
          <a:bodyPr rtlCol="0">
            <a:normAutofit fontScale="55000" lnSpcReduction="20000"/>
          </a:bodyPr>
          <a:lstStyle/>
          <a:p>
            <a:pPr eaLnBrk="1" fontAlgn="auto" hangingPunct="1">
              <a:spcAft>
                <a:spcPts val="0"/>
              </a:spcAft>
              <a:buFontTx/>
              <a:buNone/>
              <a:defRPr/>
            </a:pPr>
            <a:r>
              <a:rPr lang="fr-BE" sz="4400" dirty="0"/>
              <a:t>Le procès est engagé par :</a:t>
            </a:r>
          </a:p>
          <a:p>
            <a:pPr eaLnBrk="1" fontAlgn="auto" hangingPunct="1">
              <a:spcAft>
                <a:spcPts val="0"/>
              </a:spcAft>
              <a:defRPr/>
            </a:pPr>
            <a:r>
              <a:rPr lang="fr-BE" sz="4400" i="1" dirty="0"/>
              <a:t>Étape 1 : </a:t>
            </a:r>
            <a:r>
              <a:rPr lang="fr-BE" sz="4400" dirty="0"/>
              <a:t>Mise en demeure d’une personne  et tentative de règlement amiable </a:t>
            </a:r>
          </a:p>
          <a:p>
            <a:pPr eaLnBrk="1" fontAlgn="auto" hangingPunct="1">
              <a:spcAft>
                <a:spcPts val="0"/>
              </a:spcAft>
              <a:defRPr/>
            </a:pPr>
            <a:r>
              <a:rPr lang="fr-BE" sz="4400" i="1" dirty="0"/>
              <a:t>Étape 2 </a:t>
            </a:r>
            <a:r>
              <a:rPr lang="fr-BE" sz="4400" dirty="0"/>
              <a:t>: </a:t>
            </a:r>
            <a:r>
              <a:rPr lang="fr-BE" sz="4400" dirty="0">
                <a:solidFill>
                  <a:srgbClr val="FF0000"/>
                </a:solidFill>
              </a:rPr>
              <a:t>une </a:t>
            </a:r>
            <a:r>
              <a:rPr lang="fr-BE" sz="4400" i="1" dirty="0">
                <a:solidFill>
                  <a:srgbClr val="FF0000"/>
                </a:solidFill>
                <a:hlinkClick r:id="rId7" action="ppaction://hlinkfile"/>
              </a:rPr>
              <a:t>assignation</a:t>
            </a:r>
            <a:r>
              <a:rPr lang="fr-BE" sz="4400" i="1" dirty="0">
                <a:solidFill>
                  <a:srgbClr val="FF0000"/>
                </a:solidFill>
              </a:rPr>
              <a:t> </a:t>
            </a:r>
            <a:r>
              <a:rPr lang="fr-BE" sz="4400" dirty="0">
                <a:solidFill>
                  <a:srgbClr val="FF0000"/>
                </a:solidFill>
              </a:rPr>
              <a:t>délivrée </a:t>
            </a:r>
            <a:r>
              <a:rPr lang="fr-BE" sz="4400" dirty="0"/>
              <a:t>par un </a:t>
            </a:r>
            <a:r>
              <a:rPr lang="fr-BE" sz="4400" dirty="0">
                <a:hlinkClick r:id="rId8" action="ppaction://hlinkfile"/>
              </a:rPr>
              <a:t>huissier</a:t>
            </a:r>
            <a:r>
              <a:rPr lang="fr-BE" sz="4400" dirty="0"/>
              <a:t> (commissaire de justice) informant une personne de l'engagement d'un procès contre elle. </a:t>
            </a:r>
          </a:p>
          <a:p>
            <a:pPr eaLnBrk="1" fontAlgn="auto" hangingPunct="1">
              <a:spcAft>
                <a:spcPts val="0"/>
              </a:spcAft>
              <a:defRPr/>
            </a:pPr>
            <a:r>
              <a:rPr lang="fr-BE" sz="4400" i="1" dirty="0"/>
              <a:t>Étape 3 </a:t>
            </a:r>
            <a:r>
              <a:rPr lang="fr-BE" sz="4400" dirty="0"/>
              <a:t>: Lorsque la procédure est engagée par assignation, la personne attaquée, le défendeur, doit </a:t>
            </a:r>
            <a:r>
              <a:rPr lang="fr-BE" sz="4400" dirty="0">
                <a:solidFill>
                  <a:srgbClr val="FF0000"/>
                </a:solidFill>
              </a:rPr>
              <a:t>désigner un avocat </a:t>
            </a:r>
            <a:r>
              <a:rPr lang="fr-BE" sz="4400" dirty="0"/>
              <a:t>à la réception de l'assignation. </a:t>
            </a:r>
            <a:r>
              <a:rPr lang="fr-BE" sz="4400" dirty="0">
                <a:solidFill>
                  <a:srgbClr val="FF0000"/>
                </a:solidFill>
              </a:rPr>
              <a:t>L’avocat se constitue auprès de son confrère</a:t>
            </a:r>
            <a:r>
              <a:rPr lang="fr-BE" sz="4400" dirty="0"/>
              <a:t>.</a:t>
            </a:r>
          </a:p>
          <a:p>
            <a:pPr eaLnBrk="1" fontAlgn="auto" hangingPunct="1">
              <a:spcAft>
                <a:spcPts val="0"/>
              </a:spcAft>
              <a:defRPr/>
            </a:pPr>
            <a:r>
              <a:rPr lang="fr-BE" sz="4400" i="1" dirty="0"/>
              <a:t>Étape 4 </a:t>
            </a:r>
            <a:r>
              <a:rPr lang="fr-BE" sz="4400" dirty="0"/>
              <a:t>: Une copie de l'assignation </a:t>
            </a:r>
            <a:r>
              <a:rPr lang="fr-BE" sz="4400" i="1" dirty="0"/>
              <a:t>doit être remise au tribunal </a:t>
            </a:r>
            <a:r>
              <a:rPr lang="fr-BE" sz="4400" dirty="0"/>
              <a:t>par l'une des parties. </a:t>
            </a:r>
            <a:r>
              <a:rPr lang="fr-BE" sz="4400" dirty="0">
                <a:solidFill>
                  <a:srgbClr val="FF0000"/>
                </a:solidFill>
              </a:rPr>
              <a:t>On enrôle ou place l’assignation</a:t>
            </a:r>
            <a:r>
              <a:rPr lang="fr-BE" sz="4400" dirty="0"/>
              <a:t>. </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626C95FC-3BA9-42E5-B804-2E447E677C97}" type="datetime1">
              <a:rPr lang="en-US"/>
              <a:pPr>
                <a:defRPr/>
              </a:pPr>
              <a:t>12/7/2023</a:t>
            </a:fld>
            <a:endParaRPr lang="en-US"/>
          </a:p>
        </p:txBody>
      </p:sp>
      <p:sp>
        <p:nvSpPr>
          <p:cNvPr id="1843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C738B3-BA16-402A-9F8A-DB5ECC65D845}" type="slidenum">
              <a:rPr lang="en-US" altLang="fr-FR" sz="1200">
                <a:solidFill>
                  <a:srgbClr val="898989"/>
                </a:solidFill>
              </a:rPr>
              <a:pPr>
                <a:spcBef>
                  <a:spcPct val="0"/>
                </a:spcBef>
                <a:buFontTx/>
                <a:buNone/>
              </a:pPr>
              <a:t>27</a:t>
            </a:fld>
            <a:endParaRPr lang="en-US" altLang="fr-FR"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A quoi ressemble une assignation ?</a:t>
            </a:r>
            <a:br>
              <a:rPr lang="fr-BE" dirty="0">
                <a:solidFill>
                  <a:srgbClr val="FF0000"/>
                </a:solidFill>
              </a:rPr>
            </a:br>
            <a:endParaRPr lang="fr-BE" dirty="0">
              <a:solidFill>
                <a:srgbClr val="FF0000"/>
              </a:solidFill>
            </a:endParaRPr>
          </a:p>
        </p:txBody>
      </p:sp>
      <p:sp>
        <p:nvSpPr>
          <p:cNvPr id="3" name="Content Placeholder 2"/>
          <p:cNvSpPr>
            <a:spLocks noGrp="1"/>
          </p:cNvSpPr>
          <p:nvPr>
            <p:ph idx="1"/>
            <p:custDataLst>
              <p:tags r:id="rId2"/>
            </p:custDataLst>
          </p:nvPr>
        </p:nvSpPr>
        <p:spPr/>
        <p:txBody>
          <a:bodyPr rtlCol="0">
            <a:normAutofit lnSpcReduction="10000"/>
          </a:bodyPr>
          <a:lstStyle/>
          <a:p>
            <a:pPr eaLnBrk="1" fontAlgn="auto" hangingPunct="1">
              <a:spcAft>
                <a:spcPts val="0"/>
              </a:spcAft>
              <a:defRPr/>
            </a:pPr>
            <a:r>
              <a:rPr lang="fr-BE" dirty="0">
                <a:hlinkClick r:id="rId7"/>
              </a:rPr>
              <a:t>https://www.cnb.avocat.fr/sites/default/files/documents/assignation_devant_le_tribunal_judiciaire_de1_ville_chambre_avec_representation_obligatoire.pdf</a:t>
            </a:r>
            <a:r>
              <a:rPr lang="fr-BE" dirty="0"/>
              <a:t> </a:t>
            </a:r>
          </a:p>
          <a:p>
            <a:pPr eaLnBrk="1" fontAlgn="auto" hangingPunct="1">
              <a:spcAft>
                <a:spcPts val="0"/>
              </a:spcAft>
              <a:defRPr/>
            </a:pPr>
            <a:r>
              <a:rPr lang="fr-FR" dirty="0"/>
              <a:t>A peine de caducité, l’assignation doit être placée dans les 2 mois du jour où le greffe a communiqué la date d’audience par voie électronique (et non de l’assignation) et au plus tard 15 jours avant la date de l’audience !</a:t>
            </a: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pPr>
                <a:defRPr/>
              </a:pPr>
              <a:t>12/7/2023</a:t>
            </a:fld>
            <a:endParaRPr lang="en-US"/>
          </a:p>
        </p:txBody>
      </p:sp>
      <p:sp>
        <p:nvSpPr>
          <p:cNvPr id="1946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70AD0D-3127-4652-84F5-A413D18B98E0}" type="slidenum">
              <a:rPr lang="en-US" altLang="fr-FR" sz="1200">
                <a:solidFill>
                  <a:srgbClr val="898989"/>
                </a:solidFill>
              </a:rPr>
              <a:pPr>
                <a:spcBef>
                  <a:spcPct val="0"/>
                </a:spcBef>
                <a:buFontTx/>
                <a:buNone/>
              </a:pPr>
              <a:t>28</a:t>
            </a:fld>
            <a:endParaRPr lang="en-US" altLang="fr-FR"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p:txBody>
          <a:bodyPr/>
          <a:lstStyle/>
          <a:p>
            <a:pPr eaLnBrk="1" hangingPunct="1"/>
            <a:r>
              <a:rPr lang="fr-BE" altLang="fr-FR" sz="2400" dirty="0">
                <a:solidFill>
                  <a:srgbClr val="FF0000"/>
                </a:solidFill>
              </a:rPr>
              <a:t>Signification de l’assignation par huissier</a:t>
            </a:r>
            <a:br>
              <a:rPr lang="fr-BE" altLang="fr-FR" sz="2400" dirty="0">
                <a:solidFill>
                  <a:srgbClr val="FF0000"/>
                </a:solidFill>
              </a:rPr>
            </a:br>
            <a:r>
              <a:rPr lang="fr-BE" altLang="fr-FR" sz="2400" dirty="0">
                <a:solidFill>
                  <a:srgbClr val="FF0000"/>
                </a:solidFill>
              </a:rPr>
              <a:t>Comment communiquer l’assignation au défendeur ?</a:t>
            </a:r>
          </a:p>
        </p:txBody>
      </p:sp>
      <p:sp>
        <p:nvSpPr>
          <p:cNvPr id="4" name="Date Placeholder 3"/>
          <p:cNvSpPr>
            <a:spLocks noGrp="1"/>
          </p:cNvSpPr>
          <p:nvPr>
            <p:ph type="dt" sz="quarter" idx="10"/>
            <p:custDataLst>
              <p:tags r:id="rId2"/>
            </p:custDataLst>
          </p:nvPr>
        </p:nvSpPr>
        <p:spPr/>
        <p:txBody>
          <a:bodyPr/>
          <a:lstStyle/>
          <a:p>
            <a:pPr>
              <a:defRPr/>
            </a:pPr>
            <a:fld id="{B23CC679-DF69-48CE-8325-5168EE6DE5BC}" type="datetime1">
              <a:rPr lang="en-US"/>
              <a:pPr>
                <a:defRPr/>
              </a:pPr>
              <a:t>12/7/2023</a:t>
            </a:fld>
            <a:endParaRPr lang="en-US"/>
          </a:p>
        </p:txBody>
      </p:sp>
      <p:sp>
        <p:nvSpPr>
          <p:cNvPr id="24580" name="Slide Number Placeholder 4"/>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E62734-9180-4C2F-B09D-0A8FF6C394A5}" type="slidenum">
              <a:rPr lang="en-US" altLang="fr-FR" sz="1200">
                <a:solidFill>
                  <a:srgbClr val="898989"/>
                </a:solidFill>
              </a:rPr>
              <a:pPr>
                <a:spcBef>
                  <a:spcPct val="0"/>
                </a:spcBef>
                <a:buFontTx/>
                <a:buNone/>
              </a:pPr>
              <a:t>29</a:t>
            </a:fld>
            <a:endParaRPr lang="en-US" altLang="fr-FR" sz="1200">
              <a:solidFill>
                <a:srgbClr val="898989"/>
              </a:solidFill>
            </a:endParaRPr>
          </a:p>
        </p:txBody>
      </p:sp>
      <p:pic>
        <p:nvPicPr>
          <p:cNvPr id="24581" name="Picture 2"/>
          <p:cNvPicPr>
            <a:picLocks noGrp="1" noChangeAspect="1" noChangeArrowheads="1"/>
          </p:cNvPicPr>
          <p:nvPr>
            <p:ph idx="1"/>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a:xfrm>
            <a:off x="3017839" y="1828800"/>
            <a:ext cx="2951328" cy="42973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rtlCol="0">
            <a:normAutofit/>
          </a:bodyPr>
          <a:lstStyle/>
          <a:p>
            <a:pPr eaLnBrk="1" fontAlgn="auto" hangingPunct="1">
              <a:spcAft>
                <a:spcPts val="0"/>
              </a:spcAft>
              <a:defRPr/>
            </a:pPr>
            <a:r>
              <a:rPr lang="fr-FR" dirty="0">
                <a:solidFill>
                  <a:srgbClr val="FF0000"/>
                </a:solidFill>
              </a:rPr>
              <a:t>Le droit applicable à internet ? </a:t>
            </a:r>
            <a:br>
              <a:rPr lang="fr-FR" sz="2200" dirty="0">
                <a:solidFill>
                  <a:srgbClr val="FF0000"/>
                </a:solidFill>
              </a:rPr>
            </a:br>
            <a:endParaRPr lang="fr-FR" sz="2200" dirty="0">
              <a:solidFill>
                <a:srgbClr val="FF0000"/>
              </a:solidFill>
            </a:endParaRPr>
          </a:p>
        </p:txBody>
      </p:sp>
      <p:sp>
        <p:nvSpPr>
          <p:cNvPr id="7171" name="Rectangle 3"/>
          <p:cNvSpPr>
            <a:spLocks noGrp="1" noChangeArrowheads="1"/>
          </p:cNvSpPr>
          <p:nvPr>
            <p:ph type="body" idx="1"/>
            <p:custDataLst>
              <p:tags r:id="rId2"/>
            </p:custDataLst>
          </p:nvPr>
        </p:nvSpPr>
        <p:spPr>
          <a:xfrm>
            <a:off x="1044575" y="1752600"/>
            <a:ext cx="7718425" cy="4419600"/>
          </a:xfrm>
        </p:spPr>
        <p:txBody>
          <a:bodyPr rtlCol="0">
            <a:normAutofit fontScale="85000" lnSpcReduction="10000"/>
          </a:bodyPr>
          <a:lstStyle/>
          <a:p>
            <a:pPr lvl="1" eaLnBrk="1" fontAlgn="auto" hangingPunct="1">
              <a:spcAft>
                <a:spcPts val="0"/>
              </a:spcAft>
              <a:defRPr/>
            </a:pPr>
            <a:r>
              <a:rPr lang="fr-FR" sz="2000" dirty="0"/>
              <a:t>Il n’y a pas un Code reprenant l’ensemble des normes applicables à internet. </a:t>
            </a:r>
          </a:p>
          <a:p>
            <a:pPr lvl="1" eaLnBrk="1" fontAlgn="auto" hangingPunct="1">
              <a:spcAft>
                <a:spcPts val="0"/>
              </a:spcAft>
              <a:defRPr/>
            </a:pPr>
            <a:r>
              <a:rPr lang="fr-FR" sz="2000" dirty="0"/>
              <a:t>Bien identifier les différentes problématiques : </a:t>
            </a:r>
          </a:p>
          <a:p>
            <a:pPr lvl="2" eaLnBrk="1" fontAlgn="auto" hangingPunct="1">
              <a:spcAft>
                <a:spcPts val="0"/>
              </a:spcAft>
              <a:defRPr/>
            </a:pPr>
            <a:r>
              <a:rPr lang="fr-FR" sz="2000" dirty="0">
                <a:hlinkClick r:id="rId7"/>
              </a:rPr>
              <a:t>Loi pour la confiance dans l’économie numérique </a:t>
            </a:r>
            <a:r>
              <a:rPr lang="fr-FR" sz="2000" dirty="0"/>
              <a:t>( ex. resp. des FAI &amp; hébergeurs)</a:t>
            </a:r>
          </a:p>
          <a:p>
            <a:pPr lvl="2" eaLnBrk="1" fontAlgn="auto" hangingPunct="1">
              <a:spcAft>
                <a:spcPts val="0"/>
              </a:spcAft>
              <a:defRPr/>
            </a:pPr>
            <a:r>
              <a:rPr lang="fr-FR" sz="2000" dirty="0">
                <a:hlinkClick r:id="rId8"/>
              </a:rPr>
              <a:t>Code civil </a:t>
            </a:r>
            <a:r>
              <a:rPr lang="fr-FR" sz="2000" dirty="0"/>
              <a:t>(ex. le contrat en ligne)</a:t>
            </a:r>
          </a:p>
          <a:p>
            <a:pPr lvl="2" eaLnBrk="1" fontAlgn="auto" hangingPunct="1">
              <a:spcAft>
                <a:spcPts val="0"/>
              </a:spcAft>
              <a:defRPr/>
            </a:pPr>
            <a:r>
              <a:rPr lang="fr-FR" sz="2000" dirty="0">
                <a:hlinkClick r:id="rId9"/>
              </a:rPr>
              <a:t>Code de la consommation </a:t>
            </a:r>
            <a:r>
              <a:rPr lang="fr-FR" sz="2000" dirty="0"/>
              <a:t>(ex. la vente à distance)</a:t>
            </a:r>
          </a:p>
          <a:p>
            <a:pPr lvl="2" eaLnBrk="1" fontAlgn="auto" hangingPunct="1">
              <a:spcAft>
                <a:spcPts val="0"/>
              </a:spcAft>
              <a:defRPr/>
            </a:pPr>
            <a:r>
              <a:rPr lang="fr-FR" sz="2000" dirty="0"/>
              <a:t>Les données personnelles (CNIL) </a:t>
            </a:r>
            <a:r>
              <a:rPr lang="fr-FR" sz="2000" dirty="0">
                <a:hlinkClick r:id="rId10"/>
              </a:rPr>
              <a:t>cadre national </a:t>
            </a:r>
            <a:r>
              <a:rPr lang="fr-FR" sz="2000" dirty="0"/>
              <a:t>et </a:t>
            </a:r>
            <a:r>
              <a:rPr lang="fr-FR" sz="2000" dirty="0">
                <a:hlinkClick r:id="rId11"/>
              </a:rPr>
              <a:t>européen</a:t>
            </a:r>
            <a:r>
              <a:rPr lang="fr-FR" sz="2000" dirty="0"/>
              <a:t> (RGPD) </a:t>
            </a:r>
          </a:p>
          <a:p>
            <a:pPr lvl="2" eaLnBrk="1" fontAlgn="auto" hangingPunct="1">
              <a:spcAft>
                <a:spcPts val="0"/>
              </a:spcAft>
              <a:defRPr/>
            </a:pPr>
            <a:r>
              <a:rPr lang="fr-FR" sz="2000" dirty="0">
                <a:hlinkClick r:id="rId12"/>
              </a:rPr>
              <a:t>Code de la propriété intellectuelle</a:t>
            </a:r>
            <a:r>
              <a:rPr lang="fr-FR" sz="2000" dirty="0"/>
              <a:t> (droit d’auteur, marques et brevets)</a:t>
            </a:r>
          </a:p>
          <a:p>
            <a:pPr lvl="2" eaLnBrk="1" fontAlgn="auto" hangingPunct="1">
              <a:spcAft>
                <a:spcPts val="0"/>
              </a:spcAft>
              <a:defRPr/>
            </a:pPr>
            <a:r>
              <a:rPr lang="fr-FR" sz="2000" dirty="0">
                <a:hlinkClick r:id="rId13"/>
              </a:rPr>
              <a:t>Code des postes et communications électroniques</a:t>
            </a:r>
            <a:r>
              <a:rPr lang="fr-FR" sz="2000" dirty="0"/>
              <a:t> (le droits des télécommunications )</a:t>
            </a:r>
          </a:p>
          <a:p>
            <a:pPr lvl="2" eaLnBrk="1" fontAlgn="auto" hangingPunct="1">
              <a:spcAft>
                <a:spcPts val="0"/>
              </a:spcAft>
              <a:defRPr/>
            </a:pPr>
            <a:r>
              <a:rPr lang="fr-FR" sz="2000" dirty="0"/>
              <a:t>Droit de la presse et de l’audiovisuel (ex. diffamation, injure ) </a:t>
            </a:r>
          </a:p>
          <a:p>
            <a:pPr lvl="2" eaLnBrk="1" fontAlgn="auto" hangingPunct="1">
              <a:spcAft>
                <a:spcPts val="0"/>
              </a:spcAft>
              <a:defRPr/>
            </a:pPr>
            <a:r>
              <a:rPr lang="fr-FR" sz="2000" dirty="0"/>
              <a:t>Le droit pénal (ex. escroquerie )</a:t>
            </a:r>
          </a:p>
          <a:p>
            <a:pPr lvl="2" eaLnBrk="1" fontAlgn="auto" hangingPunct="1">
              <a:spcAft>
                <a:spcPts val="0"/>
              </a:spcAft>
              <a:defRPr/>
            </a:pPr>
            <a:r>
              <a:rPr lang="fr-FR" sz="2000" dirty="0"/>
              <a:t>Le droit public, (les marchés publics) </a:t>
            </a:r>
          </a:p>
          <a:p>
            <a:pPr lvl="2" eaLnBrk="1" fontAlgn="auto" hangingPunct="1">
              <a:spcAft>
                <a:spcPts val="0"/>
              </a:spcAft>
              <a:defRPr/>
            </a:pPr>
            <a:r>
              <a:rPr lang="fr-FR" sz="2000" dirty="0"/>
              <a:t>etc…  </a:t>
            </a:r>
          </a:p>
        </p:txBody>
      </p:sp>
      <p:sp>
        <p:nvSpPr>
          <p:cNvPr id="4" name="Date Placeholder 3"/>
          <p:cNvSpPr>
            <a:spLocks noGrp="1"/>
          </p:cNvSpPr>
          <p:nvPr>
            <p:ph type="dt" sz="quarter" idx="10"/>
            <p:custDataLst>
              <p:tags r:id="rId3"/>
            </p:custDataLst>
          </p:nvPr>
        </p:nvSpPr>
        <p:spPr/>
        <p:txBody>
          <a:bodyPr/>
          <a:lstStyle/>
          <a:p>
            <a:pPr>
              <a:defRPr/>
            </a:pPr>
            <a:fld id="{3F301633-50C1-465C-9FD7-278900F4CC9C}" type="datetime1">
              <a:rPr lang="en-US"/>
              <a:pPr>
                <a:defRPr/>
              </a:pPr>
              <a:t>12/7/2023</a:t>
            </a:fld>
            <a:endParaRPr lang="en-US"/>
          </a:p>
        </p:txBody>
      </p:sp>
      <p:sp>
        <p:nvSpPr>
          <p:cNvPr id="717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5AFEA1-833C-4D3A-A316-664268E860EB}" type="slidenum">
              <a:rPr lang="en-US" altLang="fr-FR" sz="1200">
                <a:solidFill>
                  <a:srgbClr val="898989"/>
                </a:solidFill>
              </a:rPr>
              <a:pPr>
                <a:spcBef>
                  <a:spcPct val="0"/>
                </a:spcBef>
                <a:buFontTx/>
                <a:buNone/>
              </a:pPr>
              <a:t>3</a:t>
            </a:fld>
            <a:endParaRPr lang="en-US" altLang="fr-FR"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Ensuite : la mise en état de l’affaire</a:t>
            </a:r>
            <a:br>
              <a:rPr lang="fr-BE" dirty="0"/>
            </a:br>
            <a:endParaRPr lang="fr-BE" dirty="0"/>
          </a:p>
        </p:txBody>
      </p:sp>
      <p:sp>
        <p:nvSpPr>
          <p:cNvPr id="18435" name="Content Placeholder 2"/>
          <p:cNvSpPr>
            <a:spLocks noGrp="1"/>
          </p:cNvSpPr>
          <p:nvPr>
            <p:ph idx="1"/>
            <p:custDataLst>
              <p:tags r:id="rId2"/>
            </p:custDataLst>
          </p:nvPr>
        </p:nvSpPr>
        <p:spPr>
          <a:xfrm>
            <a:off x="228600" y="1412875"/>
            <a:ext cx="8686800" cy="4737100"/>
          </a:xfrm>
        </p:spPr>
        <p:txBody>
          <a:bodyPr rtlCol="0">
            <a:normAutofit fontScale="92500" lnSpcReduction="20000"/>
          </a:bodyPr>
          <a:lstStyle/>
          <a:p>
            <a:pPr algn="just" eaLnBrk="1" fontAlgn="auto" hangingPunct="1">
              <a:spcAft>
                <a:spcPts val="0"/>
              </a:spcAft>
              <a:buFontTx/>
              <a:buNone/>
              <a:defRPr/>
            </a:pPr>
            <a:r>
              <a:rPr lang="fr-BE" dirty="0"/>
              <a:t>Une affaire ne sera jugée que si le dossier est complet et que les adversaires se sont communiqués leurs arguments et leurs preuves. C’est le temps de la mise en état.</a:t>
            </a:r>
          </a:p>
          <a:p>
            <a:pPr algn="just" eaLnBrk="1" fontAlgn="auto" hangingPunct="1">
              <a:spcAft>
                <a:spcPts val="0"/>
              </a:spcAft>
              <a:defRPr/>
            </a:pPr>
            <a:r>
              <a:rPr lang="fr-BE" dirty="0"/>
              <a:t>L'affaire est instruite sous le contrôle du </a:t>
            </a:r>
            <a:r>
              <a:rPr lang="fr-BE" dirty="0">
                <a:hlinkClick r:id="rId7" action="ppaction://hlinkfile"/>
              </a:rPr>
              <a:t>juge de la mise en l'état</a:t>
            </a:r>
            <a:r>
              <a:rPr lang="fr-BE" dirty="0"/>
              <a:t> qui a pour rôle de veiller au bon déroulement de la procédure. </a:t>
            </a:r>
          </a:p>
          <a:p>
            <a:pPr algn="just" eaLnBrk="1" fontAlgn="auto" hangingPunct="1">
              <a:spcAft>
                <a:spcPts val="0"/>
              </a:spcAft>
              <a:defRPr/>
            </a:pPr>
            <a:r>
              <a:rPr lang="fr-BE" dirty="0"/>
              <a:t>Les </a:t>
            </a:r>
            <a:r>
              <a:rPr lang="fr-BE" b="1" u="sng" dirty="0"/>
              <a:t>conclusions</a:t>
            </a:r>
            <a:r>
              <a:rPr lang="fr-BE" dirty="0"/>
              <a:t> doivent formuler expressément les prétentions des parties ainsi que les moyens en fait et en droit sur lesquels chacune des prétentions est fondée.</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2EFFA76E-6276-45F8-BD3B-F723F809C169}" type="datetime1">
              <a:rPr lang="en-US"/>
              <a:pPr>
                <a:defRPr/>
              </a:pPr>
              <a:t>12/7/2023</a:t>
            </a:fld>
            <a:endParaRPr lang="en-US"/>
          </a:p>
        </p:txBody>
      </p:sp>
      <p:sp>
        <p:nvSpPr>
          <p:cNvPr id="2970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888DDF-A0BD-4A10-B6E4-7FE701A3331C}" type="slidenum">
              <a:rPr lang="en-US" altLang="fr-FR" sz="1200">
                <a:solidFill>
                  <a:srgbClr val="898989"/>
                </a:solidFill>
              </a:rPr>
              <a:pPr>
                <a:spcBef>
                  <a:spcPct val="0"/>
                </a:spcBef>
                <a:buFontTx/>
                <a:buNone/>
              </a:pPr>
              <a:t>30</a:t>
            </a:fld>
            <a:endParaRPr lang="en-US" altLang="fr-FR"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Déroulement de l'audience </a:t>
            </a:r>
            <a:br>
              <a:rPr lang="fr-BE" dirty="0"/>
            </a:br>
            <a:endParaRPr lang="fr-BE" dirty="0"/>
          </a:p>
        </p:txBody>
      </p:sp>
      <p:sp>
        <p:nvSpPr>
          <p:cNvPr id="19459" name="Content Placeholder 2"/>
          <p:cNvSpPr>
            <a:spLocks noGrp="1"/>
          </p:cNvSpPr>
          <p:nvPr>
            <p:ph idx="1"/>
            <p:custDataLst>
              <p:tags r:id="rId2"/>
            </p:custDataLst>
          </p:nvPr>
        </p:nvSpPr>
        <p:spPr>
          <a:xfrm>
            <a:off x="228600" y="1125538"/>
            <a:ext cx="8686800" cy="5024437"/>
          </a:xfrm>
        </p:spPr>
        <p:txBody>
          <a:bodyPr rtlCol="0">
            <a:normAutofit fontScale="55000" lnSpcReduction="20000"/>
          </a:bodyPr>
          <a:lstStyle/>
          <a:p>
            <a:pPr eaLnBrk="1" fontAlgn="auto" hangingPunct="1">
              <a:spcAft>
                <a:spcPts val="0"/>
              </a:spcAft>
              <a:buFontTx/>
              <a:buNone/>
              <a:defRPr/>
            </a:pPr>
            <a:r>
              <a:rPr lang="fr-BE" dirty="0"/>
              <a:t>Le jour de l'audience, les parties doivent être représentées par un avocat. La représentation est obligatoire au TJ. Elle est facultative au Tribunal de commerce. </a:t>
            </a:r>
          </a:p>
          <a:p>
            <a:pPr eaLnBrk="1" fontAlgn="auto" hangingPunct="1">
              <a:spcAft>
                <a:spcPts val="0"/>
              </a:spcAft>
              <a:buFontTx/>
              <a:buNone/>
              <a:defRPr/>
            </a:pPr>
            <a:endParaRPr lang="fr-BE" dirty="0"/>
          </a:p>
          <a:p>
            <a:pPr eaLnBrk="1" fontAlgn="auto" hangingPunct="1">
              <a:spcAft>
                <a:spcPts val="0"/>
              </a:spcAft>
              <a:buFontTx/>
              <a:buNone/>
              <a:defRPr/>
            </a:pPr>
            <a:r>
              <a:rPr lang="fr-BE" b="1" dirty="0"/>
              <a:t>Décision du juge : </a:t>
            </a:r>
            <a:r>
              <a:rPr lang="fr-BE" dirty="0"/>
              <a:t> </a:t>
            </a:r>
          </a:p>
          <a:p>
            <a:pPr eaLnBrk="1" fontAlgn="auto" hangingPunct="1">
              <a:spcAft>
                <a:spcPts val="0"/>
              </a:spcAft>
              <a:buFontTx/>
              <a:buNone/>
              <a:defRPr/>
            </a:pPr>
            <a:r>
              <a:rPr lang="fr-BE" dirty="0"/>
              <a:t>Le jugement peut être rendu immédiatement ou renvoyé à une date ultérieure.</a:t>
            </a:r>
          </a:p>
          <a:p>
            <a:pPr marL="0" indent="0" eaLnBrk="1" fontAlgn="auto" hangingPunct="1">
              <a:spcAft>
                <a:spcPts val="0"/>
              </a:spcAft>
              <a:buNone/>
              <a:defRPr/>
            </a:pPr>
            <a:endParaRPr lang="fr-BE" dirty="0"/>
          </a:p>
          <a:p>
            <a:pPr marL="0" indent="0" eaLnBrk="1" fontAlgn="auto" hangingPunct="1">
              <a:spcAft>
                <a:spcPts val="0"/>
              </a:spcAft>
              <a:buNone/>
              <a:defRPr/>
            </a:pPr>
            <a:r>
              <a:rPr lang="fr-BE" dirty="0"/>
              <a:t>Il est mis « en délibéré »  le plus souvent. </a:t>
            </a:r>
          </a:p>
          <a:p>
            <a:pPr marL="0" indent="0" eaLnBrk="1" fontAlgn="auto" hangingPunct="1">
              <a:spcAft>
                <a:spcPts val="0"/>
              </a:spcAft>
              <a:buNone/>
              <a:defRPr/>
            </a:pPr>
            <a:endParaRPr lang="fr-BE" dirty="0"/>
          </a:p>
          <a:p>
            <a:pPr marL="0" indent="0" eaLnBrk="1" fontAlgn="auto" hangingPunct="1">
              <a:spcAft>
                <a:spcPts val="0"/>
              </a:spcAft>
              <a:buNone/>
              <a:defRPr/>
            </a:pPr>
            <a:r>
              <a:rPr lang="fr-BE" dirty="0"/>
              <a:t>Dans ce cas, le tribunal indique la date à laquelle il sera prononcé. (environ 2 à 4 mois après l’audience)</a:t>
            </a:r>
          </a:p>
          <a:p>
            <a:pPr eaLnBrk="1" fontAlgn="auto" hangingPunct="1">
              <a:spcAft>
                <a:spcPts val="0"/>
              </a:spcAft>
              <a:defRPr/>
            </a:pPr>
            <a:endParaRPr lang="fr-BE" dirty="0"/>
          </a:p>
          <a:p>
            <a:pPr eaLnBrk="1" fontAlgn="auto" hangingPunct="1">
              <a:spcAft>
                <a:spcPts val="0"/>
              </a:spcAft>
              <a:buFontTx/>
              <a:buNone/>
              <a:defRPr/>
            </a:pPr>
            <a:r>
              <a:rPr lang="fr-BE" b="1" dirty="0"/>
              <a:t>Contestation du jugement </a:t>
            </a:r>
          </a:p>
          <a:p>
            <a:pPr eaLnBrk="1" fontAlgn="auto" hangingPunct="1">
              <a:spcAft>
                <a:spcPts val="0"/>
              </a:spcAft>
              <a:buFontTx/>
              <a:buNone/>
              <a:defRPr/>
            </a:pPr>
            <a:r>
              <a:rPr lang="fr-BE" dirty="0"/>
              <a:t>Une des parties peut contester le jugement :</a:t>
            </a:r>
          </a:p>
          <a:p>
            <a:pPr eaLnBrk="1" fontAlgn="auto" hangingPunct="1">
              <a:spcAft>
                <a:spcPts val="0"/>
              </a:spcAft>
              <a:defRPr/>
            </a:pPr>
            <a:r>
              <a:rPr lang="fr-BE" dirty="0"/>
              <a:t>en faisant (interjetant) </a:t>
            </a:r>
            <a:r>
              <a:rPr lang="fr-BE" dirty="0">
                <a:hlinkClick r:id="rId7"/>
              </a:rPr>
              <a:t>appel </a:t>
            </a:r>
            <a:r>
              <a:rPr lang="fr-BE" dirty="0"/>
              <a:t>(en principe délai d’appel 1 mois à compter de la signification de la décision pour TJ) ; </a:t>
            </a:r>
          </a:p>
          <a:p>
            <a:pPr eaLnBrk="1" fontAlgn="auto" hangingPunct="1">
              <a:spcAft>
                <a:spcPts val="0"/>
              </a:spcAft>
              <a:defRPr/>
            </a:pPr>
            <a:r>
              <a:rPr lang="fr-BE" dirty="0"/>
              <a:t>puis ensuite sur la base de la décision d’appel en formant un </a:t>
            </a:r>
            <a:r>
              <a:rPr lang="fr-BE" dirty="0">
                <a:hlinkClick r:id="rId8"/>
              </a:rPr>
              <a:t>pourvoi en cassation </a:t>
            </a:r>
            <a:r>
              <a:rPr lang="fr-BE" dirty="0"/>
              <a:t>auprès de la Cour de cassation</a:t>
            </a:r>
          </a:p>
          <a:p>
            <a:pPr eaLnBrk="1" fontAlgn="auto" hangingPunct="1">
              <a:spcAft>
                <a:spcPts val="0"/>
              </a:spcAft>
              <a:buFontTx/>
              <a:buNone/>
              <a:defRPr/>
            </a:pPr>
            <a:endParaRPr lang="fr-BE" dirty="0"/>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3B2F2BD1-4216-4686-AAD3-CB2258D95A59}" type="datetime1">
              <a:rPr lang="en-US"/>
              <a:pPr>
                <a:defRPr/>
              </a:pPr>
              <a:t>12/7/2023</a:t>
            </a:fld>
            <a:endParaRPr lang="en-US"/>
          </a:p>
        </p:txBody>
      </p:sp>
      <p:sp>
        <p:nvSpPr>
          <p:cNvPr id="3072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D807A3-2B03-467F-A250-18EBF853AD96}" type="slidenum">
              <a:rPr lang="en-US" altLang="fr-FR" sz="1200">
                <a:solidFill>
                  <a:srgbClr val="898989"/>
                </a:solidFill>
              </a:rPr>
              <a:pPr>
                <a:spcBef>
                  <a:spcPct val="0"/>
                </a:spcBef>
                <a:buFontTx/>
                <a:buNone/>
              </a:pPr>
              <a:t>31</a:t>
            </a:fld>
            <a:endParaRPr lang="en-US" altLang="fr-FR"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p:txBody>
          <a:bodyPr/>
          <a:lstStyle/>
          <a:p>
            <a:pPr eaLnBrk="1" hangingPunct="1"/>
            <a:r>
              <a:rPr lang="fr-BE" altLang="fr-FR" dirty="0">
                <a:solidFill>
                  <a:srgbClr val="FF0000"/>
                </a:solidFill>
              </a:rPr>
              <a:t>Le référé </a:t>
            </a:r>
          </a:p>
        </p:txBody>
      </p:sp>
      <p:sp>
        <p:nvSpPr>
          <p:cNvPr id="20483" name="Content Placeholder 2"/>
          <p:cNvSpPr>
            <a:spLocks noGrp="1"/>
          </p:cNvSpPr>
          <p:nvPr>
            <p:ph idx="1"/>
            <p:custDataLst>
              <p:tags r:id="rId2"/>
            </p:custDataLst>
          </p:nvPr>
        </p:nvSpPr>
        <p:spPr>
          <a:xfrm>
            <a:off x="228600" y="1268413"/>
            <a:ext cx="8686800" cy="4881562"/>
          </a:xfrm>
        </p:spPr>
        <p:txBody>
          <a:bodyPr rtlCol="0">
            <a:normAutofit/>
          </a:bodyPr>
          <a:lstStyle/>
          <a:p>
            <a:pPr eaLnBrk="1" fontAlgn="auto" hangingPunct="1">
              <a:spcAft>
                <a:spcPts val="0"/>
              </a:spcAft>
              <a:buFontTx/>
              <a:buNone/>
              <a:defRPr/>
            </a:pPr>
            <a:r>
              <a:rPr lang="fr-BE" dirty="0"/>
              <a:t>Le </a:t>
            </a:r>
            <a:r>
              <a:rPr lang="fr-BE" dirty="0">
                <a:hlinkClick r:id="rId7"/>
              </a:rPr>
              <a:t>référé</a:t>
            </a:r>
            <a:r>
              <a:rPr lang="fr-BE" dirty="0"/>
              <a:t> permet de régler provisoirement une contestation en cas d'urgence ou d’ordonner des mesures provisoires (ex. expertise).</a:t>
            </a:r>
          </a:p>
          <a:p>
            <a:pPr lvl="1" eaLnBrk="1" fontAlgn="auto" hangingPunct="1">
              <a:spcAft>
                <a:spcPts val="0"/>
              </a:spcAft>
              <a:defRPr/>
            </a:pPr>
            <a:r>
              <a:rPr lang="fr-BE" dirty="0"/>
              <a:t>Souvent les délais pour obtenir une décision de justice sont beaucoup trop longs et le référé apparaît comme une solution.  </a:t>
            </a:r>
          </a:p>
          <a:p>
            <a:pPr lvl="1" eaLnBrk="1" fontAlgn="auto" hangingPunct="1">
              <a:spcAft>
                <a:spcPts val="0"/>
              </a:spcAft>
              <a:defRPr/>
            </a:pPr>
            <a:r>
              <a:rPr lang="fr-BE" dirty="0"/>
              <a:t>Elle était très utilisée au début du droit de l’internet</a:t>
            </a:r>
          </a:p>
          <a:p>
            <a:pPr lvl="1" eaLnBrk="1" fontAlgn="auto" hangingPunct="1">
              <a:spcAft>
                <a:spcPts val="0"/>
              </a:spcAft>
              <a:defRPr/>
            </a:pPr>
            <a:r>
              <a:rPr lang="fr-BE" dirty="0"/>
              <a:t> Moins maintenant, car en cas de difficulté de fond le juge refuse de trancher en référé… </a:t>
            </a:r>
          </a:p>
        </p:txBody>
      </p:sp>
      <p:sp>
        <p:nvSpPr>
          <p:cNvPr id="4" name="Date Placeholder 3"/>
          <p:cNvSpPr>
            <a:spLocks noGrp="1"/>
          </p:cNvSpPr>
          <p:nvPr>
            <p:ph type="dt" sz="quarter" idx="10"/>
            <p:custDataLst>
              <p:tags r:id="rId3"/>
            </p:custDataLst>
          </p:nvPr>
        </p:nvSpPr>
        <p:spPr/>
        <p:txBody>
          <a:bodyPr/>
          <a:lstStyle/>
          <a:p>
            <a:pPr>
              <a:defRPr/>
            </a:pPr>
            <a:fld id="{0D610D6F-BED3-41C1-A5F3-ABEF9734A4B2}" type="datetime1">
              <a:rPr lang="en-US"/>
              <a:pPr>
                <a:defRPr/>
              </a:pPr>
              <a:t>12/7/2023</a:t>
            </a:fld>
            <a:endParaRPr lang="en-US"/>
          </a:p>
        </p:txBody>
      </p:sp>
      <p:sp>
        <p:nvSpPr>
          <p:cNvPr id="3174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016EAB-987F-4705-AC76-712BED126A63}" type="slidenum">
              <a:rPr lang="en-US" altLang="fr-FR" sz="1200">
                <a:solidFill>
                  <a:srgbClr val="898989"/>
                </a:solidFill>
              </a:rPr>
              <a:pPr>
                <a:spcBef>
                  <a:spcPct val="0"/>
                </a:spcBef>
                <a:buFontTx/>
                <a:buNone/>
              </a:pPr>
              <a:t>32</a:t>
            </a:fld>
            <a:endParaRPr lang="en-US" altLang="fr-FR"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a:lstStyle/>
          <a:p>
            <a:pPr eaLnBrk="1" hangingPunct="1"/>
            <a:r>
              <a:rPr lang="fr-BE" altLang="fr-FR" dirty="0">
                <a:solidFill>
                  <a:srgbClr val="FF0000"/>
                </a:solidFill>
              </a:rPr>
              <a:t>1.3 La preuve et les TIC  </a:t>
            </a:r>
          </a:p>
        </p:txBody>
      </p:sp>
      <p:sp>
        <p:nvSpPr>
          <p:cNvPr id="3" name="Content Placeholder 2"/>
          <p:cNvSpPr>
            <a:spLocks noGrp="1"/>
          </p:cNvSpPr>
          <p:nvPr>
            <p:ph idx="1"/>
            <p:custDataLst>
              <p:tags r:id="rId2"/>
            </p:custDataLst>
          </p:nvPr>
        </p:nvSpPr>
        <p:spPr>
          <a:xfrm>
            <a:off x="457200" y="1417638"/>
            <a:ext cx="8229600" cy="4708525"/>
          </a:xfrm>
        </p:spPr>
        <p:txBody>
          <a:bodyPr rtlCol="0">
            <a:normAutofit/>
          </a:bodyPr>
          <a:lstStyle/>
          <a:p>
            <a:pPr marL="0" indent="0" eaLnBrk="1" fontAlgn="auto" hangingPunct="1">
              <a:spcAft>
                <a:spcPts val="0"/>
              </a:spcAft>
              <a:buNone/>
              <a:defRPr/>
            </a:pPr>
            <a:r>
              <a:rPr lang="fr-BE" dirty="0"/>
              <a:t>Comment prouver sur les réseaux ? </a:t>
            </a:r>
          </a:p>
          <a:p>
            <a:pPr marL="0" indent="0" eaLnBrk="1" fontAlgn="auto" hangingPunct="1">
              <a:spcAft>
                <a:spcPts val="0"/>
              </a:spcAft>
              <a:buNone/>
              <a:defRPr/>
            </a:pPr>
            <a:r>
              <a:rPr lang="fr-BE" dirty="0"/>
              <a:t>C’est une question complexe :</a:t>
            </a:r>
          </a:p>
          <a:p>
            <a:pPr marL="0" indent="0" eaLnBrk="1" fontAlgn="auto" hangingPunct="1">
              <a:spcAft>
                <a:spcPts val="0"/>
              </a:spcAft>
              <a:buNone/>
              <a:defRPr/>
            </a:pPr>
            <a:r>
              <a:rPr lang="fr-BE" dirty="0"/>
              <a:t>En matière de preuve, on distingue les </a:t>
            </a:r>
            <a:r>
              <a:rPr lang="fr-BE" u="sng" dirty="0"/>
              <a:t>faits</a:t>
            </a:r>
            <a:r>
              <a:rPr lang="fr-BE" dirty="0"/>
              <a:t> et les </a:t>
            </a:r>
            <a:r>
              <a:rPr lang="fr-BE" u="sng" dirty="0"/>
              <a:t>actes</a:t>
            </a:r>
          </a:p>
          <a:p>
            <a:pPr marL="0" indent="0" eaLnBrk="1" fontAlgn="auto" hangingPunct="1">
              <a:spcAft>
                <a:spcPts val="0"/>
              </a:spcAft>
              <a:buNone/>
              <a:defRPr/>
            </a:pPr>
            <a:endParaRPr lang="fr-BE" dirty="0"/>
          </a:p>
          <a:p>
            <a:pPr marL="914400" lvl="2" indent="0" eaLnBrk="1" fontAlgn="auto" hangingPunct="1">
              <a:spcAft>
                <a:spcPts val="0"/>
              </a:spcAft>
              <a:buNone/>
              <a:defRPr/>
            </a:pPr>
            <a:r>
              <a:rPr lang="fr-BE" dirty="0"/>
              <a:t>Rappel des </a:t>
            </a:r>
            <a:r>
              <a:rPr lang="fr-BE" dirty="0">
                <a:hlinkClick r:id="rId7"/>
              </a:rPr>
              <a:t>principes théoriques </a:t>
            </a:r>
            <a:r>
              <a:rPr lang="fr-BE" dirty="0"/>
              <a:t> : source </a:t>
            </a:r>
            <a:r>
              <a:rPr lang="fr-FR" dirty="0">
                <a:hlinkClick r:id="rId7"/>
              </a:rPr>
              <a:t>http://fr.jurispedia.org/index.php/Preuve_des_actes_et_des_faits_juridiques_(fr)</a:t>
            </a:r>
            <a:r>
              <a:rPr lang="fr-FR" dirty="0"/>
              <a:t>) </a:t>
            </a:r>
            <a:endParaRPr lang="fr-BE" dirty="0"/>
          </a:p>
          <a:p>
            <a:pPr lvl="1" eaLnBrk="1" fontAlgn="auto" hangingPunct="1">
              <a:spcAft>
                <a:spcPts val="0"/>
              </a:spcAft>
              <a:defRPr/>
            </a:pPr>
            <a:endParaRPr lang="fr-FR" dirty="0"/>
          </a:p>
          <a:p>
            <a:pPr lvl="1"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pPr>
                <a:defRPr/>
              </a:pPr>
              <a:t>12/7/2023</a:t>
            </a:fld>
            <a:endParaRPr lang="en-US" dirty="0"/>
          </a:p>
        </p:txBody>
      </p:sp>
      <p:sp>
        <p:nvSpPr>
          <p:cNvPr id="3277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9D73CA-B9AE-419A-87B1-D7AF9D06F821}" type="slidenum">
              <a:rPr lang="en-US" altLang="fr-FR" sz="1200">
                <a:solidFill>
                  <a:srgbClr val="898989"/>
                </a:solidFill>
              </a:rPr>
              <a:pPr>
                <a:spcBef>
                  <a:spcPct val="0"/>
                </a:spcBef>
                <a:buFontTx/>
                <a:buNone/>
              </a:pPr>
              <a:t>33</a:t>
            </a:fld>
            <a:endParaRPr lang="en-US" altLang="fr-FR"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141A4-60A4-4EC0-961F-0184B976E497}"/>
              </a:ext>
            </a:extLst>
          </p:cNvPr>
          <p:cNvSpPr>
            <a:spLocks noGrp="1"/>
          </p:cNvSpPr>
          <p:nvPr>
            <p:ph type="title"/>
            <p:custDataLst>
              <p:tags r:id="rId1"/>
            </p:custDataLst>
          </p:nvPr>
        </p:nvSpPr>
        <p:spPr>
          <a:xfrm>
            <a:off x="457200" y="838200"/>
            <a:ext cx="8229600" cy="579438"/>
          </a:xfrm>
        </p:spPr>
        <p:txBody>
          <a:bodyPr/>
          <a:lstStyle/>
          <a:p>
            <a:r>
              <a:rPr lang="fr-FR" dirty="0">
                <a:solidFill>
                  <a:srgbClr val="FF0000"/>
                </a:solidFill>
              </a:rPr>
              <a:t>La preuve des faits juridiques : liberté de la preuve sauf exception</a:t>
            </a:r>
            <a:br>
              <a:rPr lang="fr-FR" dirty="0">
                <a:solidFill>
                  <a:srgbClr val="FF0000"/>
                </a:solidFill>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33BCE19F-E8F0-481C-855F-DE0C4A85797B}"/>
              </a:ext>
            </a:extLst>
          </p:cNvPr>
          <p:cNvSpPr>
            <a:spLocks noGrp="1"/>
          </p:cNvSpPr>
          <p:nvPr>
            <p:ph idx="1"/>
            <p:custDataLst>
              <p:tags r:id="rId2"/>
            </p:custDataLst>
          </p:nvPr>
        </p:nvSpPr>
        <p:spPr/>
        <p:txBody>
          <a:bodyPr/>
          <a:lstStyle/>
          <a:p>
            <a:pPr algn="just"/>
            <a:r>
              <a:rPr lang="fr-FR" dirty="0"/>
              <a:t>Le fait juridique est le plus souvent un évènement imprévu dont il n'a pas été possible d'établir une preuve au préalable.</a:t>
            </a:r>
          </a:p>
          <a:p>
            <a:pPr marL="0" indent="0" algn="just">
              <a:buNone/>
            </a:pPr>
            <a:endParaRPr lang="fr-FR" dirty="0"/>
          </a:p>
          <a:p>
            <a:pPr algn="just"/>
            <a:r>
              <a:rPr lang="fr-FR" dirty="0"/>
              <a:t>Aussi le Code civil autorise-t-il le recours à tous types de preuve pour prouver un fait juridique.</a:t>
            </a:r>
          </a:p>
          <a:p>
            <a:pPr marL="0" indent="0">
              <a:buNone/>
            </a:pPr>
            <a:br>
              <a:rPr lang="fr-FR" dirty="0"/>
            </a:br>
            <a:endParaRPr lang="fr-FR" dirty="0"/>
          </a:p>
          <a:p>
            <a:endParaRPr lang="fr-FR" dirty="0"/>
          </a:p>
        </p:txBody>
      </p:sp>
      <p:sp>
        <p:nvSpPr>
          <p:cNvPr id="4" name="Espace réservé de la date 3">
            <a:extLst>
              <a:ext uri="{FF2B5EF4-FFF2-40B4-BE49-F238E27FC236}">
                <a16:creationId xmlns:a16="http://schemas.microsoft.com/office/drawing/2014/main" id="{96B86A47-AFCB-484F-AD7E-587C5B1A9B0F}"/>
              </a:ext>
            </a:extLst>
          </p:cNvPr>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a:extLst>
              <a:ext uri="{FF2B5EF4-FFF2-40B4-BE49-F238E27FC236}">
                <a16:creationId xmlns:a16="http://schemas.microsoft.com/office/drawing/2014/main" id="{1D1A5A12-6A0A-4B35-965A-800BA680AD97}"/>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34</a:t>
            </a:fld>
            <a:endParaRPr lang="en-US" altLang="fr-FR"/>
          </a:p>
        </p:txBody>
      </p:sp>
    </p:spTree>
    <p:extLst>
      <p:ext uri="{BB962C8B-B14F-4D97-AF65-F5344CB8AC3E}">
        <p14:creationId xmlns:p14="http://schemas.microsoft.com/office/powerpoint/2010/main" val="420802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838200"/>
            <a:ext cx="8229600" cy="579438"/>
          </a:xfrm>
        </p:spPr>
        <p:txBody>
          <a:bodyPr/>
          <a:lstStyle/>
          <a:p>
            <a:r>
              <a:rPr lang="fr-FR" dirty="0">
                <a:solidFill>
                  <a:srgbClr val="FF0000"/>
                </a:solidFill>
              </a:rPr>
              <a:t>1.3.1. La preuve </a:t>
            </a:r>
            <a:r>
              <a:rPr lang="fr-FR" u="sng" dirty="0">
                <a:solidFill>
                  <a:srgbClr val="FF0000"/>
                </a:solidFill>
              </a:rPr>
              <a:t>des </a:t>
            </a:r>
            <a:r>
              <a:rPr lang="fr-FR" u="sng" dirty="0">
                <a:solidFill>
                  <a:srgbClr val="FF0000"/>
                </a:solidFill>
                <a:highlight>
                  <a:srgbClr val="FFFF00"/>
                </a:highlight>
              </a:rPr>
              <a:t>faits</a:t>
            </a:r>
            <a:r>
              <a:rPr lang="fr-FR" u="sng" dirty="0">
                <a:solidFill>
                  <a:srgbClr val="FF0000"/>
                </a:solidFill>
              </a:rPr>
              <a:t> </a:t>
            </a:r>
            <a:r>
              <a:rPr lang="fr-FR" dirty="0">
                <a:solidFill>
                  <a:srgbClr val="FF0000"/>
                </a:solidFill>
              </a:rPr>
              <a:t>dans le domaine IT : </a:t>
            </a:r>
            <a:br>
              <a:rPr lang="fr-FR" dirty="0"/>
            </a:br>
            <a:endParaRPr lang="fr-FR" dirty="0"/>
          </a:p>
        </p:txBody>
      </p:sp>
      <p:sp>
        <p:nvSpPr>
          <p:cNvPr id="3" name="Espace réservé du contenu 2"/>
          <p:cNvSpPr>
            <a:spLocks noGrp="1"/>
          </p:cNvSpPr>
          <p:nvPr>
            <p:ph idx="1"/>
            <p:custDataLst>
              <p:tags r:id="rId2"/>
            </p:custDataLst>
          </p:nvPr>
        </p:nvSpPr>
        <p:spPr>
          <a:xfrm>
            <a:off x="457200" y="990600"/>
            <a:ext cx="8229600" cy="5135563"/>
          </a:xfrm>
        </p:spPr>
        <p:txBody>
          <a:bodyPr/>
          <a:lstStyle/>
          <a:p>
            <a:endParaRPr lang="fr-FR" dirty="0"/>
          </a:p>
          <a:p>
            <a:r>
              <a:rPr lang="fr-FR" dirty="0"/>
              <a:t>La preuve est libre : </a:t>
            </a:r>
          </a:p>
          <a:p>
            <a:pPr lvl="1"/>
            <a:r>
              <a:rPr lang="fr-FR" dirty="0"/>
              <a:t>Lorsqu’il s’agit de prouver un fait, on peut utiliser un email, le juge apprécie sa validité comme il veut.</a:t>
            </a:r>
          </a:p>
          <a:p>
            <a:pPr lvl="1"/>
            <a:r>
              <a:rPr lang="fr-FR" dirty="0"/>
              <a:t>Fragilité des simples copies écran, impression, etc..</a:t>
            </a:r>
          </a:p>
          <a:p>
            <a:r>
              <a:rPr lang="fr-FR" dirty="0"/>
              <a:t>Fréquence des constats d’huissier pour internet pour conserver des preuves de contenus diffusés sur les réseaux. La matérialité des faits est prouvée. </a:t>
            </a:r>
          </a:p>
          <a:p>
            <a:endParaRPr lang="fr-FR" dirty="0"/>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b="1" smtClean="0"/>
              <a:pPr>
                <a:defRPr/>
              </a:pPr>
              <a:t>12/7/2023</a:t>
            </a:fld>
            <a:endParaRPr lang="en-US" b="1" dirty="0"/>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35</a:t>
            </a:fld>
            <a:endParaRPr lang="en-US" altLang="fr-FR"/>
          </a:p>
        </p:txBody>
      </p:sp>
    </p:spTree>
    <p:extLst>
      <p:ext uri="{BB962C8B-B14F-4D97-AF65-F5344CB8AC3E}">
        <p14:creationId xmlns:p14="http://schemas.microsoft.com/office/powerpoint/2010/main" val="4178839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08E15-AF72-4919-94AF-0C0B8361E33A}"/>
              </a:ext>
            </a:extLst>
          </p:cNvPr>
          <p:cNvSpPr>
            <a:spLocks noGrp="1"/>
          </p:cNvSpPr>
          <p:nvPr>
            <p:ph type="title"/>
            <p:custDataLst>
              <p:tags r:id="rId1"/>
            </p:custDataLst>
          </p:nvPr>
        </p:nvSpPr>
        <p:spPr>
          <a:xfrm>
            <a:off x="1143000" y="501650"/>
            <a:ext cx="7543800" cy="915988"/>
          </a:xfrm>
        </p:spPr>
        <p:txBody>
          <a:bodyPr/>
          <a:lstStyle/>
          <a:p>
            <a:br>
              <a:rPr lang="fr-FR" dirty="0">
                <a:solidFill>
                  <a:srgbClr val="FF0000"/>
                </a:solidFill>
              </a:rPr>
            </a:br>
            <a:r>
              <a:rPr lang="fr-FR" dirty="0">
                <a:solidFill>
                  <a:srgbClr val="FF0000"/>
                </a:solidFill>
              </a:rPr>
              <a:t>1.3.2 La preuve des </a:t>
            </a:r>
            <a:r>
              <a:rPr lang="fr-FR" dirty="0">
                <a:solidFill>
                  <a:srgbClr val="FF0000"/>
                </a:solidFill>
                <a:highlight>
                  <a:srgbClr val="FFFF00"/>
                </a:highlight>
              </a:rPr>
              <a:t>actes </a:t>
            </a:r>
            <a:r>
              <a:rPr lang="fr-FR" dirty="0">
                <a:solidFill>
                  <a:srgbClr val="FF0000"/>
                </a:solidFill>
              </a:rPr>
              <a:t>juridiques </a:t>
            </a:r>
            <a:br>
              <a:rPr lang="fr-FR" dirty="0">
                <a:solidFill>
                  <a:srgbClr val="FF0000"/>
                </a:solidFill>
                <a:latin typeface="Arial" panose="020B0604020202020204" pitchFamily="34" charset="0"/>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887DAA95-785D-4B9D-B9A2-86A776EF5A11}"/>
              </a:ext>
            </a:extLst>
          </p:cNvPr>
          <p:cNvSpPr>
            <a:spLocks noGrp="1"/>
          </p:cNvSpPr>
          <p:nvPr>
            <p:ph idx="1"/>
            <p:custDataLst>
              <p:tags r:id="rId2"/>
            </p:custDataLst>
          </p:nvPr>
        </p:nvSpPr>
        <p:spPr>
          <a:xfrm>
            <a:off x="457200" y="1752600"/>
            <a:ext cx="8305800" cy="4603750"/>
          </a:xfrm>
        </p:spPr>
        <p:txBody>
          <a:bodyPr/>
          <a:lstStyle/>
          <a:p>
            <a:pPr marL="0" indent="0">
              <a:buNone/>
            </a:pPr>
            <a:r>
              <a:rPr lang="fr-FR" sz="1600" b="1" dirty="0">
                <a:solidFill>
                  <a:srgbClr val="000000"/>
                </a:solidFill>
              </a:rPr>
              <a:t>1/ En droit civil  : </a:t>
            </a:r>
            <a:r>
              <a:rPr lang="fr-FR" sz="1600" dirty="0">
                <a:solidFill>
                  <a:srgbClr val="000000"/>
                </a:solidFill>
              </a:rPr>
              <a:t>La </a:t>
            </a:r>
            <a:r>
              <a:rPr lang="fr-FR" sz="1600" dirty="0">
                <a:solidFill>
                  <a:srgbClr val="0B0080"/>
                </a:solidFill>
                <a:hlinkClick r:id="rId6" tooltip="Preuve (fr)">
                  <a:extLst>
                    <a:ext uri="{A12FA001-AC4F-418D-AE19-62706E023703}">
                      <ahyp:hlinkClr xmlns:ahyp="http://schemas.microsoft.com/office/drawing/2018/hyperlinkcolor" val="tx"/>
                    </a:ext>
                  </a:extLst>
                </a:hlinkClick>
              </a:rPr>
              <a:t>preuve</a:t>
            </a:r>
            <a:r>
              <a:rPr lang="fr-FR" sz="1600" dirty="0">
                <a:solidFill>
                  <a:srgbClr val="000000"/>
                </a:solidFill>
              </a:rPr>
              <a:t> des </a:t>
            </a:r>
            <a:r>
              <a:rPr lang="fr-FR" sz="1600" dirty="0">
                <a:solidFill>
                  <a:srgbClr val="0B0080"/>
                </a:solidFill>
                <a:hlinkClick r:id="rId7" tooltip="Acte juridique (fr)">
                  <a:extLst>
                    <a:ext uri="{A12FA001-AC4F-418D-AE19-62706E023703}">
                      <ahyp:hlinkClr xmlns:ahyp="http://schemas.microsoft.com/office/drawing/2018/hyperlinkcolor" val="tx"/>
                    </a:ext>
                  </a:extLst>
                </a:hlinkClick>
              </a:rPr>
              <a:t>actes juridiques</a:t>
            </a:r>
            <a:r>
              <a:rPr lang="fr-FR" sz="1600" dirty="0">
                <a:solidFill>
                  <a:srgbClr val="000000"/>
                </a:solidFill>
              </a:rPr>
              <a:t> se fait par des procédés de preuve parfaits, dont l'</a:t>
            </a:r>
            <a:r>
              <a:rPr lang="fr-FR" sz="1600" dirty="0">
                <a:solidFill>
                  <a:srgbClr val="A55858"/>
                </a:solidFill>
              </a:rPr>
              <a:t>écrit principalement, en tant que preuve littérale ou parfaite</a:t>
            </a:r>
            <a:r>
              <a:rPr lang="fr-FR" sz="1600" dirty="0">
                <a:solidFill>
                  <a:srgbClr val="000000"/>
                </a:solidFill>
              </a:rPr>
              <a:t>. </a:t>
            </a:r>
          </a:p>
          <a:p>
            <a:pPr marL="0" indent="0" algn="just">
              <a:buNone/>
            </a:pPr>
            <a:endParaRPr lang="fr-FR" sz="1600" dirty="0">
              <a:solidFill>
                <a:srgbClr val="000000"/>
              </a:solidFill>
            </a:endParaRPr>
          </a:p>
          <a:p>
            <a:pPr marL="0" indent="0" algn="just">
              <a:buNone/>
            </a:pPr>
            <a:r>
              <a:rPr lang="fr-FR" sz="1600" dirty="0">
                <a:solidFill>
                  <a:srgbClr val="000000"/>
                </a:solidFill>
              </a:rPr>
              <a:t>Il existe plusieurs sortes d'écrits au sens du droit de la preuve.</a:t>
            </a:r>
          </a:p>
          <a:p>
            <a:r>
              <a:rPr lang="fr-FR" sz="1600" b="1" dirty="0">
                <a:solidFill>
                  <a:srgbClr val="000000"/>
                </a:solidFill>
              </a:rPr>
              <a:t>L'acte authentique = acte notarié</a:t>
            </a:r>
          </a:p>
          <a:p>
            <a:r>
              <a:rPr lang="fr-FR" sz="1600" b="1" dirty="0">
                <a:solidFill>
                  <a:srgbClr val="000000"/>
                </a:solidFill>
                <a:hlinkClick r:id="rId8"/>
              </a:rPr>
              <a:t>L'acte sous seing privé </a:t>
            </a:r>
            <a:r>
              <a:rPr lang="fr-FR" sz="1600" b="1" dirty="0">
                <a:solidFill>
                  <a:srgbClr val="000000"/>
                </a:solidFill>
              </a:rPr>
              <a:t>(art. 1372 et </a:t>
            </a:r>
            <a:r>
              <a:rPr lang="fr-FR" sz="1600" b="1" dirty="0" err="1">
                <a:solidFill>
                  <a:srgbClr val="000000"/>
                </a:solidFill>
              </a:rPr>
              <a:t>suiv</a:t>
            </a:r>
            <a:r>
              <a:rPr lang="fr-FR" sz="1600" b="1" dirty="0">
                <a:solidFill>
                  <a:srgbClr val="000000"/>
                </a:solidFill>
              </a:rPr>
              <a:t>.) = le contrat par exemple</a:t>
            </a:r>
          </a:p>
          <a:p>
            <a:pPr marL="400050" lvl="1" indent="0">
              <a:buNone/>
            </a:pPr>
            <a:r>
              <a:rPr lang="fr-FR" sz="1600" dirty="0">
                <a:solidFill>
                  <a:srgbClr val="000000"/>
                </a:solidFill>
              </a:rPr>
              <a:t>Les actes sous seing privé doivent respecter des </a:t>
            </a:r>
            <a:r>
              <a:rPr lang="fr-FR" sz="1600" dirty="0">
                <a:solidFill>
                  <a:srgbClr val="000000"/>
                </a:solidFill>
                <a:hlinkClick r:id="rId9"/>
              </a:rPr>
              <a:t>conditions de forme</a:t>
            </a:r>
            <a:r>
              <a:rPr lang="fr-FR" sz="1600" dirty="0">
                <a:solidFill>
                  <a:srgbClr val="000000"/>
                </a:solidFill>
              </a:rPr>
              <a:t>.</a:t>
            </a:r>
          </a:p>
          <a:p>
            <a:pPr marL="685800" lvl="1"/>
            <a:r>
              <a:rPr lang="fr-FR" sz="1600" dirty="0">
                <a:solidFill>
                  <a:srgbClr val="000000"/>
                </a:solidFill>
              </a:rPr>
              <a:t>La première d'entre elles est commune à tous les actes sous seing privé, à savoir la </a:t>
            </a:r>
            <a:r>
              <a:rPr lang="fr-FR" sz="1600" b="1" dirty="0">
                <a:solidFill>
                  <a:srgbClr val="000000"/>
                </a:solidFill>
              </a:rPr>
              <a:t>signature des parties.</a:t>
            </a:r>
          </a:p>
          <a:p>
            <a:pPr marL="685800" lvl="1"/>
            <a:r>
              <a:rPr lang="fr-FR" sz="1600" dirty="0">
                <a:solidFill>
                  <a:srgbClr val="000000"/>
                </a:solidFill>
              </a:rPr>
              <a:t>Il doit être réalisé en </a:t>
            </a:r>
            <a:r>
              <a:rPr lang="fr-FR" sz="1600" u="sng" dirty="0">
                <a:solidFill>
                  <a:srgbClr val="000000"/>
                </a:solidFill>
              </a:rPr>
              <a:t>double exemplaire</a:t>
            </a:r>
            <a:r>
              <a:rPr lang="fr-FR" sz="1600" dirty="0">
                <a:solidFill>
                  <a:srgbClr val="000000"/>
                </a:solidFill>
              </a:rPr>
              <a:t>, s’il y a deux parties.  </a:t>
            </a:r>
          </a:p>
          <a:p>
            <a:pPr marL="400050" lvl="1" indent="0">
              <a:buNone/>
            </a:pPr>
            <a:endParaRPr lang="fr-FR" sz="1600" b="1" dirty="0">
              <a:solidFill>
                <a:srgbClr val="000000"/>
              </a:solidFill>
            </a:endParaRPr>
          </a:p>
          <a:p>
            <a:pPr marL="0" indent="0" algn="just">
              <a:buNone/>
            </a:pPr>
            <a:r>
              <a:rPr lang="fr-FR" sz="1600" b="1" dirty="0">
                <a:solidFill>
                  <a:srgbClr val="000000"/>
                </a:solidFill>
              </a:rPr>
              <a:t>En droit commercial</a:t>
            </a:r>
          </a:p>
          <a:p>
            <a:pPr lvl="1" algn="just"/>
            <a:r>
              <a:rPr lang="fr-FR" sz="1600" dirty="0">
                <a:solidFill>
                  <a:srgbClr val="000000"/>
                </a:solidFill>
              </a:rPr>
              <a:t>L'article </a:t>
            </a:r>
            <a:r>
              <a:rPr lang="fr-FR" sz="1600" dirty="0">
                <a:solidFill>
                  <a:srgbClr val="663366"/>
                </a:solidFill>
                <a:hlinkClick r:id="rId10"/>
              </a:rPr>
              <a:t>L110-3</a:t>
            </a:r>
            <a:r>
              <a:rPr lang="fr-FR" sz="1600" dirty="0">
                <a:solidFill>
                  <a:srgbClr val="000000"/>
                </a:solidFill>
                <a:hlinkClick r:id="rId10"/>
              </a:rPr>
              <a:t> du </a:t>
            </a:r>
            <a:r>
              <a:rPr lang="fr-FR" sz="1600" dirty="0">
                <a:solidFill>
                  <a:srgbClr val="0B0080"/>
                </a:solidFill>
                <a:hlinkClick r:id="rId10"/>
              </a:rPr>
              <a:t>Code de commerce</a:t>
            </a:r>
            <a:r>
              <a:rPr lang="fr-FR" sz="1600" dirty="0">
                <a:solidFill>
                  <a:srgbClr val="000000"/>
                </a:solidFill>
              </a:rPr>
              <a:t> affirme le principe de </a:t>
            </a:r>
            <a:r>
              <a:rPr lang="fr-FR" sz="1600" u="sng" dirty="0">
                <a:solidFill>
                  <a:srgbClr val="000000"/>
                </a:solidFill>
              </a:rPr>
              <a:t>liberté de la preuve </a:t>
            </a:r>
            <a:r>
              <a:rPr lang="fr-FR" sz="1600" dirty="0">
                <a:solidFill>
                  <a:srgbClr val="000000"/>
                </a:solidFill>
              </a:rPr>
              <a:t>en matière commerciale.</a:t>
            </a:r>
          </a:p>
          <a:p>
            <a:pPr marL="0" indent="0">
              <a:buNone/>
            </a:pPr>
            <a:endParaRPr lang="fr-FR" dirty="0"/>
          </a:p>
        </p:txBody>
      </p:sp>
      <p:sp>
        <p:nvSpPr>
          <p:cNvPr id="4" name="Espace réservé de la date 3">
            <a:extLst>
              <a:ext uri="{FF2B5EF4-FFF2-40B4-BE49-F238E27FC236}">
                <a16:creationId xmlns:a16="http://schemas.microsoft.com/office/drawing/2014/main" id="{0A0AB46A-E1A4-4CDE-8400-190369BA74C0}"/>
              </a:ext>
            </a:extLst>
          </p:cNvPr>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a:extLst>
              <a:ext uri="{FF2B5EF4-FFF2-40B4-BE49-F238E27FC236}">
                <a16:creationId xmlns:a16="http://schemas.microsoft.com/office/drawing/2014/main" id="{4E3DFFCA-0108-4C9A-8FCD-5351C82AAA73}"/>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36</a:t>
            </a:fld>
            <a:endParaRPr lang="en-US" altLang="fr-FR"/>
          </a:p>
        </p:txBody>
      </p:sp>
    </p:spTree>
    <p:extLst>
      <p:ext uri="{BB962C8B-B14F-4D97-AF65-F5344CB8AC3E}">
        <p14:creationId xmlns:p14="http://schemas.microsoft.com/office/powerpoint/2010/main" val="172665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37745" y="914400"/>
            <a:ext cx="8229600" cy="1143000"/>
          </a:xfrm>
        </p:spPr>
        <p:txBody>
          <a:bodyPr/>
          <a:lstStyle/>
          <a:p>
            <a:r>
              <a:rPr lang="fr-FR" dirty="0">
                <a:solidFill>
                  <a:srgbClr val="FF0000"/>
                </a:solidFill>
              </a:rPr>
              <a:t>Un écrit (acte sous seing privé) est-il nécessaire pour prouver un acte juridique ?  </a:t>
            </a:r>
          </a:p>
        </p:txBody>
      </p:sp>
      <p:sp>
        <p:nvSpPr>
          <p:cNvPr id="3" name="Espace réservé du contenu 2"/>
          <p:cNvSpPr>
            <a:spLocks noGrp="1"/>
          </p:cNvSpPr>
          <p:nvPr>
            <p:ph idx="1"/>
            <p:custDataLst>
              <p:tags r:id="rId2"/>
            </p:custDataLst>
          </p:nvPr>
        </p:nvSpPr>
        <p:spPr>
          <a:xfrm>
            <a:off x="457200" y="2819400"/>
            <a:ext cx="8229600" cy="3306763"/>
          </a:xfrm>
        </p:spPr>
        <p:txBody>
          <a:bodyPr/>
          <a:lstStyle/>
          <a:p>
            <a:r>
              <a:rPr lang="fr-FR" dirty="0"/>
              <a:t>L’écrit est nécessaire pour des actes de plus de 1 500 € en droit civil (</a:t>
            </a:r>
            <a:r>
              <a:rPr lang="fr-FR" dirty="0">
                <a:hlinkClick r:id="rId6"/>
              </a:rPr>
              <a:t>article 1359 </a:t>
            </a:r>
            <a:r>
              <a:rPr lang="fr-FR" dirty="0"/>
              <a:t>C. civ. &amp; </a:t>
            </a:r>
            <a:r>
              <a:rPr lang="fr-FR" dirty="0">
                <a:hlinkClick r:id="rId7"/>
              </a:rPr>
              <a:t>décret d’application</a:t>
            </a:r>
            <a:r>
              <a:rPr lang="fr-FR" dirty="0"/>
              <a:t>).</a:t>
            </a:r>
          </a:p>
          <a:p>
            <a:r>
              <a:rPr lang="fr-FR" dirty="0"/>
              <a:t>Le cas du BtoC ou CtoC : la nécessité d’avoir un </a:t>
            </a:r>
            <a:r>
              <a:rPr lang="fr-FR" u="sng" dirty="0"/>
              <a:t>acte sous seing privé </a:t>
            </a:r>
            <a:r>
              <a:rPr lang="fr-FR" dirty="0"/>
              <a:t>pour prouver au dessus de 1500 € </a:t>
            </a:r>
          </a:p>
          <a:p>
            <a:r>
              <a:rPr lang="fr-FR" dirty="0"/>
              <a:t>En dessous de 1500 €, la preuve est libre </a:t>
            </a:r>
          </a:p>
          <a:p>
            <a:endParaRPr lang="fr-FR" dirty="0"/>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37</a:t>
            </a:fld>
            <a:endParaRPr lang="en-US" altLang="fr-FR"/>
          </a:p>
        </p:txBody>
      </p:sp>
    </p:spTree>
    <p:extLst>
      <p:ext uri="{BB962C8B-B14F-4D97-AF65-F5344CB8AC3E}">
        <p14:creationId xmlns:p14="http://schemas.microsoft.com/office/powerpoint/2010/main" val="1552858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F1616-18C1-EA7B-D508-26B946C74CB7}"/>
              </a:ext>
            </a:extLst>
          </p:cNvPr>
          <p:cNvSpPr>
            <a:spLocks noGrp="1"/>
          </p:cNvSpPr>
          <p:nvPr>
            <p:ph type="title"/>
            <p:custDataLst>
              <p:tags r:id="rId1"/>
            </p:custDataLst>
          </p:nvPr>
        </p:nvSpPr>
        <p:spPr/>
        <p:txBody>
          <a:bodyPr/>
          <a:lstStyle/>
          <a:p>
            <a:r>
              <a:rPr lang="fr-FR" sz="2800" dirty="0">
                <a:solidFill>
                  <a:srgbClr val="FF0000"/>
                </a:solidFill>
              </a:rPr>
              <a:t>A défaut d’un acte sous seing privé, le commencement de preuve par écrit </a:t>
            </a:r>
          </a:p>
        </p:txBody>
      </p:sp>
      <p:sp>
        <p:nvSpPr>
          <p:cNvPr id="3" name="Espace réservé du contenu 2">
            <a:extLst>
              <a:ext uri="{FF2B5EF4-FFF2-40B4-BE49-F238E27FC236}">
                <a16:creationId xmlns:a16="http://schemas.microsoft.com/office/drawing/2014/main" id="{62272554-BB01-1634-1DEE-95599B25BE54}"/>
              </a:ext>
            </a:extLst>
          </p:cNvPr>
          <p:cNvSpPr>
            <a:spLocks noGrp="1"/>
          </p:cNvSpPr>
          <p:nvPr>
            <p:ph idx="1"/>
            <p:custDataLst>
              <p:tags r:id="rId2"/>
            </p:custDataLst>
          </p:nvPr>
        </p:nvSpPr>
        <p:spPr/>
        <p:txBody>
          <a:bodyPr/>
          <a:lstStyle/>
          <a:p>
            <a:pPr marL="0" indent="0">
              <a:buNone/>
            </a:pPr>
            <a:r>
              <a:rPr lang="fr-FR" sz="2000" dirty="0"/>
              <a:t>Cas d’un litige portant sur </a:t>
            </a:r>
            <a:r>
              <a:rPr lang="fr-FR" sz="2000" u="sng" dirty="0"/>
              <a:t>plus</a:t>
            </a:r>
            <a:r>
              <a:rPr lang="fr-FR" sz="2000" dirty="0"/>
              <a:t> de 1500 € (preuve contre un civil) </a:t>
            </a:r>
          </a:p>
          <a:p>
            <a:r>
              <a:rPr lang="fr-FR" sz="2000" dirty="0"/>
              <a:t>Le commencement de preuve par écrit, (</a:t>
            </a:r>
            <a:r>
              <a:rPr lang="fr-FR" sz="2000" dirty="0">
                <a:hlinkClick r:id="rId6"/>
              </a:rPr>
              <a:t>1361</a:t>
            </a:r>
            <a:r>
              <a:rPr lang="fr-FR" sz="2000" dirty="0"/>
              <a:t> et 1362 C. </a:t>
            </a:r>
            <a:r>
              <a:rPr lang="fr-FR" sz="2000" dirty="0" err="1"/>
              <a:t>Civ</a:t>
            </a:r>
            <a:r>
              <a:rPr lang="fr-FR" sz="2000" dirty="0"/>
              <a:t>.), permet de déroger aux exigences de l'article </a:t>
            </a:r>
            <a:r>
              <a:rPr lang="fr-FR" sz="2000" dirty="0">
                <a:hlinkClick r:id="rId7"/>
              </a:rPr>
              <a:t>1359</a:t>
            </a:r>
            <a:r>
              <a:rPr lang="fr-FR" sz="2000" dirty="0"/>
              <a:t> imposant la production d'un écrit (acte sous seing privé ou acte authentique) pour établir la preuve en justice des actes juridiques. </a:t>
            </a:r>
          </a:p>
          <a:p>
            <a:r>
              <a:rPr lang="fr-FR" sz="2000" dirty="0"/>
              <a:t>Il doit être, comme son nom l'indique, un document écrit, mais il s'agit d'un écrit qui ne répond pas à la définition de l’acte sous seing privé.  </a:t>
            </a:r>
          </a:p>
          <a:p>
            <a:r>
              <a:rPr lang="fr-FR" sz="2000" dirty="0"/>
              <a:t>Il émane de celui contre qui la demande est formée et qu'il rende vraisemblable le point allégué.</a:t>
            </a:r>
          </a:p>
          <a:p>
            <a:r>
              <a:rPr lang="fr-FR" sz="2000" dirty="0"/>
              <a:t>Le commencement de preuve par écrit doit être corroboré par un autre élément probatoire. </a:t>
            </a:r>
          </a:p>
          <a:p>
            <a:r>
              <a:rPr lang="fr-FR" sz="2000" dirty="0"/>
              <a:t>L'addition de deux preuves imparfaites peut équivaloir à une preuve parfaite. </a:t>
            </a:r>
          </a:p>
        </p:txBody>
      </p:sp>
      <p:sp>
        <p:nvSpPr>
          <p:cNvPr id="4" name="Espace réservé de la date 3">
            <a:extLst>
              <a:ext uri="{FF2B5EF4-FFF2-40B4-BE49-F238E27FC236}">
                <a16:creationId xmlns:a16="http://schemas.microsoft.com/office/drawing/2014/main" id="{BDB211AA-7D9B-F2BA-C889-BEBB13DBFB17}"/>
              </a:ext>
            </a:extLst>
          </p:cNvPr>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a:extLst>
              <a:ext uri="{FF2B5EF4-FFF2-40B4-BE49-F238E27FC236}">
                <a16:creationId xmlns:a16="http://schemas.microsoft.com/office/drawing/2014/main" id="{8F269986-6BD4-75CA-77C9-A94A0F2822A5}"/>
              </a:ext>
            </a:extLst>
          </p:cNvPr>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38</a:t>
            </a:fld>
            <a:endParaRPr lang="en-US" altLang="fr-FR"/>
          </a:p>
        </p:txBody>
      </p:sp>
    </p:spTree>
    <p:extLst>
      <p:ext uri="{BB962C8B-B14F-4D97-AF65-F5344CB8AC3E}">
        <p14:creationId xmlns:p14="http://schemas.microsoft.com/office/powerpoint/2010/main" val="2693220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533400"/>
            <a:ext cx="8229600" cy="884238"/>
          </a:xfrm>
        </p:spPr>
        <p:txBody>
          <a:bodyPr/>
          <a:lstStyle/>
          <a:p>
            <a:r>
              <a:rPr lang="fr-FR" sz="4000" dirty="0">
                <a:solidFill>
                  <a:srgbClr val="FF0000"/>
                </a:solidFill>
              </a:rPr>
              <a:t>De l’exigence d’un écrit</a:t>
            </a:r>
            <a:br>
              <a:rPr lang="fr-FR" sz="4000" dirty="0">
                <a:solidFill>
                  <a:srgbClr val="FF0000"/>
                </a:solidFill>
              </a:rPr>
            </a:br>
            <a:r>
              <a:rPr lang="fr-FR" sz="4000" dirty="0">
                <a:solidFill>
                  <a:srgbClr val="FF0000"/>
                </a:solidFill>
              </a:rPr>
              <a:t>cas pratique  </a:t>
            </a:r>
          </a:p>
        </p:txBody>
      </p:sp>
      <p:sp>
        <p:nvSpPr>
          <p:cNvPr id="3" name="Espace réservé du contenu 2"/>
          <p:cNvSpPr>
            <a:spLocks noGrp="1"/>
          </p:cNvSpPr>
          <p:nvPr>
            <p:ph idx="1"/>
            <p:custDataLst>
              <p:tags r:id="rId2"/>
            </p:custDataLst>
          </p:nvPr>
        </p:nvSpPr>
        <p:spPr>
          <a:xfrm>
            <a:off x="457200" y="2057400"/>
            <a:ext cx="8229600" cy="4068763"/>
          </a:xfrm>
        </p:spPr>
        <p:txBody>
          <a:bodyPr/>
          <a:lstStyle/>
          <a:p>
            <a:pPr algn="just"/>
            <a:r>
              <a:rPr lang="fr-FR" sz="2800" dirty="0"/>
              <a:t>Un prestataire intervient chez un particulier. </a:t>
            </a:r>
          </a:p>
          <a:p>
            <a:pPr algn="just"/>
            <a:r>
              <a:rPr lang="fr-FR" sz="2800" dirty="0"/>
              <a:t>Sa prestation réalisée, il envoie sa facture au client qui refuse de la payer, estimant qu’elle se rapporte à des prestations inexistantes.</a:t>
            </a:r>
          </a:p>
          <a:p>
            <a:pPr algn="just"/>
            <a:r>
              <a:rPr lang="fr-FR" sz="2800" dirty="0"/>
              <a:t>Pour se défendre, le prestataire produit la facture détaillée de ses prestations et des attestations de ses fournisseurs prouvant la réalité des travaux effectués. </a:t>
            </a:r>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39</a:t>
            </a:fld>
            <a:endParaRPr lang="en-US">
              <a:solidFill>
                <a:prstClr val="black">
                  <a:tint val="75000"/>
                </a:prstClr>
              </a:solidFill>
            </a:endParaRPr>
          </a:p>
        </p:txBody>
      </p:sp>
    </p:spTree>
    <p:extLst>
      <p:ext uri="{BB962C8B-B14F-4D97-AF65-F5344CB8AC3E}">
        <p14:creationId xmlns:p14="http://schemas.microsoft.com/office/powerpoint/2010/main" val="86960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rtlCol="0">
            <a:normAutofit fontScale="90000"/>
          </a:bodyPr>
          <a:lstStyle/>
          <a:p>
            <a:pPr eaLnBrk="1" fontAlgn="auto" hangingPunct="1">
              <a:spcAft>
                <a:spcPts val="0"/>
              </a:spcAft>
              <a:defRPr/>
            </a:pPr>
            <a:br>
              <a:rPr lang="fr-FR" dirty="0"/>
            </a:br>
            <a:br>
              <a:rPr lang="fr-FR" dirty="0"/>
            </a:br>
            <a:r>
              <a:rPr lang="fr-FR" dirty="0">
                <a:solidFill>
                  <a:srgbClr val="FF0000"/>
                </a:solidFill>
              </a:rPr>
              <a:t>Bien identifier les différentes hypothèses …</a:t>
            </a:r>
            <a:br>
              <a:rPr lang="fr-FR" dirty="0"/>
            </a:br>
            <a:br>
              <a:rPr lang="fr-FR" dirty="0"/>
            </a:br>
            <a:endParaRPr lang="fr-FR" dirty="0"/>
          </a:p>
        </p:txBody>
      </p:sp>
      <p:sp>
        <p:nvSpPr>
          <p:cNvPr id="5123" name="Rectangle 3"/>
          <p:cNvSpPr>
            <a:spLocks noGrp="1" noChangeArrowheads="1"/>
          </p:cNvSpPr>
          <p:nvPr>
            <p:ph type="body" idx="1"/>
            <p:custDataLst>
              <p:tags r:id="rId2"/>
            </p:custDataLst>
          </p:nvPr>
        </p:nvSpPr>
        <p:spPr>
          <a:xfrm>
            <a:off x="228600" y="1752600"/>
            <a:ext cx="8686800" cy="4397375"/>
          </a:xfrm>
        </p:spPr>
        <p:txBody>
          <a:bodyPr/>
          <a:lstStyle/>
          <a:p>
            <a:pPr lvl="1" eaLnBrk="1" hangingPunct="1">
              <a:buFont typeface="Arial" panose="020B0604020202020204" pitchFamily="34" charset="0"/>
              <a:buNone/>
            </a:pPr>
            <a:r>
              <a:rPr lang="fr-FR" altLang="fr-FR" sz="2400" dirty="0"/>
              <a:t>-  Relations entre professionnels (</a:t>
            </a:r>
            <a:r>
              <a:rPr lang="fr-FR" altLang="fr-FR" sz="2400" dirty="0" err="1"/>
              <a:t>BtoB</a:t>
            </a:r>
            <a:r>
              <a:rPr lang="fr-FR" altLang="fr-FR" sz="2400" dirty="0"/>
              <a:t>):</a:t>
            </a:r>
          </a:p>
          <a:p>
            <a:pPr lvl="3" eaLnBrk="1" hangingPunct="1">
              <a:buFontTx/>
              <a:buNone/>
            </a:pPr>
            <a:r>
              <a:rPr lang="fr-FR" altLang="fr-FR" sz="2400" dirty="0"/>
              <a:t>ex. Contrats informatiques – développement d’une application </a:t>
            </a:r>
          </a:p>
          <a:p>
            <a:pPr lvl="1" eaLnBrk="1" hangingPunct="1">
              <a:buFont typeface="Arial" panose="020B0604020202020204" pitchFamily="34" charset="0"/>
              <a:buNone/>
            </a:pPr>
            <a:r>
              <a:rPr lang="fr-FR" altLang="fr-FR" sz="2400" dirty="0"/>
              <a:t>- Relations entre particuliers et professionnels (BtoC) :</a:t>
            </a:r>
          </a:p>
          <a:p>
            <a:pPr lvl="2" eaLnBrk="1" hangingPunct="1">
              <a:buFontTx/>
              <a:buNone/>
            </a:pPr>
            <a:r>
              <a:rPr lang="fr-FR" altLang="fr-FR" dirty="0"/>
              <a:t>       ex. Conditions générales de vente sur internet et e-commerce </a:t>
            </a:r>
          </a:p>
          <a:p>
            <a:pPr lvl="1" eaLnBrk="1" hangingPunct="1">
              <a:buFontTx/>
              <a:buChar char="-"/>
            </a:pPr>
            <a:r>
              <a:rPr lang="fr-FR" altLang="fr-FR" sz="2400" dirty="0"/>
              <a:t>Les relations entre particuliers… (CtoC) </a:t>
            </a:r>
          </a:p>
          <a:p>
            <a:pPr marL="1371600" lvl="3" indent="0" eaLnBrk="1" hangingPunct="1">
              <a:buNone/>
            </a:pPr>
            <a:r>
              <a:rPr lang="fr-FR" altLang="fr-FR" sz="2400" dirty="0"/>
              <a:t>ex. Un site de petites annonces </a:t>
            </a:r>
          </a:p>
          <a:p>
            <a:pPr lvl="1" eaLnBrk="1" hangingPunct="1">
              <a:buFontTx/>
              <a:buChar char="-"/>
            </a:pPr>
            <a:r>
              <a:rPr lang="fr-FR" altLang="fr-FR" sz="2400" dirty="0"/>
              <a:t>Les relations avec l’administration et entre administrations</a:t>
            </a:r>
          </a:p>
          <a:p>
            <a:pPr marL="457200" lvl="1" indent="0" eaLnBrk="1" hangingPunct="1">
              <a:buNone/>
            </a:pPr>
            <a:endParaRPr lang="fr-FR" altLang="fr-FR" sz="2400" dirty="0"/>
          </a:p>
        </p:txBody>
      </p:sp>
      <p:sp>
        <p:nvSpPr>
          <p:cNvPr id="4" name="Date Placeholder 3"/>
          <p:cNvSpPr>
            <a:spLocks noGrp="1"/>
          </p:cNvSpPr>
          <p:nvPr>
            <p:ph type="dt" sz="quarter" idx="10"/>
            <p:custDataLst>
              <p:tags r:id="rId3"/>
            </p:custDataLst>
          </p:nvPr>
        </p:nvSpPr>
        <p:spPr/>
        <p:txBody>
          <a:bodyPr/>
          <a:lstStyle/>
          <a:p>
            <a:pPr>
              <a:defRPr/>
            </a:pPr>
            <a:fld id="{BB33346C-74C7-4B72-97F3-CAF464C9CAB5}" type="datetime1">
              <a:rPr lang="en-US"/>
              <a:pPr>
                <a:defRPr/>
              </a:pPr>
              <a:t>12/7/2023</a:t>
            </a:fld>
            <a:endParaRPr lang="en-US"/>
          </a:p>
        </p:txBody>
      </p:sp>
      <p:sp>
        <p:nvSpPr>
          <p:cNvPr id="512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AF8A66-EB6B-493A-BE6F-A00C7DFBEAB1}" type="slidenum">
              <a:rPr lang="en-US" altLang="fr-FR" sz="1200">
                <a:solidFill>
                  <a:srgbClr val="898989"/>
                </a:solidFill>
              </a:rPr>
              <a:pPr>
                <a:spcBef>
                  <a:spcPct val="0"/>
                </a:spcBef>
                <a:buFontTx/>
                <a:buNone/>
              </a:pPr>
              <a:t>4</a:t>
            </a:fld>
            <a:endParaRPr lang="en-US" altLang="fr-FR"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Ce n’est pas suffisant </a:t>
            </a:r>
          </a:p>
        </p:txBody>
      </p:sp>
      <p:sp>
        <p:nvSpPr>
          <p:cNvPr id="3" name="Espace réservé du contenu 2"/>
          <p:cNvSpPr>
            <a:spLocks noGrp="1"/>
          </p:cNvSpPr>
          <p:nvPr>
            <p:ph idx="1"/>
            <p:custDataLst>
              <p:tags r:id="rId2"/>
            </p:custDataLst>
          </p:nvPr>
        </p:nvSpPr>
        <p:spPr>
          <a:xfrm>
            <a:off x="457200" y="1417638"/>
            <a:ext cx="8229600" cy="4708525"/>
          </a:xfrm>
        </p:spPr>
        <p:txBody>
          <a:bodyPr/>
          <a:lstStyle/>
          <a:p>
            <a:pPr algn="just"/>
            <a:r>
              <a:rPr lang="fr-FR" sz="2400" dirty="0"/>
              <a:t>Aucun devis ni bon de commande accepté, matérialisant ainsi un accord pour ces travaux, n’ont été signés par le client. </a:t>
            </a:r>
          </a:p>
          <a:p>
            <a:r>
              <a:rPr lang="fr-FR" sz="2400" dirty="0"/>
              <a:t>Bien que le prestataire fasse état d’une « parole donnée » matérialisant, selon lui, un contrat verbal, tout contrat conclu avec un particulier pour un montant </a:t>
            </a:r>
            <a:r>
              <a:rPr lang="fr-FR" sz="2400" u="sng" dirty="0"/>
              <a:t>d’au moins 1 500 € nécessite obligatoirement un écrit (un acte sous seing privé)</a:t>
            </a:r>
            <a:r>
              <a:rPr lang="fr-FR" sz="2400" dirty="0"/>
              <a:t>. C’est ce qui manque ici…</a:t>
            </a:r>
          </a:p>
          <a:p>
            <a:r>
              <a:rPr lang="fr-FR" sz="2400" dirty="0"/>
              <a:t>En pratique : l’importance d’un devis accepté ou d’un contrat écrit signé. </a:t>
            </a:r>
          </a:p>
          <a:p>
            <a:r>
              <a:rPr lang="fr-FR" sz="2400" dirty="0">
                <a:hlinkClick r:id="rId6"/>
              </a:rPr>
              <a:t>Source  :  Arrêt de la Cour de Cassation, 1ère chambre civile, du 29 octobre 2014, n° 13-25080</a:t>
            </a:r>
            <a:endParaRPr lang="fr-FR" sz="2400"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40</a:t>
            </a:fld>
            <a:endParaRPr lang="en-US">
              <a:solidFill>
                <a:prstClr val="black">
                  <a:tint val="75000"/>
                </a:prstClr>
              </a:solidFill>
            </a:endParaRPr>
          </a:p>
        </p:txBody>
      </p:sp>
    </p:spTree>
    <p:extLst>
      <p:ext uri="{BB962C8B-B14F-4D97-AF65-F5344CB8AC3E}">
        <p14:creationId xmlns:p14="http://schemas.microsoft.com/office/powerpoint/2010/main" val="1853422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L’écrit électronique </a:t>
            </a:r>
          </a:p>
        </p:txBody>
      </p:sp>
      <p:sp>
        <p:nvSpPr>
          <p:cNvPr id="3" name="Espace réservé du contenu 2"/>
          <p:cNvSpPr>
            <a:spLocks noGrp="1"/>
          </p:cNvSpPr>
          <p:nvPr>
            <p:ph idx="1"/>
            <p:custDataLst>
              <p:tags r:id="rId2"/>
            </p:custDataLst>
          </p:nvPr>
        </p:nvSpPr>
        <p:spPr/>
        <p:txBody>
          <a:bodyPr/>
          <a:lstStyle/>
          <a:p>
            <a:pPr marL="0" indent="0">
              <a:buNone/>
            </a:pPr>
            <a:r>
              <a:rPr lang="fr-FR" dirty="0"/>
              <a:t>L’écrit numérique à en principe la même valeur que l’écrit papier sous certaines réserves. (</a:t>
            </a:r>
            <a:r>
              <a:rPr lang="fr-FR" dirty="0">
                <a:hlinkClick r:id="rId6"/>
              </a:rPr>
              <a:t>article 1366 du Code civil</a:t>
            </a:r>
            <a:r>
              <a:rPr lang="fr-FR" dirty="0"/>
              <a:t>)</a:t>
            </a:r>
          </a:p>
          <a:p>
            <a:pPr lvl="1"/>
            <a:r>
              <a:rPr lang="fr-FR" dirty="0"/>
              <a:t>sous réserve que puisse être </a:t>
            </a:r>
            <a:r>
              <a:rPr lang="fr-FR" u="sng" dirty="0"/>
              <a:t>dûment identifiée</a:t>
            </a:r>
            <a:r>
              <a:rPr lang="fr-FR" dirty="0"/>
              <a:t> la personne dont il émane, </a:t>
            </a:r>
          </a:p>
          <a:p>
            <a:pPr lvl="1"/>
            <a:r>
              <a:rPr lang="fr-FR" dirty="0"/>
              <a:t>et qu'il soit établi et conservé dans des conditions de nature à en </a:t>
            </a:r>
            <a:r>
              <a:rPr lang="fr-FR" u="sng" dirty="0"/>
              <a:t>garantir l'intégrité</a:t>
            </a:r>
            <a:r>
              <a:rPr lang="fr-FR" dirty="0"/>
              <a:t>.</a:t>
            </a:r>
          </a:p>
          <a:p>
            <a:r>
              <a:rPr lang="fr-FR" dirty="0"/>
              <a:t>D’où l’intérêt des signatures électroniques… </a:t>
            </a:r>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41</a:t>
            </a:fld>
            <a:endParaRPr lang="en-US" altLang="fr-FR"/>
          </a:p>
        </p:txBody>
      </p:sp>
    </p:spTree>
    <p:extLst>
      <p:ext uri="{BB962C8B-B14F-4D97-AF65-F5344CB8AC3E}">
        <p14:creationId xmlns:p14="http://schemas.microsoft.com/office/powerpoint/2010/main" val="1647652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1.3.3 La signature </a:t>
            </a:r>
          </a:p>
        </p:txBody>
      </p:sp>
      <p:sp>
        <p:nvSpPr>
          <p:cNvPr id="3" name="Espace réservé du contenu 2"/>
          <p:cNvSpPr>
            <a:spLocks noGrp="1"/>
          </p:cNvSpPr>
          <p:nvPr>
            <p:ph idx="1"/>
            <p:custDataLst>
              <p:tags r:id="rId2"/>
            </p:custDataLst>
          </p:nvPr>
        </p:nvSpPr>
        <p:spPr>
          <a:xfrm>
            <a:off x="457200" y="1295400"/>
            <a:ext cx="8229600" cy="4830763"/>
          </a:xfrm>
        </p:spPr>
        <p:txBody>
          <a:bodyPr/>
          <a:lstStyle/>
          <a:p>
            <a:r>
              <a:rPr lang="fr-FR" sz="2000" b="1" dirty="0">
                <a:hlinkClick r:id="rId6"/>
              </a:rPr>
              <a:t>Article 1367 </a:t>
            </a:r>
            <a:r>
              <a:rPr lang="fr-FR" sz="2000" b="1" u="sng" dirty="0">
                <a:hlinkClick r:id="rId6"/>
              </a:rPr>
              <a:t>Code civil </a:t>
            </a:r>
            <a:endParaRPr lang="fr-FR" sz="2000" b="1" dirty="0"/>
          </a:p>
          <a:p>
            <a:pPr marL="0" indent="0" algn="just">
              <a:buNone/>
            </a:pPr>
            <a:endParaRPr lang="fr-FR" sz="2000" dirty="0"/>
          </a:p>
          <a:p>
            <a:pPr marL="0" indent="0" algn="just">
              <a:buNone/>
            </a:pPr>
            <a:r>
              <a:rPr lang="fr-FR" sz="2400" dirty="0"/>
              <a:t>1/ La signature nécessaire à la perfection d'un acte juridique </a:t>
            </a:r>
            <a:r>
              <a:rPr lang="fr-FR" sz="2400" b="1" dirty="0"/>
              <a:t>identifie son auteur. </a:t>
            </a:r>
          </a:p>
          <a:p>
            <a:pPr marL="0" indent="0" algn="just">
              <a:buNone/>
            </a:pPr>
            <a:endParaRPr lang="fr-FR" sz="2400" dirty="0"/>
          </a:p>
          <a:p>
            <a:pPr marL="0" indent="0" algn="just">
              <a:buNone/>
            </a:pPr>
            <a:r>
              <a:rPr lang="fr-FR" sz="2400" dirty="0"/>
              <a:t>2/ Elle </a:t>
            </a:r>
            <a:r>
              <a:rPr lang="fr-FR" sz="2400" b="1" dirty="0"/>
              <a:t>manifeste son consentement </a:t>
            </a:r>
            <a:r>
              <a:rPr lang="fr-FR" sz="2400" dirty="0"/>
              <a:t>aux obligations qui découlent de cet acte.</a:t>
            </a:r>
            <a:endParaRPr lang="fr-FR" sz="2800" dirty="0"/>
          </a:p>
          <a:p>
            <a:pPr marL="0" indent="0" algn="just">
              <a:buNone/>
            </a:pPr>
            <a:r>
              <a:rPr lang="fr-FR" sz="2800" dirty="0"/>
              <a:t> </a:t>
            </a:r>
            <a:br>
              <a:rPr lang="fr-FR" sz="2800" dirty="0"/>
            </a:br>
            <a:br>
              <a:rPr lang="fr-FR" sz="2800" dirty="0"/>
            </a:br>
            <a:endParaRPr lang="fr-FR" sz="2800"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42</a:t>
            </a:fld>
            <a:endParaRPr lang="en-US">
              <a:solidFill>
                <a:prstClr val="black">
                  <a:tint val="75000"/>
                </a:prstClr>
              </a:solidFill>
            </a:endParaRPr>
          </a:p>
        </p:txBody>
      </p:sp>
    </p:spTree>
    <p:extLst>
      <p:ext uri="{BB962C8B-B14F-4D97-AF65-F5344CB8AC3E}">
        <p14:creationId xmlns:p14="http://schemas.microsoft.com/office/powerpoint/2010/main" val="3445625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4C178-A1D0-E15A-7EFD-7726E6DC69F9}"/>
              </a:ext>
            </a:extLst>
          </p:cNvPr>
          <p:cNvSpPr>
            <a:spLocks noGrp="1"/>
          </p:cNvSpPr>
          <p:nvPr>
            <p:ph type="title"/>
            <p:custDataLst>
              <p:tags r:id="rId1"/>
            </p:custDataLst>
          </p:nvPr>
        </p:nvSpPr>
        <p:spPr/>
        <p:txBody>
          <a:bodyPr/>
          <a:lstStyle/>
          <a:p>
            <a:r>
              <a:rPr lang="fr-FR" dirty="0">
                <a:solidFill>
                  <a:srgbClr val="FF0000"/>
                </a:solidFill>
              </a:rPr>
              <a:t>La signature électronique </a:t>
            </a:r>
          </a:p>
        </p:txBody>
      </p:sp>
      <p:sp>
        <p:nvSpPr>
          <p:cNvPr id="3" name="Espace réservé du contenu 2">
            <a:extLst>
              <a:ext uri="{FF2B5EF4-FFF2-40B4-BE49-F238E27FC236}">
                <a16:creationId xmlns:a16="http://schemas.microsoft.com/office/drawing/2014/main" id="{7EB7D9FD-E269-EB95-8066-A7E9305B9457}"/>
              </a:ext>
            </a:extLst>
          </p:cNvPr>
          <p:cNvSpPr>
            <a:spLocks noGrp="1"/>
          </p:cNvSpPr>
          <p:nvPr>
            <p:ph idx="1"/>
            <p:custDataLst>
              <p:tags r:id="rId2"/>
            </p:custDataLst>
          </p:nvPr>
        </p:nvSpPr>
        <p:spPr/>
        <p: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Lorsqu'elle est électronique, elle consiste en l'usage d'un procédé fiable d'identification garantissant son lien avec l'acte auquel elle s'attache. </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endParaRPr lang="fr-FR" sz="2000" dirty="0">
              <a:solidFill>
                <a:prstClr val="black"/>
              </a:solidFill>
              <a:latin typeface="Calibri"/>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Il existe plusieurs niveaux de signature électronique :</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lang="fr-FR" sz="2000" dirty="0">
                <a:solidFill>
                  <a:prstClr val="black"/>
                </a:solidFill>
                <a:latin typeface="Calibri"/>
              </a:rPr>
              <a:t>- </a:t>
            </a:r>
            <a:r>
              <a:rPr lang="fr-FR" sz="2000" b="1" dirty="0">
                <a:solidFill>
                  <a:prstClr val="black"/>
                </a:solidFill>
                <a:latin typeface="Calibri"/>
              </a:rPr>
              <a:t>Signature simple </a:t>
            </a:r>
            <a:r>
              <a:rPr lang="fr-FR" sz="2000" dirty="0">
                <a:solidFill>
                  <a:prstClr val="black"/>
                </a:solidFill>
                <a:latin typeface="Calibri"/>
              </a:rPr>
              <a:t>: signature dessinée avec le doigt sur un écran tactile, image numérisée de la signature manuscrite envoyée par e-mail, case à cocher utilisée pour accepter les conditions générales d’un site internet.</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lang="fr-FR" sz="2000" b="1" dirty="0">
                <a:solidFill>
                  <a:prstClr val="black"/>
                </a:solidFill>
                <a:latin typeface="Calibri"/>
              </a:rPr>
              <a:t>- Signature avancée : </a:t>
            </a:r>
            <a:r>
              <a:rPr lang="fr-FR" sz="2000" dirty="0">
                <a:solidFill>
                  <a:prstClr val="black"/>
                </a:solidFill>
                <a:latin typeface="Calibri"/>
              </a:rPr>
              <a:t>Ce type de signature permet d’identifier le signataire avec une certaine certitude. Les modifications apportées à un document après signature sont détectées et affichés.</a:t>
            </a: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lang="fr-FR" sz="2000" b="1" dirty="0">
                <a:solidFill>
                  <a:prstClr val="black"/>
                </a:solidFill>
                <a:latin typeface="Calibri"/>
              </a:rPr>
              <a:t>- Signature qualifiée : </a:t>
            </a:r>
            <a:r>
              <a:rPr lang="fr-FR" sz="2000" dirty="0">
                <a:solidFill>
                  <a:prstClr val="black"/>
                </a:solidFill>
                <a:latin typeface="Calibri"/>
              </a:rPr>
              <a:t>équivalent légal de la signature manuscrite. Elle garantit par différents systèmes l’identité du signataire avec une très grande certitude. Elle doit cependant reposer sur un certificat qualifié lié à l’identité du signataire. Sa validité est présumée. </a:t>
            </a:r>
          </a:p>
          <a:p>
            <a:endParaRPr lang="fr-FR" dirty="0"/>
          </a:p>
        </p:txBody>
      </p:sp>
      <p:sp>
        <p:nvSpPr>
          <p:cNvPr id="4" name="Espace réservé de la date 3">
            <a:extLst>
              <a:ext uri="{FF2B5EF4-FFF2-40B4-BE49-F238E27FC236}">
                <a16:creationId xmlns:a16="http://schemas.microsoft.com/office/drawing/2014/main" id="{3A2FE2F2-6725-5F10-3548-67E7CF04E50A}"/>
              </a:ext>
            </a:extLst>
          </p:cNvPr>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C118A78B-D22C-9819-73C9-204ABFF827DD}"/>
              </a:ext>
            </a:extLst>
          </p:cNvPr>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43</a:t>
            </a:fld>
            <a:endParaRPr lang="en-US">
              <a:solidFill>
                <a:prstClr val="black">
                  <a:tint val="75000"/>
                </a:prstClr>
              </a:solidFill>
            </a:endParaRPr>
          </a:p>
        </p:txBody>
      </p:sp>
    </p:spTree>
    <p:extLst>
      <p:ext uri="{BB962C8B-B14F-4D97-AF65-F5344CB8AC3E}">
        <p14:creationId xmlns:p14="http://schemas.microsoft.com/office/powerpoint/2010/main" val="363506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2400" dirty="0">
                <a:solidFill>
                  <a:srgbClr val="FF0000"/>
                </a:solidFill>
                <a:latin typeface="Verdana" panose="020B0604030504040204" pitchFamily="34" charset="0"/>
              </a:rPr>
              <a:t>Le consentement et la signature du consommateur doivent retenir l'attention du professionnel : </a:t>
            </a:r>
            <a:br>
              <a:rPr lang="fr-FR" sz="1800" dirty="0">
                <a:solidFill>
                  <a:srgbClr val="000000"/>
                </a:solidFill>
                <a:latin typeface="Verdana" panose="020B0604030504040204" pitchFamily="34" charset="0"/>
              </a:rPr>
            </a:br>
            <a:endParaRPr lang="fr-FR" sz="1800" dirty="0"/>
          </a:p>
        </p:txBody>
      </p:sp>
      <p:sp>
        <p:nvSpPr>
          <p:cNvPr id="3" name="Espace réservé du contenu 2"/>
          <p:cNvSpPr>
            <a:spLocks noGrp="1"/>
          </p:cNvSpPr>
          <p:nvPr>
            <p:ph idx="1"/>
            <p:custDataLst>
              <p:tags r:id="rId2"/>
            </p:custDataLst>
          </p:nvPr>
        </p:nvSpPr>
        <p:spPr/>
        <p:txBody>
          <a:bodyPr/>
          <a:lstStyle/>
          <a:p>
            <a:pPr algn="just"/>
            <a:r>
              <a:rPr lang="fr-FR" sz="2000" dirty="0">
                <a:solidFill>
                  <a:srgbClr val="000000"/>
                </a:solidFill>
                <a:latin typeface="Verdana" panose="020B0604030504040204" pitchFamily="34" charset="0"/>
              </a:rPr>
              <a:t>Problème pratique : un consommateur conteste son acceptation et sa signature électronique simple ou avancée. </a:t>
            </a:r>
          </a:p>
          <a:p>
            <a:pPr algn="just"/>
            <a:endParaRPr lang="fr-FR" sz="2000" dirty="0">
              <a:solidFill>
                <a:srgbClr val="000000"/>
              </a:solidFill>
              <a:latin typeface="Verdana" panose="020B0604030504040204" pitchFamily="34" charset="0"/>
            </a:endParaRPr>
          </a:p>
          <a:p>
            <a:pPr algn="just"/>
            <a:r>
              <a:rPr lang="fr-FR" sz="2000" dirty="0">
                <a:solidFill>
                  <a:srgbClr val="000000"/>
                </a:solidFill>
                <a:latin typeface="Verdana" panose="020B0604030504040204" pitchFamily="34" charset="0"/>
              </a:rPr>
              <a:t>Dans ce cas, le juge va vérifier si les moyens techniques utilisés permettent bien l’identification et le consentement du consommateur.  </a:t>
            </a:r>
          </a:p>
          <a:p>
            <a:pPr algn="just"/>
            <a:r>
              <a:rPr lang="fr-FR" sz="2000" dirty="0">
                <a:solidFill>
                  <a:srgbClr val="000000"/>
                </a:solidFill>
                <a:latin typeface="Verdana" panose="020B0604030504040204" pitchFamily="34" charset="0"/>
              </a:rPr>
              <a:t>La charge de la preuve de la fiabilité de la preuve repose sur celui qui se prévaut du contrat en cas de signature simple ou avancée. </a:t>
            </a:r>
          </a:p>
          <a:p>
            <a:pPr algn="just"/>
            <a:endParaRPr lang="fr-FR" sz="2000" dirty="0">
              <a:solidFill>
                <a:srgbClr val="000000"/>
              </a:solidFill>
              <a:latin typeface="Verdana" panose="020B0604030504040204" pitchFamily="34" charset="0"/>
            </a:endParaRP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44</a:t>
            </a:fld>
            <a:endParaRPr lang="en-US">
              <a:solidFill>
                <a:prstClr val="black">
                  <a:tint val="75000"/>
                </a:prstClr>
              </a:solidFill>
            </a:endParaRPr>
          </a:p>
        </p:txBody>
      </p:sp>
    </p:spTree>
    <p:extLst>
      <p:ext uri="{BB962C8B-B14F-4D97-AF65-F5344CB8AC3E}">
        <p14:creationId xmlns:p14="http://schemas.microsoft.com/office/powerpoint/2010/main" val="4187901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639762"/>
          </a:xfrm>
        </p:spPr>
        <p:txBody>
          <a:bodyPr/>
          <a:lstStyle/>
          <a:p>
            <a:r>
              <a:rPr lang="fr-FR" dirty="0">
                <a:solidFill>
                  <a:srgbClr val="FF0000"/>
                </a:solidFill>
              </a:rPr>
              <a:t>Exemple de la preuve de la fiabilité </a:t>
            </a:r>
          </a:p>
        </p:txBody>
      </p:sp>
      <p:sp>
        <p:nvSpPr>
          <p:cNvPr id="3" name="Espace réservé du contenu 2"/>
          <p:cNvSpPr>
            <a:spLocks noGrp="1"/>
          </p:cNvSpPr>
          <p:nvPr>
            <p:ph idx="1"/>
            <p:custDataLst>
              <p:tags r:id="rId2"/>
            </p:custDataLst>
          </p:nvPr>
        </p:nvSpPr>
        <p:spPr>
          <a:xfrm>
            <a:off x="457200" y="1143000"/>
            <a:ext cx="8229600" cy="4983163"/>
          </a:xfrm>
        </p:spPr>
        <p:txBody>
          <a:bodyPr/>
          <a:lstStyle/>
          <a:p>
            <a:pPr marL="457200" lvl="1" indent="0" algn="just">
              <a:buNone/>
            </a:pPr>
            <a:r>
              <a:rPr lang="fr-FR" sz="1600" u="sng" dirty="0">
                <a:solidFill>
                  <a:srgbClr val="0099E1"/>
                </a:solidFill>
                <a:latin typeface="Verdana" panose="020B0604030504040204" pitchFamily="34" charset="0"/>
                <a:hlinkClick r:id="rId6" tooltip="https://www.legifrance.gouv.fr/affichJuriJudi.do?oldAction=rechExpJuriJudi&amp;idTexte=JURITEXT000032389405&amp;fastReqId=1686904850&amp;fastPos=1"/>
              </a:rPr>
              <a:t>Cour de cassation, 6 avril 2016, n° 15-10.732</a:t>
            </a:r>
            <a:r>
              <a:rPr lang="fr-FR" sz="1600" dirty="0">
                <a:solidFill>
                  <a:srgbClr val="000000"/>
                </a:solidFill>
                <a:latin typeface="Verdana" panose="020B0604030504040204" pitchFamily="34" charset="0"/>
              </a:rPr>
              <a:t>. </a:t>
            </a:r>
          </a:p>
          <a:p>
            <a:pPr marL="457200" lvl="1" indent="0" algn="just">
              <a:buNone/>
            </a:pPr>
            <a:endParaRPr lang="fr-FR" sz="1600" dirty="0">
              <a:solidFill>
                <a:srgbClr val="000000"/>
              </a:solidFill>
              <a:latin typeface="Verdana" panose="020B0604030504040204" pitchFamily="34" charset="0"/>
            </a:endParaRPr>
          </a:p>
          <a:p>
            <a:pPr marL="457200" lvl="1" indent="0" algn="just">
              <a:buNone/>
            </a:pPr>
            <a:r>
              <a:rPr lang="fr-FR" sz="2000" dirty="0"/>
              <a:t>Le jugement retient, après vérification, que la </a:t>
            </a:r>
            <a:r>
              <a:rPr lang="fr-FR" sz="2000" u="sng" dirty="0"/>
              <a:t>demande d'adhésion </a:t>
            </a:r>
            <a:r>
              <a:rPr lang="fr-FR" sz="2000" dirty="0"/>
              <a:t>sous forme électronique a été </a:t>
            </a:r>
            <a:r>
              <a:rPr lang="fr-FR" sz="2000" u="sng" dirty="0"/>
              <a:t>établie et conservée </a:t>
            </a:r>
            <a:r>
              <a:rPr lang="fr-FR" sz="2000" dirty="0"/>
              <a:t>dans des conditions de nature à garantir son </a:t>
            </a:r>
            <a:r>
              <a:rPr lang="fr-FR" sz="2000" u="sng" dirty="0"/>
              <a:t>intégrité</a:t>
            </a:r>
            <a:r>
              <a:rPr lang="fr-FR" sz="2000" dirty="0"/>
              <a:t>, </a:t>
            </a:r>
          </a:p>
          <a:p>
            <a:pPr lvl="1" algn="just"/>
            <a:r>
              <a:rPr lang="fr-FR" sz="2000" dirty="0"/>
              <a:t>la </a:t>
            </a:r>
            <a:r>
              <a:rPr lang="fr-FR" sz="2000" u="sng" dirty="0"/>
              <a:t>signature</a:t>
            </a:r>
            <a:r>
              <a:rPr lang="fr-FR" sz="2000" dirty="0"/>
              <a:t> a été identifiée par un procédé fiable garantissant </a:t>
            </a:r>
            <a:r>
              <a:rPr lang="fr-FR" sz="2000" u="sng" dirty="0"/>
              <a:t>le lien </a:t>
            </a:r>
            <a:r>
              <a:rPr lang="fr-FR" sz="2000" dirty="0"/>
              <a:t>de la signature électronique avec l'acte auquel elle s'attache, </a:t>
            </a:r>
          </a:p>
          <a:p>
            <a:pPr lvl="1" algn="just"/>
            <a:r>
              <a:rPr lang="fr-FR" sz="2000" dirty="0"/>
              <a:t>la demande d'adhésion produite à l'audience porte mention de la délivrance de ce document par la plate-forme de contractualisation en ligne permettant </a:t>
            </a:r>
            <a:r>
              <a:rPr lang="fr-FR" sz="2000" u="sng" dirty="0"/>
              <a:t>une identification et une authentification précise des signataires en date du 25 mai 2011 </a:t>
            </a:r>
            <a:r>
              <a:rPr lang="fr-FR" sz="2000" dirty="0"/>
              <a:t>; </a:t>
            </a:r>
          </a:p>
          <a:p>
            <a:pPr lvl="1" algn="just"/>
            <a:r>
              <a:rPr lang="fr-FR" sz="2000" dirty="0"/>
              <a:t>ayant ainsi effectué la recherche, la juridiction a légalement justifié sa décision ;</a:t>
            </a:r>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45</a:t>
            </a:fld>
            <a:endParaRPr lang="en-US">
              <a:solidFill>
                <a:prstClr val="black">
                  <a:tint val="75000"/>
                </a:prstClr>
              </a:solidFill>
            </a:endParaRPr>
          </a:p>
        </p:txBody>
      </p:sp>
    </p:spTree>
    <p:extLst>
      <p:ext uri="{BB962C8B-B14F-4D97-AF65-F5344CB8AC3E}">
        <p14:creationId xmlns:p14="http://schemas.microsoft.com/office/powerpoint/2010/main" val="727705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685800"/>
            <a:ext cx="8229600" cy="731838"/>
          </a:xfrm>
        </p:spPr>
        <p:txBody>
          <a:bodyPr/>
          <a:lstStyle/>
          <a:p>
            <a:r>
              <a:rPr lang="fr-FR" dirty="0">
                <a:solidFill>
                  <a:srgbClr val="FF0000"/>
                </a:solidFill>
              </a:rPr>
              <a:t>La charge de la preuve incombe ici à la société d'assurance. </a:t>
            </a:r>
            <a:br>
              <a:rPr lang="fr-FR" dirty="0"/>
            </a:br>
            <a:endParaRPr lang="fr-FR" dirty="0"/>
          </a:p>
        </p:txBody>
      </p:sp>
      <p:sp>
        <p:nvSpPr>
          <p:cNvPr id="3" name="Espace réservé du contenu 2"/>
          <p:cNvSpPr>
            <a:spLocks noGrp="1"/>
          </p:cNvSpPr>
          <p:nvPr>
            <p:ph idx="1"/>
            <p:custDataLst>
              <p:tags r:id="rId2"/>
            </p:custDataLst>
          </p:nvPr>
        </p:nvSpPr>
        <p:spPr>
          <a:xfrm>
            <a:off x="457200" y="1676400"/>
            <a:ext cx="8229600" cy="4449763"/>
          </a:xfrm>
        </p:spPr>
        <p:txBody>
          <a:bodyPr/>
          <a:lstStyle/>
          <a:p>
            <a:r>
              <a:rPr lang="fr-FR" dirty="0"/>
              <a:t>La juridiction a pu procéder aux vérifications permettant d'établir que </a:t>
            </a:r>
          </a:p>
          <a:p>
            <a:pPr lvl="1"/>
            <a:r>
              <a:rPr lang="fr-FR" dirty="0"/>
              <a:t>la demande d'adhésion sur la plate-forme garantit l'identification et la vérification des signataires au moment de la souscription, </a:t>
            </a:r>
          </a:p>
          <a:p>
            <a:pPr lvl="1"/>
            <a:endParaRPr lang="fr-FR" dirty="0"/>
          </a:p>
          <a:p>
            <a:pPr lvl="1"/>
            <a:r>
              <a:rPr lang="fr-FR" dirty="0"/>
              <a:t>L’ établissement et la conservation dans des conditions de nature à garantir leur intégrité.</a:t>
            </a: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3316367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 signature électronique </a:t>
            </a:r>
            <a:br>
              <a:rPr lang="fr-FR" dirty="0">
                <a:solidFill>
                  <a:srgbClr val="FF0000"/>
                </a:solidFill>
              </a:rPr>
            </a:br>
            <a:r>
              <a:rPr lang="fr-FR" dirty="0">
                <a:solidFill>
                  <a:srgbClr val="FF0000"/>
                </a:solidFill>
              </a:rPr>
              <a:t>« qualifiée »</a:t>
            </a:r>
          </a:p>
        </p:txBody>
      </p:sp>
      <p:sp>
        <p:nvSpPr>
          <p:cNvPr id="3" name="Espace réservé du contenu 2"/>
          <p:cNvSpPr>
            <a:spLocks noGrp="1"/>
          </p:cNvSpPr>
          <p:nvPr>
            <p:ph idx="1"/>
            <p:custDataLst>
              <p:tags r:id="rId2"/>
            </p:custDataLst>
          </p:nvPr>
        </p:nvSpPr>
        <p:spPr>
          <a:xfrm>
            <a:off x="457200" y="2667000"/>
            <a:ext cx="8229600" cy="3459163"/>
          </a:xfrm>
        </p:spPr>
        <p:txBody>
          <a:bodyPr/>
          <a:lstStyle/>
          <a:p>
            <a:pPr algn="just"/>
            <a:r>
              <a:rPr lang="fr-FR" dirty="0"/>
              <a:t>L’usage d’une signature électronique «certifiée » permet </a:t>
            </a:r>
            <a:r>
              <a:rPr lang="fr-FR" b="1" u="sng" dirty="0"/>
              <a:t>de présumer </a:t>
            </a:r>
            <a:r>
              <a:rPr lang="fr-FR" dirty="0"/>
              <a:t>la fiabilité de la signature devant les juges. </a:t>
            </a:r>
          </a:p>
          <a:p>
            <a:pPr algn="just"/>
            <a:r>
              <a:rPr lang="fr-FR" dirty="0"/>
              <a:t>La charge de la preuve pèse alors sur celui qui conteste la validité de la signature. </a:t>
            </a:r>
          </a:p>
          <a:p>
            <a:pPr algn="just"/>
            <a:endParaRPr lang="fr-FR" dirty="0"/>
          </a:p>
          <a:p>
            <a:endParaRPr lang="fr-FR" dirty="0"/>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47</a:t>
            </a:fld>
            <a:endParaRPr lang="en-US">
              <a:solidFill>
                <a:prstClr val="black">
                  <a:tint val="75000"/>
                </a:prstClr>
              </a:solidFill>
            </a:endParaRPr>
          </a:p>
        </p:txBody>
      </p:sp>
    </p:spTree>
    <p:extLst>
      <p:ext uri="{BB962C8B-B14F-4D97-AF65-F5344CB8AC3E}">
        <p14:creationId xmlns:p14="http://schemas.microsoft.com/office/powerpoint/2010/main" val="63830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a:lstStyle/>
          <a:p>
            <a:r>
              <a:rPr lang="fr-BE" dirty="0">
                <a:solidFill>
                  <a:srgbClr val="FF0000"/>
                </a:solidFill>
              </a:rPr>
              <a:t>Une présomption de fiabilité </a:t>
            </a:r>
          </a:p>
        </p:txBody>
      </p:sp>
      <p:sp>
        <p:nvSpPr>
          <p:cNvPr id="3" name="Content Placeholder 2"/>
          <p:cNvSpPr>
            <a:spLocks noGrp="1"/>
          </p:cNvSpPr>
          <p:nvPr>
            <p:ph idx="1"/>
            <p:custDataLst>
              <p:tags r:id="rId2"/>
            </p:custDataLst>
          </p:nvPr>
        </p:nvSpPr>
        <p:spPr>
          <a:xfrm>
            <a:off x="457200" y="1417638"/>
            <a:ext cx="8229600" cy="4708525"/>
          </a:xfrm>
        </p:spPr>
        <p:txBody>
          <a:bodyPr rtlCol="0">
            <a:normAutofit/>
          </a:bodyPr>
          <a:lstStyle/>
          <a:p>
            <a:pPr algn="just" fontAlgn="auto">
              <a:spcAft>
                <a:spcPts val="0"/>
              </a:spcAft>
              <a:buNone/>
              <a:defRPr/>
            </a:pPr>
            <a:r>
              <a:rPr lang="fr-BE" b="1" dirty="0"/>
              <a:t>La charge de la preuve de la non fiabilité pèse sur l’adversaire</a:t>
            </a:r>
            <a:r>
              <a:rPr lang="fr-BE" dirty="0"/>
              <a:t> :</a:t>
            </a:r>
          </a:p>
          <a:p>
            <a:pPr algn="just" fontAlgn="auto">
              <a:spcAft>
                <a:spcPts val="0"/>
              </a:spcAft>
              <a:buFont typeface="Arial" pitchFamily="34" charset="0"/>
              <a:buChar char="•"/>
              <a:defRPr/>
            </a:pPr>
            <a:r>
              <a:rPr lang="fr-BE" dirty="0"/>
              <a:t>Le procédé de signature électronique est </a:t>
            </a:r>
            <a:r>
              <a:rPr lang="fr-BE" b="1" dirty="0"/>
              <a:t>présumé fiable </a:t>
            </a:r>
            <a:r>
              <a:rPr lang="fr-BE" dirty="0"/>
              <a:t>:</a:t>
            </a:r>
          </a:p>
          <a:p>
            <a:pPr lvl="1" algn="just" fontAlgn="auto">
              <a:spcAft>
                <a:spcPts val="0"/>
              </a:spcAft>
              <a:buFont typeface="Arial" pitchFamily="34" charset="0"/>
              <a:buChar char="•"/>
              <a:defRPr/>
            </a:pPr>
            <a:r>
              <a:rPr lang="fr-FR" dirty="0"/>
              <a:t>S’il repose sur l’usage de </a:t>
            </a:r>
            <a:r>
              <a:rPr lang="fr-FR" b="1" dirty="0"/>
              <a:t>certificats de signature électronique qualifiés</a:t>
            </a:r>
            <a:r>
              <a:rPr lang="fr-FR" dirty="0"/>
              <a:t>. </a:t>
            </a:r>
          </a:p>
          <a:p>
            <a:pPr lvl="1" algn="just" fontAlgn="auto">
              <a:spcAft>
                <a:spcPts val="0"/>
              </a:spcAft>
              <a:buFont typeface="Arial" pitchFamily="34" charset="0"/>
              <a:buChar char="•"/>
              <a:defRPr/>
            </a:pPr>
            <a:r>
              <a:rPr lang="fr-FR" dirty="0"/>
              <a:t>Un certificat de signature électronique est dit qualifié lorsqu’il est délivré </a:t>
            </a:r>
            <a:r>
              <a:rPr lang="fr-FR" b="1" dirty="0"/>
              <a:t>par un prestataire de services de certification électronique (</a:t>
            </a:r>
            <a:r>
              <a:rPr lang="fr-FR" b="1" dirty="0">
                <a:hlinkClick r:id="rId6"/>
              </a:rPr>
              <a:t>PSCE</a:t>
            </a:r>
            <a:r>
              <a:rPr lang="fr-FR" b="1" dirty="0"/>
              <a:t>).</a:t>
            </a:r>
            <a:endParaRPr lang="fr-BE" b="1" dirty="0"/>
          </a:p>
          <a:p>
            <a:pPr fontAlgn="auto">
              <a:spcAft>
                <a:spcPts val="0"/>
              </a:spcAft>
              <a:buFont typeface="Arial" pitchFamily="34" charset="0"/>
              <a:buChar char="•"/>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solidFill>
                  <a:prstClr val="black">
                    <a:tint val="75000"/>
                  </a:prstClr>
                </a:solidFill>
              </a:rPr>
              <a:pPr>
                <a:defRPr/>
              </a:pPr>
              <a:t>12/7/2023</a:t>
            </a:fld>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pPr>
              <a:defRPr/>
            </a:pPr>
            <a:fld id="{36F68BEB-72B2-4972-AC03-F39BDE31CE9C}" type="slidenum">
              <a:rPr lang="en-US">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1314224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Signature sécurisée &amp; simple : quelle différence ? </a:t>
            </a:r>
          </a:p>
        </p:txBody>
      </p:sp>
      <p:sp>
        <p:nvSpPr>
          <p:cNvPr id="3" name="Espace réservé du contenu 2"/>
          <p:cNvSpPr>
            <a:spLocks noGrp="1"/>
          </p:cNvSpPr>
          <p:nvPr>
            <p:ph idx="1"/>
            <p:custDataLst>
              <p:tags r:id="rId2"/>
            </p:custDataLst>
          </p:nvPr>
        </p:nvSpPr>
        <p:spPr/>
        <p:txBody>
          <a:bodyPr/>
          <a:lstStyle/>
          <a:p>
            <a:pPr eaLnBrk="1" fontAlgn="auto" hangingPunct="1">
              <a:spcAft>
                <a:spcPts val="0"/>
              </a:spcAft>
              <a:buNone/>
              <a:defRPr/>
            </a:pPr>
            <a:r>
              <a:rPr lang="fr-FR" sz="2800" dirty="0"/>
              <a:t>La charge de la preuve diffère :</a:t>
            </a:r>
          </a:p>
          <a:p>
            <a:pPr algn="just" eaLnBrk="1" fontAlgn="auto" hangingPunct="1">
              <a:spcAft>
                <a:spcPts val="0"/>
              </a:spcAft>
              <a:defRPr/>
            </a:pPr>
            <a:r>
              <a:rPr lang="fr-FR" sz="2800" dirty="0"/>
              <a:t> la fiabilité de la signature électronique </a:t>
            </a:r>
            <a:r>
              <a:rPr lang="fr-FR" sz="2800" b="1" dirty="0"/>
              <a:t>certifiée</a:t>
            </a:r>
            <a:r>
              <a:rPr lang="fr-FR" sz="2800" dirty="0"/>
              <a:t> est présumée du fait des éléments techniques qui ont fait l'objet d'une certification et qui la composent : </a:t>
            </a:r>
          </a:p>
          <a:p>
            <a:pPr lvl="1" algn="just" eaLnBrk="1" fontAlgn="auto" hangingPunct="1">
              <a:spcAft>
                <a:spcPts val="0"/>
              </a:spcAft>
              <a:defRPr/>
            </a:pPr>
            <a:r>
              <a:rPr lang="fr-FR" sz="2400" dirty="0"/>
              <a:t>dispositif sécurisé de création de signature ,</a:t>
            </a:r>
          </a:p>
          <a:p>
            <a:pPr lvl="1" algn="just" eaLnBrk="1" fontAlgn="auto" hangingPunct="1">
              <a:spcAft>
                <a:spcPts val="0"/>
              </a:spcAft>
              <a:defRPr/>
            </a:pPr>
            <a:r>
              <a:rPr lang="fr-FR" sz="2400" dirty="0"/>
              <a:t>et certificat qualifié.</a:t>
            </a:r>
          </a:p>
          <a:p>
            <a:pPr algn="just" eaLnBrk="1" fontAlgn="auto" hangingPunct="1">
              <a:spcAft>
                <a:spcPts val="0"/>
              </a:spcAft>
              <a:defRPr/>
            </a:pPr>
            <a:r>
              <a:rPr lang="fr-FR" sz="2800" dirty="0"/>
              <a:t>là où celle de la signature électronique </a:t>
            </a:r>
            <a:r>
              <a:rPr lang="fr-FR" sz="2800" b="1" dirty="0"/>
              <a:t>simple ou avancée</a:t>
            </a:r>
            <a:r>
              <a:rPr lang="fr-FR" sz="2800" dirty="0"/>
              <a:t> doit être démontrée par le demandeur en cas de contestation.</a:t>
            </a:r>
            <a:endParaRPr lang="fr-BE" sz="2800" dirty="0"/>
          </a:p>
          <a:p>
            <a:pPr marL="0" indent="0">
              <a:buNone/>
            </a:pPr>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solidFill>
                  <a:prstClr val="black">
                    <a:tint val="75000"/>
                  </a:prstClr>
                </a:solidFill>
              </a:rPr>
              <a:pPr>
                <a:defRPr/>
              </a:pPr>
              <a:t>12/7/2023</a:t>
            </a:fld>
            <a:endParaRPr lang="en-US" dirty="0">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49</a:t>
            </a:fld>
            <a:endParaRPr lang="en-US" altLang="fr-FR"/>
          </a:p>
        </p:txBody>
      </p:sp>
    </p:spTree>
    <p:extLst>
      <p:ext uri="{BB962C8B-B14F-4D97-AF65-F5344CB8AC3E}">
        <p14:creationId xmlns:p14="http://schemas.microsoft.com/office/powerpoint/2010/main" val="428759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a:xfrm>
            <a:off x="609600" y="228600"/>
            <a:ext cx="5522912" cy="566738"/>
          </a:xfrm>
        </p:spPr>
        <p:txBody>
          <a:bodyPr/>
          <a:lstStyle/>
          <a:p>
            <a:pPr eaLnBrk="1" hangingPunct="1"/>
            <a:r>
              <a:rPr lang="fr-BE" altLang="fr-FR" dirty="0">
                <a:solidFill>
                  <a:srgbClr val="FF0000"/>
                </a:solidFill>
              </a:rPr>
              <a:t>D’où l’importance de se tenir informé : par exemple … Legalis.net </a:t>
            </a:r>
          </a:p>
        </p:txBody>
      </p:sp>
      <p:sp>
        <p:nvSpPr>
          <p:cNvPr id="10243" name="Text Placeholder 3"/>
          <p:cNvSpPr>
            <a:spLocks noGrp="1"/>
          </p:cNvSpPr>
          <p:nvPr>
            <p:ph type="body" sz="half" idx="2"/>
            <p:custDataLst>
              <p:tags r:id="rId2"/>
            </p:custDataLst>
          </p:nvPr>
        </p:nvSpPr>
        <p:spPr/>
        <p:txBody>
          <a:bodyPr/>
          <a:lstStyle/>
          <a:p>
            <a:pPr eaLnBrk="1" hangingPunct="1"/>
            <a:endParaRPr lang="fr-BE" altLang="fr-FR" dirty="0"/>
          </a:p>
          <a:p>
            <a:pPr eaLnBrk="1" hangingPunct="1"/>
            <a:endParaRPr lang="fr-BE" altLang="fr-FR" dirty="0"/>
          </a:p>
          <a:p>
            <a:pPr eaLnBrk="1" hangingPunct="1"/>
            <a:r>
              <a:rPr lang="fr-BE" altLang="fr-FR" dirty="0"/>
              <a:t>Abonnez-vous… </a:t>
            </a:r>
          </a:p>
        </p:txBody>
      </p:sp>
      <p:sp>
        <p:nvSpPr>
          <p:cNvPr id="5" name="Date Placeholder 4"/>
          <p:cNvSpPr>
            <a:spLocks noGrp="1"/>
          </p:cNvSpPr>
          <p:nvPr>
            <p:ph type="dt" sz="quarter" idx="10"/>
            <p:custDataLst>
              <p:tags r:id="rId3"/>
            </p:custDataLst>
          </p:nvPr>
        </p:nvSpPr>
        <p:spPr/>
        <p:txBody>
          <a:bodyPr/>
          <a:lstStyle/>
          <a:p>
            <a:pPr>
              <a:defRPr/>
            </a:pPr>
            <a:fld id="{282DEF92-4B00-4A67-948B-791E70042DEB}" type="datetime1">
              <a:rPr lang="en-US"/>
              <a:pPr>
                <a:defRPr/>
              </a:pPr>
              <a:t>12/7/2023</a:t>
            </a:fld>
            <a:endParaRPr lang="en-US"/>
          </a:p>
        </p:txBody>
      </p:sp>
      <p:sp>
        <p:nvSpPr>
          <p:cNvPr id="10245" name="Slide Number Placeholder 5"/>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402AD3-7FF6-4FCD-AF81-B308180C3B07}" type="slidenum">
              <a:rPr lang="en-US" altLang="fr-FR" sz="1200">
                <a:solidFill>
                  <a:srgbClr val="898989"/>
                </a:solidFill>
              </a:rPr>
              <a:pPr>
                <a:spcBef>
                  <a:spcPct val="0"/>
                </a:spcBef>
                <a:buFontTx/>
                <a:buNone/>
              </a:pPr>
              <a:t>5</a:t>
            </a:fld>
            <a:endParaRPr lang="en-US" altLang="fr-FR" sz="1200">
              <a:solidFill>
                <a:srgbClr val="898989"/>
              </a:solidFill>
            </a:endParaRPr>
          </a:p>
        </p:txBody>
      </p:sp>
      <p:pic>
        <p:nvPicPr>
          <p:cNvPr id="4" name="Espace réservé pour une image  3">
            <a:extLst>
              <a:ext uri="{FF2B5EF4-FFF2-40B4-BE49-F238E27FC236}">
                <a16:creationId xmlns:a16="http://schemas.microsoft.com/office/drawing/2014/main" id="{86F76E17-F1D8-692A-A060-DB67A9862F8F}"/>
              </a:ext>
            </a:extLst>
          </p:cNvPr>
          <p:cNvPicPr>
            <a:picLocks noGrp="1" noChangeAspect="1"/>
          </p:cNvPicPr>
          <p:nvPr>
            <p:ph type="pic" idx="1"/>
            <p:custDataLst>
              <p:tags r:id="rId5"/>
            </p:custDataLst>
          </p:nvPr>
        </p:nvPicPr>
        <p:blipFill rotWithShape="1">
          <a:blip r:embed="rId8"/>
          <a:srcRect l="12500" r="12500"/>
          <a:stretch/>
        </p:blipFill>
        <p:spPr>
          <a:xfrm>
            <a:off x="1865312" y="1160462"/>
            <a:ext cx="6341004" cy="475575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custDataLst>
              <p:tags r:id="rId1"/>
            </p:custDataLst>
          </p:nvPr>
        </p:nvSpPr>
        <p:spPr/>
        <p:txBody>
          <a:bodyPr/>
          <a:lstStyle/>
          <a:p>
            <a:r>
              <a:rPr lang="fr-BE" dirty="0">
                <a:solidFill>
                  <a:srgbClr val="FF0000"/>
                </a:solidFill>
              </a:rPr>
              <a:t>1.3.4 La valeur juridique de l’email ?</a:t>
            </a:r>
          </a:p>
        </p:txBody>
      </p:sp>
      <p:sp>
        <p:nvSpPr>
          <p:cNvPr id="3" name="Content Placeholder 2"/>
          <p:cNvSpPr>
            <a:spLocks noGrp="1"/>
          </p:cNvSpPr>
          <p:nvPr>
            <p:ph idx="1"/>
            <p:custDataLst>
              <p:tags r:id="rId2"/>
            </p:custDataLst>
          </p:nvPr>
        </p:nvSpPr>
        <p:spPr>
          <a:xfrm>
            <a:off x="457200" y="1600200"/>
            <a:ext cx="8229600" cy="4953000"/>
          </a:xfrm>
        </p:spPr>
        <p:txBody>
          <a:bodyPr rtlCol="0">
            <a:normAutofit lnSpcReduction="10000"/>
          </a:bodyPr>
          <a:lstStyle/>
          <a:p>
            <a:pPr algn="just" fontAlgn="auto">
              <a:spcAft>
                <a:spcPts val="0"/>
              </a:spcAft>
              <a:buNone/>
              <a:defRPr/>
            </a:pPr>
            <a:r>
              <a:rPr lang="fr-BE" dirty="0"/>
              <a:t>Un email peut être produit en justice. </a:t>
            </a:r>
          </a:p>
          <a:p>
            <a:pPr algn="just" fontAlgn="auto">
              <a:spcAft>
                <a:spcPts val="0"/>
              </a:spcAft>
              <a:buFont typeface="Arial" pitchFamily="34" charset="0"/>
              <a:buChar char="•"/>
              <a:defRPr/>
            </a:pPr>
            <a:r>
              <a:rPr lang="fr-BE" dirty="0"/>
              <a:t>Mais un message électronique n'apporte généralement </a:t>
            </a:r>
            <a:r>
              <a:rPr lang="fr-BE" i="1" u="sng" dirty="0"/>
              <a:t>aucune fiabilité </a:t>
            </a:r>
            <a:r>
              <a:rPr lang="fr-BE" dirty="0"/>
              <a:t>quant à l'identité de l'expéditeur et à l'intégrité du message. </a:t>
            </a:r>
          </a:p>
          <a:p>
            <a:pPr algn="just" fontAlgn="auto">
              <a:spcAft>
                <a:spcPts val="0"/>
              </a:spcAft>
              <a:buFont typeface="Arial" pitchFamily="34" charset="0"/>
              <a:buChar char="•"/>
              <a:defRPr/>
            </a:pPr>
            <a:r>
              <a:rPr lang="fr-BE" dirty="0"/>
              <a:t>Sa valeur probatoire est donc soumise à l'appréciation du magistrat qui aura à statuer. </a:t>
            </a:r>
          </a:p>
          <a:p>
            <a:pPr algn="just" fontAlgn="auto">
              <a:spcAft>
                <a:spcPts val="0"/>
              </a:spcAft>
              <a:buFont typeface="Arial" pitchFamily="34" charset="0"/>
              <a:buChar char="•"/>
              <a:defRPr/>
            </a:pPr>
            <a:r>
              <a:rPr lang="fr-BE" dirty="0"/>
              <a:t>Le email ?  </a:t>
            </a:r>
            <a:r>
              <a:rPr lang="fr-BE" b="1" dirty="0"/>
              <a:t>un commencement de preuve par écrit qui ne se suffira pas à lui-même pour faire la preuve.</a:t>
            </a:r>
            <a:endParaRPr lang="fr-BE" dirty="0"/>
          </a:p>
          <a:p>
            <a:pPr fontAlgn="auto">
              <a:spcAft>
                <a:spcPts val="0"/>
              </a:spcAft>
              <a:buFont typeface="Arial" pitchFamily="34" charset="0"/>
              <a:buChar char="•"/>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solidFill>
                  <a:prstClr val="black">
                    <a:tint val="75000"/>
                  </a:prstClr>
                </a:solidFill>
              </a:rPr>
              <a:pPr>
                <a:defRPr/>
              </a:pPr>
              <a:t>12/7/2023</a:t>
            </a:fld>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pPr>
              <a:defRPr/>
            </a:pPr>
            <a:fld id="{12C98C66-E3BE-4807-8417-ED6A095BE0B7}" type="slidenum">
              <a:rPr lang="en-US">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3463379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554162"/>
          </a:xfrm>
        </p:spPr>
        <p:txBody>
          <a:bodyPr/>
          <a:lstStyle/>
          <a:p>
            <a:r>
              <a:rPr lang="fr-BE" dirty="0">
                <a:solidFill>
                  <a:srgbClr val="FF0000"/>
                </a:solidFill>
              </a:rPr>
              <a:t>le email n’est pas une preuve littérale ou « écrite »  </a:t>
            </a:r>
          </a:p>
        </p:txBody>
      </p:sp>
      <p:sp>
        <p:nvSpPr>
          <p:cNvPr id="3" name="Content Placeholder 2"/>
          <p:cNvSpPr>
            <a:spLocks noGrp="1"/>
          </p:cNvSpPr>
          <p:nvPr>
            <p:ph idx="1"/>
            <p:custDataLst>
              <p:tags r:id="rId2"/>
            </p:custDataLst>
          </p:nvPr>
        </p:nvSpPr>
        <p:spPr>
          <a:xfrm>
            <a:off x="457200" y="1828800"/>
            <a:ext cx="8229600" cy="4297363"/>
          </a:xfrm>
        </p:spPr>
        <p:txBody>
          <a:bodyPr/>
          <a:lstStyle/>
          <a:p>
            <a:pPr algn="just">
              <a:buNone/>
            </a:pPr>
            <a:r>
              <a:rPr lang="fr-FR" sz="1800" dirty="0"/>
              <a:t>Quelle est la valeur probante d'un courrier électronique ? </a:t>
            </a:r>
          </a:p>
          <a:p>
            <a:pPr algn="just">
              <a:buNone/>
            </a:pPr>
            <a:r>
              <a:rPr lang="fr-FR" sz="1800" dirty="0"/>
              <a:t>Habituellement un mail n'identifie son expéditeur que par son adresse électronique et par la mention de son nom au bas du texte rédigé. Une telle mention n'est pas constitutive d'une véritable signature électronique (C. civ., 1367 nouveau). </a:t>
            </a:r>
          </a:p>
          <a:p>
            <a:pPr algn="just">
              <a:buNone/>
            </a:pPr>
            <a:r>
              <a:rPr lang="fr-FR" sz="1800" dirty="0"/>
              <a:t>Le courrier électronique (sauf à réserver l'hypothèse, qui n'est pas encore répandue, de l'usage d'une véritable signature électronique) n'est donc pas un écrit au sens du droit de la preuve , qui n'en connaît que deux variétés, l'acte authentique et l'acte sous signature privée. </a:t>
            </a:r>
          </a:p>
          <a:p>
            <a:pPr algn="just">
              <a:buNone/>
            </a:pPr>
            <a:endParaRPr lang="fr-BE" sz="1800" dirty="0"/>
          </a:p>
          <a:p>
            <a:pPr algn="just">
              <a:buNone/>
            </a:pPr>
            <a:r>
              <a:rPr lang="fr-BE" sz="1800" dirty="0"/>
              <a:t>Il suffit de </a:t>
            </a:r>
            <a:r>
              <a:rPr lang="fr-BE" sz="1800" b="1" dirty="0"/>
              <a:t>dénier la valeur </a:t>
            </a:r>
            <a:r>
              <a:rPr lang="fr-BE" sz="1800" dirty="0"/>
              <a:t>probante du courriel pour que celui-ci ne soit pas retenu à titre de preuve. </a:t>
            </a:r>
          </a:p>
        </p:txBody>
      </p:sp>
      <p:sp>
        <p:nvSpPr>
          <p:cNvPr id="4" name="Date Placeholder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3887952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solidFill>
                  <a:srgbClr val="FF0000"/>
                </a:solidFill>
              </a:rPr>
              <a:t>L’exception : un email + au minimum une autre preuve </a:t>
            </a:r>
          </a:p>
        </p:txBody>
      </p:sp>
      <p:sp>
        <p:nvSpPr>
          <p:cNvPr id="3" name="Content Placeholder 2"/>
          <p:cNvSpPr>
            <a:spLocks noGrp="1"/>
          </p:cNvSpPr>
          <p:nvPr>
            <p:ph idx="1"/>
            <p:custDataLst>
              <p:tags r:id="rId2"/>
            </p:custDataLst>
          </p:nvPr>
        </p:nvSpPr>
        <p:spPr>
          <a:xfrm>
            <a:off x="457200" y="2209800"/>
            <a:ext cx="8229600" cy="3916363"/>
          </a:xfrm>
        </p:spPr>
        <p:txBody>
          <a:bodyPr/>
          <a:lstStyle/>
          <a:p>
            <a:pPr algn="just">
              <a:buNone/>
            </a:pPr>
            <a:r>
              <a:rPr lang="fr-BE" sz="2800" dirty="0">
                <a:hlinkClick r:id="rId7"/>
              </a:rPr>
              <a:t>L'article 1361 </a:t>
            </a:r>
            <a:r>
              <a:rPr lang="fr-BE" sz="2800" dirty="0"/>
              <a:t>du Code civil prévoit que cette règle de l’exigence d’un écrit littéral reçoit exception lorsqu'il existe </a:t>
            </a:r>
            <a:r>
              <a:rPr lang="fr-BE" sz="2800" b="1" dirty="0"/>
              <a:t>un commencement de preuve </a:t>
            </a:r>
            <a:r>
              <a:rPr lang="fr-BE" sz="2800" dirty="0"/>
              <a:t>par écrit comme un email. </a:t>
            </a:r>
          </a:p>
          <a:p>
            <a:pPr algn="just">
              <a:buNone/>
            </a:pPr>
            <a:r>
              <a:rPr lang="fr-BE" sz="2800" dirty="0"/>
              <a:t> Les courriers électroniques produits à titre de commencement de preuve par écrit doivent nécessairement être associés </a:t>
            </a:r>
            <a:r>
              <a:rPr lang="fr-BE" sz="2800" b="1" dirty="0"/>
              <a:t>à des compléments de preuve extérieurs pour que la preuve soit retenue</a:t>
            </a:r>
            <a:r>
              <a:rPr lang="fr-BE" sz="2800" dirty="0"/>
              <a:t>. </a:t>
            </a:r>
          </a:p>
          <a:p>
            <a:endParaRPr lang="fr-BE" dirty="0"/>
          </a:p>
          <a:p>
            <a:endParaRPr lang="fr-BE" dirty="0"/>
          </a:p>
        </p:txBody>
      </p:sp>
      <p:sp>
        <p:nvSpPr>
          <p:cNvPr id="4" name="Date Placeholder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52</a:t>
            </a:fld>
            <a:endParaRPr lang="en-US" dirty="0">
              <a:solidFill>
                <a:prstClr val="black">
                  <a:tint val="75000"/>
                </a:prstClr>
              </a:solidFill>
            </a:endParaRPr>
          </a:p>
        </p:txBody>
      </p:sp>
    </p:spTree>
    <p:extLst>
      <p:ext uri="{BB962C8B-B14F-4D97-AF65-F5344CB8AC3E}">
        <p14:creationId xmlns:p14="http://schemas.microsoft.com/office/powerpoint/2010/main" val="4277250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28220-F2F8-4C44-985B-A5DB2C946DC5}"/>
              </a:ext>
            </a:extLst>
          </p:cNvPr>
          <p:cNvSpPr>
            <a:spLocks noGrp="1"/>
          </p:cNvSpPr>
          <p:nvPr>
            <p:ph type="title"/>
            <p:custDataLst>
              <p:tags r:id="rId1"/>
            </p:custDataLst>
          </p:nvPr>
        </p:nvSpPr>
        <p:spPr/>
        <p:txBody>
          <a:bodyPr/>
          <a:lstStyle/>
          <a:p>
            <a:r>
              <a:rPr lang="fr-FR" dirty="0">
                <a:solidFill>
                  <a:srgbClr val="FF0000"/>
                </a:solidFill>
              </a:rPr>
              <a:t>En pratique </a:t>
            </a:r>
          </a:p>
        </p:txBody>
      </p:sp>
      <p:sp>
        <p:nvSpPr>
          <p:cNvPr id="3" name="Espace réservé du contenu 2">
            <a:extLst>
              <a:ext uri="{FF2B5EF4-FFF2-40B4-BE49-F238E27FC236}">
                <a16:creationId xmlns:a16="http://schemas.microsoft.com/office/drawing/2014/main" id="{08EE5610-0DAE-41F5-8053-2949C4AE844D}"/>
              </a:ext>
            </a:extLst>
          </p:cNvPr>
          <p:cNvSpPr>
            <a:spLocks noGrp="1"/>
          </p:cNvSpPr>
          <p:nvPr>
            <p:ph idx="1"/>
            <p:custDataLst>
              <p:tags r:id="rId2"/>
            </p:custDataLst>
          </p:nvPr>
        </p:nvSpPr>
        <p:spPr/>
        <p:txBody>
          <a:bodyPr/>
          <a:lstStyle/>
          <a:p>
            <a:pPr marL="0" indent="0" algn="just">
              <a:buNone/>
            </a:pPr>
            <a:r>
              <a:rPr lang="fr-FR" sz="2800" dirty="0"/>
              <a:t>La fiabilité d'un email est faible dans la mesure où, l'identification précise de l'ordinateur et de la boîte de messagerie d'expédition ne garantissent pas totalement l'identité de celui qui a concrètement tapé et envoyé le message. </a:t>
            </a:r>
          </a:p>
          <a:p>
            <a:pPr marL="0" indent="0" algn="just">
              <a:buNone/>
            </a:pPr>
            <a:r>
              <a:rPr lang="fr-FR" sz="2800" dirty="0"/>
              <a:t>Mais elle est suffisante lorsque l'expéditeur désigné par la signature de bas de mail ne dénie pas sa qualité d'auteur et le contenu du message. </a:t>
            </a:r>
          </a:p>
        </p:txBody>
      </p:sp>
      <p:sp>
        <p:nvSpPr>
          <p:cNvPr id="4" name="Espace réservé de la date 3">
            <a:extLst>
              <a:ext uri="{FF2B5EF4-FFF2-40B4-BE49-F238E27FC236}">
                <a16:creationId xmlns:a16="http://schemas.microsoft.com/office/drawing/2014/main" id="{BFF44EBD-40D9-4B18-ABC7-FC49F97E7CF3}"/>
              </a:ext>
            </a:extLst>
          </p:cNvPr>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8E3B6C8A-EA01-4058-8AEB-3DB5F4EC2D03}"/>
              </a:ext>
            </a:extLst>
          </p:cNvPr>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53</a:t>
            </a:fld>
            <a:endParaRPr lang="en-US">
              <a:solidFill>
                <a:prstClr val="black">
                  <a:tint val="75000"/>
                </a:prstClr>
              </a:solidFill>
            </a:endParaRPr>
          </a:p>
        </p:txBody>
      </p:sp>
    </p:spTree>
    <p:extLst>
      <p:ext uri="{BB962C8B-B14F-4D97-AF65-F5344CB8AC3E}">
        <p14:creationId xmlns:p14="http://schemas.microsoft.com/office/powerpoint/2010/main" val="1216662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solidFill>
                  <a:srgbClr val="FF0000"/>
                </a:solidFill>
              </a:rPr>
              <a:t>Cas pratique  : pour les civils</a:t>
            </a:r>
          </a:p>
        </p:txBody>
      </p:sp>
      <p:sp>
        <p:nvSpPr>
          <p:cNvPr id="3" name="Content Placeholder 2"/>
          <p:cNvSpPr>
            <a:spLocks noGrp="1"/>
          </p:cNvSpPr>
          <p:nvPr>
            <p:ph idx="1"/>
            <p:custDataLst>
              <p:tags r:id="rId2"/>
            </p:custDataLst>
          </p:nvPr>
        </p:nvSpPr>
        <p:spPr/>
        <p:txBody>
          <a:bodyPr/>
          <a:lstStyle/>
          <a:p>
            <a:pPr marL="0" indent="0" algn="just">
              <a:buNone/>
            </a:pPr>
            <a:r>
              <a:rPr lang="fr-FR" sz="2000" dirty="0"/>
              <a:t>Cass. 1re civ., 26 sept. 2019, n° 18-16.523.</a:t>
            </a:r>
          </a:p>
          <a:p>
            <a:pPr algn="just"/>
            <a:r>
              <a:rPr lang="fr-FR" sz="2000" dirty="0"/>
              <a:t>Pour condamner M. O. à payer à M. W. la somme de 10 000 euros, </a:t>
            </a:r>
          </a:p>
          <a:p>
            <a:pPr algn="just"/>
            <a:r>
              <a:rPr lang="fr-FR" sz="2000" dirty="0"/>
              <a:t>l'arrêt retient que le courrier électronique du 8 juin 2012 vaut reconnaissance par M. O. de la dette qu'il a contractée personnellement ;</a:t>
            </a:r>
          </a:p>
          <a:p>
            <a:pPr algn="just"/>
            <a:r>
              <a:rPr lang="fr-FR" sz="2000" dirty="0"/>
              <a:t>Qu'en se fondant sur cet élément, constituant un commencement de preuve par écrit du prêt litigieux, </a:t>
            </a:r>
          </a:p>
          <a:p>
            <a:pPr algn="just"/>
            <a:r>
              <a:rPr lang="fr-FR" sz="2000" dirty="0">
                <a:highlight>
                  <a:srgbClr val="FFFF00"/>
                </a:highlight>
              </a:rPr>
              <a:t>sans constater l'existence d'éléments extrinsèques propres à le corroborer</a:t>
            </a:r>
            <a:r>
              <a:rPr lang="fr-FR" sz="2000" dirty="0"/>
              <a:t>,</a:t>
            </a:r>
          </a:p>
          <a:p>
            <a:pPr algn="just"/>
            <a:r>
              <a:rPr lang="fr-FR" sz="2000" dirty="0"/>
              <a:t> la cour d'appel a privé sa décision de base légale au regard des textes susvisés ;</a:t>
            </a:r>
          </a:p>
          <a:p>
            <a:pPr algn="just"/>
            <a:endParaRPr lang="fr-FR" sz="2000" dirty="0"/>
          </a:p>
          <a:p>
            <a:pPr algn="just"/>
            <a:r>
              <a:rPr lang="fr-FR" sz="2000" dirty="0"/>
              <a:t>Conclusion : un seul mail ne suffit pas….</a:t>
            </a:r>
          </a:p>
        </p:txBody>
      </p:sp>
      <p:sp>
        <p:nvSpPr>
          <p:cNvPr id="4" name="Date Placeholder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54</a:t>
            </a:fld>
            <a:endParaRPr lang="en-US">
              <a:solidFill>
                <a:prstClr val="black">
                  <a:tint val="75000"/>
                </a:prstClr>
              </a:solidFill>
            </a:endParaRPr>
          </a:p>
        </p:txBody>
      </p:sp>
    </p:spTree>
    <p:extLst>
      <p:ext uri="{BB962C8B-B14F-4D97-AF65-F5344CB8AC3E}">
        <p14:creationId xmlns:p14="http://schemas.microsoft.com/office/powerpoint/2010/main" val="2346192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Dans le </a:t>
            </a:r>
            <a:r>
              <a:rPr lang="fr-FR" dirty="0" err="1">
                <a:solidFill>
                  <a:srgbClr val="FF0000"/>
                </a:solidFill>
              </a:rPr>
              <a:t>BtoB</a:t>
            </a:r>
            <a:endParaRPr lang="fr-FR" dirty="0">
              <a:solidFill>
                <a:srgbClr val="FF0000"/>
              </a:solidFill>
            </a:endParaRPr>
          </a:p>
        </p:txBody>
      </p:sp>
      <p:sp>
        <p:nvSpPr>
          <p:cNvPr id="3" name="Espace réservé du contenu 2"/>
          <p:cNvSpPr>
            <a:spLocks noGrp="1"/>
          </p:cNvSpPr>
          <p:nvPr>
            <p:ph idx="1"/>
            <p:custDataLst>
              <p:tags r:id="rId2"/>
            </p:custDataLst>
          </p:nvPr>
        </p:nvSpPr>
        <p:spPr/>
        <p:txBody>
          <a:bodyPr/>
          <a:lstStyle/>
          <a:p>
            <a:r>
              <a:rPr lang="fr-FR" dirty="0"/>
              <a:t>Dans des rapports </a:t>
            </a:r>
            <a:r>
              <a:rPr lang="fr-FR" dirty="0" err="1"/>
              <a:t>BtoB</a:t>
            </a:r>
            <a:r>
              <a:rPr lang="fr-FR" dirty="0"/>
              <a:t>, il convient d'être très vigilant quant aux contenus des échanges, </a:t>
            </a:r>
          </a:p>
          <a:p>
            <a:endParaRPr lang="fr-FR" dirty="0"/>
          </a:p>
          <a:p>
            <a:r>
              <a:rPr lang="fr-FR" dirty="0"/>
              <a:t>Un simple email, s'il est clair et précis, peut engager contractuellement une société (</a:t>
            </a:r>
            <a:r>
              <a:rPr lang="fr-FR" u="sng" dirty="0">
                <a:hlinkClick r:id="rId6" tooltip="http://www.legifrance.gouv.fr/affichJuriJudi.do?oldAction=rechExpJuriJudi&amp;idTexte=JURITEXT000030842246&amp;fastReqId=1666992636&amp;fastPos=1"/>
              </a:rPr>
              <a:t>Cass., civil 1, 1 juillet 2015, 14-19.781, Inédit</a:t>
            </a:r>
            <a:r>
              <a:rPr lang="fr-FR" dirty="0"/>
              <a:t>).</a:t>
            </a: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55</a:t>
            </a:fld>
            <a:endParaRPr lang="en-US">
              <a:solidFill>
                <a:prstClr val="black">
                  <a:tint val="75000"/>
                </a:prstClr>
              </a:solidFill>
            </a:endParaRPr>
          </a:p>
        </p:txBody>
      </p:sp>
    </p:spTree>
    <p:extLst>
      <p:ext uri="{BB962C8B-B14F-4D97-AF65-F5344CB8AC3E}">
        <p14:creationId xmlns:p14="http://schemas.microsoft.com/office/powerpoint/2010/main" val="363621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1DB3E-B80F-4362-BF9C-FF44CADD305A}"/>
              </a:ext>
            </a:extLst>
          </p:cNvPr>
          <p:cNvSpPr>
            <a:spLocks noGrp="1"/>
          </p:cNvSpPr>
          <p:nvPr>
            <p:ph type="title"/>
            <p:custDataLst>
              <p:tags r:id="rId1"/>
            </p:custDataLst>
          </p:nvPr>
        </p:nvSpPr>
        <p:spPr/>
        <p:txBody>
          <a:bodyPr/>
          <a:lstStyle/>
          <a:p>
            <a:r>
              <a:rPr lang="fr-FR" dirty="0">
                <a:solidFill>
                  <a:srgbClr val="FF0000"/>
                </a:solidFill>
              </a:rPr>
              <a:t>Cass., civil 1, 1 juillet 2015, 14-19.781</a:t>
            </a:r>
          </a:p>
        </p:txBody>
      </p:sp>
      <p:sp>
        <p:nvSpPr>
          <p:cNvPr id="3" name="Espace réservé du contenu 2">
            <a:extLst>
              <a:ext uri="{FF2B5EF4-FFF2-40B4-BE49-F238E27FC236}">
                <a16:creationId xmlns:a16="http://schemas.microsoft.com/office/drawing/2014/main" id="{2A04A799-A8E2-43EA-90DB-17323E788FFF}"/>
              </a:ext>
            </a:extLst>
          </p:cNvPr>
          <p:cNvSpPr>
            <a:spLocks noGrp="1"/>
          </p:cNvSpPr>
          <p:nvPr>
            <p:ph idx="1"/>
            <p:custDataLst>
              <p:tags r:id="rId2"/>
            </p:custDataLst>
          </p:nvPr>
        </p:nvSpPr>
        <p:spPr/>
        <p:txBody>
          <a:bodyPr/>
          <a:lstStyle/>
          <a:p>
            <a:r>
              <a:rPr lang="fr-FR" sz="1400" dirty="0"/>
              <a:t>La société PPMS a adressé, le 14 septembre 2011, un message électronique à M. X..., expert-comptable exerçant sous le nom de cabinet CSA, pour lui demander de lui fournir diverses précisions quant au régime fiscal des salariés français expatriés ; </a:t>
            </a:r>
          </a:p>
          <a:p>
            <a:r>
              <a:rPr lang="fr-FR" sz="1400" dirty="0"/>
              <a:t>Le 23 septembre 2011, le cabinet CSA a expédié à PPMS une consultation répondant aux questions posées, ainsi que la facture correspondante qui a été contestée ; </a:t>
            </a:r>
          </a:p>
          <a:p>
            <a:r>
              <a:rPr lang="fr-FR" sz="1400" dirty="0"/>
              <a:t> CSA a </a:t>
            </a:r>
            <a:r>
              <a:rPr lang="fr-FR" sz="1400" u="sng" dirty="0"/>
              <a:t>engagé une action en paiement de sa facture et de dommages-intérêts ;</a:t>
            </a:r>
          </a:p>
          <a:p>
            <a:r>
              <a:rPr lang="fr-FR" sz="1400" dirty="0"/>
              <a:t>Pour rejeter ses demandes, le jugement en première instance retient qu'à la lecture du courriel adressé par la société PPMS au cabinet CSA, il apparaît qu'il s'agit d'une </a:t>
            </a:r>
            <a:r>
              <a:rPr lang="fr-FR" sz="1400" i="1" dirty="0"/>
              <a:t>prise de contact et d'une demande d'informations </a:t>
            </a:r>
            <a:r>
              <a:rPr lang="fr-FR" sz="1400" dirty="0"/>
              <a:t>générales et des conditions financières d'intervention éventuelle, et que cette demande ne </a:t>
            </a:r>
            <a:r>
              <a:rPr lang="fr-FR" sz="1400" u="sng" dirty="0"/>
              <a:t>peut être considérée comme une commande formelle </a:t>
            </a:r>
            <a:r>
              <a:rPr lang="fr-FR" sz="1400" dirty="0"/>
              <a:t>;</a:t>
            </a:r>
          </a:p>
          <a:p>
            <a:r>
              <a:rPr lang="fr-FR" sz="1400" dirty="0"/>
              <a:t>Qu'en statuant ainsi, alors qu'il résulte des </a:t>
            </a:r>
            <a:r>
              <a:rPr lang="fr-FR" sz="1400" u="sng" dirty="0"/>
              <a:t>productions que ce courriel mentionnait </a:t>
            </a:r>
            <a:r>
              <a:rPr lang="fr-FR" sz="1400" dirty="0"/>
              <a:t>: « </a:t>
            </a:r>
            <a:r>
              <a:rPr lang="fr-FR" sz="1400" i="1" dirty="0"/>
              <a:t>Auriez-vous l'amabilité de me faire parvenir les informations suivantes : Impôt sur le revenu pour un étranger ? Ce pourcentage à appliquer à tous les revenus ou seulement sur le salaire, excluant les indemnités de séjour ? Quelle est la taxe locale ?</a:t>
            </a:r>
            <a:r>
              <a:rPr lang="fr-FR" sz="1400" dirty="0"/>
              <a:t> », appelant une réponse étudiée du professionnel consulté, de sorte qu'il </a:t>
            </a:r>
            <a:r>
              <a:rPr lang="fr-FR" sz="1400" u="sng" dirty="0"/>
              <a:t>constituait, en termes clairs et précis, une commande de consultation</a:t>
            </a:r>
            <a:r>
              <a:rPr lang="fr-FR" sz="1400" dirty="0"/>
              <a:t>, le tribunal a dénaturé ce document, violant ainsi le texte susvisé ;</a:t>
            </a:r>
            <a:br>
              <a:rPr lang="fr-FR" sz="1400" dirty="0"/>
            </a:br>
            <a:br>
              <a:rPr lang="fr-FR" sz="1400" dirty="0"/>
            </a:br>
            <a:r>
              <a:rPr lang="fr-FR" sz="1400" dirty="0"/>
              <a:t>Conclusion : ici un seul mail clair engage le professionnel </a:t>
            </a:r>
            <a:endParaRPr lang="fr-FR" dirty="0"/>
          </a:p>
        </p:txBody>
      </p:sp>
      <p:sp>
        <p:nvSpPr>
          <p:cNvPr id="4" name="Espace réservé de la date 3">
            <a:extLst>
              <a:ext uri="{FF2B5EF4-FFF2-40B4-BE49-F238E27FC236}">
                <a16:creationId xmlns:a16="http://schemas.microsoft.com/office/drawing/2014/main" id="{D39417DE-710E-40BB-8B57-A9F83F2D7716}"/>
              </a:ext>
            </a:extLst>
          </p:cNvPr>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EDBA3DD1-7DDC-46AD-9F20-13B9F6905337}"/>
              </a:ext>
            </a:extLst>
          </p:cNvPr>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56</a:t>
            </a:fld>
            <a:endParaRPr lang="en-US">
              <a:solidFill>
                <a:prstClr val="black">
                  <a:tint val="75000"/>
                </a:prstClr>
              </a:solidFill>
            </a:endParaRPr>
          </a:p>
        </p:txBody>
      </p:sp>
    </p:spTree>
    <p:extLst>
      <p:ext uri="{BB962C8B-B14F-4D97-AF65-F5344CB8AC3E}">
        <p14:creationId xmlns:p14="http://schemas.microsoft.com/office/powerpoint/2010/main" val="64377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1.3.5 La formation des contrats électroniques (pour rappel) </a:t>
            </a:r>
          </a:p>
        </p:txBody>
      </p:sp>
      <p:sp>
        <p:nvSpPr>
          <p:cNvPr id="3" name="Espace réservé du contenu 2"/>
          <p:cNvSpPr>
            <a:spLocks noGrp="1"/>
          </p:cNvSpPr>
          <p:nvPr>
            <p:ph idx="1"/>
            <p:custDataLst>
              <p:tags r:id="rId2"/>
            </p:custDataLst>
          </p:nvPr>
        </p:nvSpPr>
        <p:spPr/>
        <p:txBody>
          <a:bodyPr/>
          <a:lstStyle/>
          <a:p>
            <a:pPr marL="0" indent="0">
              <a:buNone/>
            </a:pPr>
            <a:r>
              <a:rPr lang="fr-FR" sz="3600" dirty="0"/>
              <a:t>Classiquement, le contrat se forme par la rencontre </a:t>
            </a:r>
          </a:p>
          <a:p>
            <a:r>
              <a:rPr lang="fr-FR" sz="3600" dirty="0"/>
              <a:t>d'une </a:t>
            </a:r>
            <a:r>
              <a:rPr lang="fr-FR" sz="3600" b="1" dirty="0"/>
              <a:t>offre</a:t>
            </a:r>
            <a:r>
              <a:rPr lang="fr-FR" sz="3600" dirty="0"/>
              <a:t> et </a:t>
            </a:r>
          </a:p>
          <a:p>
            <a:r>
              <a:rPr lang="fr-FR" sz="3600" dirty="0"/>
              <a:t>d'une </a:t>
            </a:r>
            <a:r>
              <a:rPr lang="fr-FR" sz="3600" b="1" dirty="0"/>
              <a:t>acceptation</a:t>
            </a:r>
            <a:r>
              <a:rPr lang="fr-FR" sz="3600" dirty="0"/>
              <a:t> </a:t>
            </a:r>
          </a:p>
          <a:p>
            <a:pPr marL="0" indent="0" algn="just">
              <a:buNone/>
            </a:pPr>
            <a:r>
              <a:rPr lang="fr-FR" sz="3600" dirty="0"/>
              <a:t>Les articles </a:t>
            </a:r>
            <a:r>
              <a:rPr lang="fr-FR" sz="3600" dirty="0">
                <a:hlinkClick r:id="rId4"/>
              </a:rPr>
              <a:t>1127-1 et suivant </a:t>
            </a:r>
            <a:r>
              <a:rPr lang="fr-FR" sz="3600" dirty="0"/>
              <a:t>du Code civil fixent des conditions spécifiques pour les contrats électroniques.</a:t>
            </a:r>
          </a:p>
          <a:p>
            <a:pPr marL="0" indent="0">
              <a:buNone/>
            </a:pPr>
            <a:endParaRPr lang="fr-FR" sz="3600" dirty="0"/>
          </a:p>
          <a:p>
            <a:pPr marL="0" indent="0">
              <a:buNone/>
            </a:pPr>
            <a:endParaRPr lang="fr-FR" sz="3600" dirty="0"/>
          </a:p>
        </p:txBody>
      </p:sp>
    </p:spTree>
    <p:extLst>
      <p:ext uri="{BB962C8B-B14F-4D97-AF65-F5344CB8AC3E}">
        <p14:creationId xmlns:p14="http://schemas.microsoft.com/office/powerpoint/2010/main" val="2328137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Le double click </a:t>
            </a:r>
          </a:p>
        </p:txBody>
      </p:sp>
      <p:sp>
        <p:nvSpPr>
          <p:cNvPr id="3" name="Espace réservé du contenu 2"/>
          <p:cNvSpPr>
            <a:spLocks noGrp="1"/>
          </p:cNvSpPr>
          <p:nvPr>
            <p:ph idx="1"/>
            <p:custDataLst>
              <p:tags r:id="rId2"/>
            </p:custDataLst>
          </p:nvPr>
        </p:nvSpPr>
        <p:spPr/>
        <p:txBody>
          <a:bodyPr/>
          <a:lstStyle/>
          <a:p>
            <a:pPr algn="just"/>
            <a:r>
              <a:rPr lang="fr-FR" sz="2800" b="1" dirty="0">
                <a:solidFill>
                  <a:srgbClr val="4A5E81"/>
                </a:solidFill>
                <a:hlinkClick r:id="rId4"/>
              </a:rPr>
              <a:t>Article 1127-2 C. </a:t>
            </a:r>
            <a:r>
              <a:rPr lang="fr-FR" sz="2800" b="1" dirty="0" err="1">
                <a:solidFill>
                  <a:srgbClr val="4A5E81"/>
                </a:solidFill>
                <a:hlinkClick r:id="rId4"/>
              </a:rPr>
              <a:t>Civ</a:t>
            </a:r>
            <a:r>
              <a:rPr lang="fr-FR" sz="2800" b="1" dirty="0">
                <a:solidFill>
                  <a:srgbClr val="4A5E81"/>
                </a:solidFill>
                <a:hlinkClick r:id="rId4"/>
              </a:rPr>
              <a:t>. </a:t>
            </a:r>
            <a:endParaRPr lang="fr-FR" sz="2800" dirty="0"/>
          </a:p>
          <a:p>
            <a:pPr algn="just"/>
            <a:r>
              <a:rPr lang="fr-FR" sz="2800" dirty="0"/>
              <a:t>L'acceptation ne peut être donnée que si le client a eu la possibilité de vérifier le détail de sa commande.</a:t>
            </a:r>
          </a:p>
          <a:p>
            <a:pPr algn="just"/>
            <a:r>
              <a:rPr lang="fr-FR" sz="2800" dirty="0"/>
              <a:t>Le commerçant doit accuser réception, sans délai injustifié et par voie électronique, de la commande.</a:t>
            </a:r>
          </a:p>
          <a:p>
            <a:r>
              <a:rPr lang="fr-FR" sz="2800" dirty="0"/>
              <a:t>Vérifier que le panier d’achat est bien validé en deux fois et qu’un accusé de réception est bien envoyé par mail. </a:t>
            </a:r>
          </a:p>
        </p:txBody>
      </p:sp>
    </p:spTree>
    <p:extLst>
      <p:ext uri="{BB962C8B-B14F-4D97-AF65-F5344CB8AC3E}">
        <p14:creationId xmlns:p14="http://schemas.microsoft.com/office/powerpoint/2010/main" val="1441842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 technique d’acceptation par </a:t>
            </a:r>
            <a:br>
              <a:rPr lang="fr-FR" dirty="0">
                <a:solidFill>
                  <a:srgbClr val="FF0000"/>
                </a:solidFill>
              </a:rPr>
            </a:br>
            <a:r>
              <a:rPr lang="fr-FR" dirty="0">
                <a:solidFill>
                  <a:srgbClr val="FF0000"/>
                </a:solidFill>
              </a:rPr>
              <a:t>« clic » des CGV et le BtoC </a:t>
            </a:r>
          </a:p>
        </p:txBody>
      </p:sp>
      <p:sp>
        <p:nvSpPr>
          <p:cNvPr id="3" name="Espace réservé du contenu 2"/>
          <p:cNvSpPr>
            <a:spLocks noGrp="1"/>
          </p:cNvSpPr>
          <p:nvPr>
            <p:ph idx="1"/>
            <p:custDataLst>
              <p:tags r:id="rId2"/>
            </p:custDataLst>
          </p:nvPr>
        </p:nvSpPr>
        <p:spPr>
          <a:xfrm>
            <a:off x="457200" y="1904999"/>
            <a:ext cx="8229600" cy="4953001"/>
          </a:xfrm>
        </p:spPr>
        <p:txBody>
          <a:bodyPr/>
          <a:lstStyle/>
          <a:p>
            <a:pPr marL="0" indent="0" algn="just">
              <a:buNone/>
            </a:pPr>
            <a:r>
              <a:rPr lang="fr-FR" sz="2400" dirty="0"/>
              <a:t>Après la conclusion du contrat à distance et au plus tard au moment de la livraison ou avant le début de l'exécution du service, les informations précontractuelles visées à l'article L 211-5 (CGV) doivent être confirmées sur </a:t>
            </a:r>
            <a:r>
              <a:rPr lang="fr-FR" sz="2400" dirty="0">
                <a:highlight>
                  <a:srgbClr val="FFFF00"/>
                </a:highlight>
              </a:rPr>
              <a:t>un support durable </a:t>
            </a:r>
            <a:r>
              <a:rPr lang="fr-FR" sz="2400" dirty="0"/>
              <a:t>(email- PDF) (C. </a:t>
            </a:r>
            <a:r>
              <a:rPr lang="fr-FR" sz="2400" dirty="0" err="1"/>
              <a:t>consom</a:t>
            </a:r>
            <a:r>
              <a:rPr lang="fr-FR" sz="2400" dirty="0"/>
              <a:t>. art. L 221-13) </a:t>
            </a:r>
          </a:p>
          <a:p>
            <a:pPr marL="0" indent="0" algn="just">
              <a:buNone/>
            </a:pPr>
            <a:endParaRPr lang="fr-FR" sz="2400" dirty="0"/>
          </a:p>
          <a:p>
            <a:pPr marL="0" indent="0" algn="just">
              <a:buNone/>
            </a:pPr>
            <a:r>
              <a:rPr lang="fr-FR" sz="2400" dirty="0"/>
              <a:t>Pour aller plus loin sur les différentes étapes en droit de la consommation  : </a:t>
            </a:r>
            <a:r>
              <a:rPr lang="fr-FR" sz="2400" dirty="0">
                <a:hlinkClick r:id="rId6"/>
              </a:rPr>
              <a:t>https://www.efl.fr/actualite/information-precontractuelle-contrats-distance-lien-hypertexte-suffire_f5658335d-afda-444c-97dd-59868da4464d</a:t>
            </a:r>
            <a:r>
              <a:rPr lang="fr-FR" sz="2400" dirty="0"/>
              <a:t> </a:t>
            </a:r>
          </a:p>
        </p:txBody>
      </p:sp>
      <p:sp>
        <p:nvSpPr>
          <p:cNvPr id="4" name="Espace réservé de la date 3"/>
          <p:cNvSpPr>
            <a:spLocks noGrp="1"/>
          </p:cNvSpPr>
          <p:nvPr>
            <p:ph type="dt" sz="half" idx="10"/>
            <p:custDataLst>
              <p:tags r:id="rId3"/>
            </p:custDataLst>
          </p:nvPr>
        </p:nvSpPr>
        <p:spPr/>
        <p:txBody>
          <a:bodyPr/>
          <a:lstStyle/>
          <a:p>
            <a:pPr>
              <a:defRPr/>
            </a:pPr>
            <a:fld id="{6D8FB98C-AF51-47A7-976C-99F68EB94F92}" type="datetime1">
              <a:rPr lang="en-US" smtClean="0">
                <a:solidFill>
                  <a:prstClr val="black">
                    <a:tint val="75000"/>
                  </a:prstClr>
                </a:solidFill>
              </a:rPr>
              <a:pPr>
                <a:defRPr/>
              </a:pPr>
              <a:t>12/7/2023</a:t>
            </a:fld>
            <a:endParaRPr lang="en-US">
              <a:solidFill>
                <a:prstClr val="black">
                  <a:tint val="75000"/>
                </a:prstClr>
              </a:solidFill>
            </a:endParaRPr>
          </a:p>
        </p:txBody>
      </p:sp>
      <p:sp>
        <p:nvSpPr>
          <p:cNvPr id="5" name="Espace réservé du numéro de diapositive 4"/>
          <p:cNvSpPr>
            <a:spLocks noGrp="1"/>
          </p:cNvSpPr>
          <p:nvPr>
            <p:ph type="sldNum" sz="quarter" idx="12"/>
            <p:custDataLst>
              <p:tags r:id="rId4"/>
            </p:custDataLst>
          </p:nvPr>
        </p:nvSpPr>
        <p:spPr/>
        <p:txBody>
          <a:bodyPr/>
          <a:lstStyle/>
          <a:p>
            <a:pPr>
              <a:defRPr/>
            </a:pPr>
            <a:fld id="{C50DAE3C-144B-4CBE-867B-5D3059BC90E8}" type="slidenum">
              <a:rPr lang="en-US" smtClean="0">
                <a:solidFill>
                  <a:prstClr val="black">
                    <a:tint val="75000"/>
                  </a:prstClr>
                </a:solidFill>
              </a:rPr>
              <a:pPr>
                <a:defRPr/>
              </a:pPr>
              <a:t>59</a:t>
            </a:fld>
            <a:endParaRPr lang="en-US">
              <a:solidFill>
                <a:prstClr val="black">
                  <a:tint val="75000"/>
                </a:prstClr>
              </a:solidFill>
            </a:endParaRPr>
          </a:p>
        </p:txBody>
      </p:sp>
    </p:spTree>
    <p:extLst>
      <p:ext uri="{BB962C8B-B14F-4D97-AF65-F5344CB8AC3E}">
        <p14:creationId xmlns:p14="http://schemas.microsoft.com/office/powerpoint/2010/main" val="342165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custDataLst>
              <p:tags r:id="rId1"/>
            </p:custDataLst>
          </p:nvPr>
        </p:nvSpPr>
        <p:spPr>
          <a:xfrm>
            <a:off x="0" y="0"/>
            <a:ext cx="8685212" cy="1844824"/>
          </a:xfrm>
        </p:spPr>
        <p:txBody>
          <a:bodyPr>
            <a:normAutofit/>
          </a:bodyPr>
          <a:lstStyle/>
          <a:p>
            <a:r>
              <a:rPr lang="fr-BE" sz="3200" dirty="0">
                <a:solidFill>
                  <a:srgbClr val="FF0000"/>
                </a:solidFill>
              </a:rPr>
              <a:t>D</a:t>
            </a:r>
            <a:r>
              <a:rPr lang="fr-BE" sz="3200" dirty="0">
                <a:solidFill>
                  <a:srgbClr val="FF0000"/>
                </a:solidFill>
                <a:latin typeface="+mj-lt"/>
              </a:rPr>
              <a:t>es questions de droit</a:t>
            </a:r>
            <a:br>
              <a:rPr lang="fr-BE" sz="3200" dirty="0">
                <a:solidFill>
                  <a:srgbClr val="FF0000"/>
                </a:solidFill>
                <a:latin typeface="+mj-lt"/>
              </a:rPr>
            </a:br>
            <a:r>
              <a:rPr lang="fr-BE" sz="3200" dirty="0">
                <a:solidFill>
                  <a:srgbClr val="FF0000"/>
                </a:solidFill>
                <a:latin typeface="+mj-lt"/>
              </a:rPr>
              <a:t>en prendre en compte </a:t>
            </a:r>
            <a:br>
              <a:rPr lang="fr-BE" sz="3200" dirty="0">
                <a:solidFill>
                  <a:srgbClr val="FF0000"/>
                </a:solidFill>
                <a:latin typeface="+mj-lt"/>
              </a:rPr>
            </a:br>
            <a:r>
              <a:rPr lang="fr-BE" sz="3200" dirty="0">
                <a:solidFill>
                  <a:srgbClr val="FF0000"/>
                </a:solidFill>
                <a:latin typeface="+mj-lt"/>
              </a:rPr>
              <a:t>lorsque l’on monte un projet IT : </a:t>
            </a:r>
          </a:p>
        </p:txBody>
      </p:sp>
      <p:sp>
        <p:nvSpPr>
          <p:cNvPr id="140291" name="Rectangle 3"/>
          <p:cNvSpPr>
            <a:spLocks noGrp="1" noChangeArrowheads="1"/>
          </p:cNvSpPr>
          <p:nvPr>
            <p:ph idx="1"/>
            <p:custDataLst>
              <p:tags r:id="rId2"/>
            </p:custDataLst>
          </p:nvPr>
        </p:nvSpPr>
        <p:spPr>
          <a:xfrm>
            <a:off x="228600" y="1844824"/>
            <a:ext cx="8534400" cy="4708376"/>
          </a:xfrm>
        </p:spPr>
        <p:txBody>
          <a:bodyPr>
            <a:normAutofit lnSpcReduction="10000"/>
          </a:bodyPr>
          <a:lstStyle/>
          <a:p>
            <a:pPr marL="971550" lvl="1" indent="-514350">
              <a:buAutoNum type="arabicPeriod"/>
            </a:pPr>
            <a:r>
              <a:rPr lang="fr-BE" dirty="0">
                <a:latin typeface="+mj-lt"/>
              </a:rPr>
              <a:t>Le choix de la structure (droit des sociétés) et la fiscalité. </a:t>
            </a:r>
          </a:p>
          <a:p>
            <a:pPr marL="971550" lvl="1" indent="-514350">
              <a:buAutoNum type="arabicPeriod"/>
            </a:pPr>
            <a:r>
              <a:rPr lang="fr-BE" dirty="0">
                <a:latin typeface="+mj-lt"/>
              </a:rPr>
              <a:t>Le cadre légal de l’activité : existe-t-il une réglementation spécifique de l’activité ?</a:t>
            </a:r>
          </a:p>
          <a:p>
            <a:pPr marL="1314450" lvl="3" indent="0">
              <a:buNone/>
            </a:pPr>
            <a:r>
              <a:rPr lang="fr-BE" dirty="0">
                <a:latin typeface="+mj-lt"/>
              </a:rPr>
              <a:t>Ex.: Jeux d’argent, santé…</a:t>
            </a:r>
          </a:p>
          <a:p>
            <a:pPr marL="971550" lvl="1" indent="-514350">
              <a:buFont typeface="+mj-lt"/>
              <a:buAutoNum type="arabicPeriod"/>
            </a:pPr>
            <a:r>
              <a:rPr lang="fr-BE" dirty="0">
                <a:latin typeface="+mj-lt"/>
              </a:rPr>
              <a:t>La mise en place des documents contractuels : </a:t>
            </a:r>
          </a:p>
          <a:p>
            <a:pPr marL="1314450" lvl="3" indent="0">
              <a:buNone/>
            </a:pPr>
            <a:r>
              <a:rPr lang="fr-BE" dirty="0">
                <a:latin typeface="+mj-lt"/>
              </a:rPr>
              <a:t>CGV, CGU, contrat … : pour les consommateurs &amp; les professionnels  </a:t>
            </a:r>
          </a:p>
          <a:p>
            <a:pPr marL="971550" lvl="1" indent="-514350">
              <a:buFont typeface="+mj-lt"/>
              <a:buAutoNum type="arabicPeriod"/>
            </a:pPr>
            <a:r>
              <a:rPr lang="fr-BE" dirty="0">
                <a:latin typeface="+mj-lt"/>
              </a:rPr>
              <a:t>La gestion des données personnelles : </a:t>
            </a:r>
          </a:p>
          <a:p>
            <a:pPr marL="1314450" lvl="3" indent="0">
              <a:buNone/>
            </a:pPr>
            <a:r>
              <a:rPr lang="fr-BE" dirty="0">
                <a:latin typeface="+mj-lt"/>
              </a:rPr>
              <a:t>Information des personnes, procédure à la CNIL </a:t>
            </a:r>
          </a:p>
          <a:p>
            <a:pPr marL="971550" lvl="1" indent="-514350">
              <a:buFont typeface="+mj-lt"/>
              <a:buAutoNum type="arabicPeriod"/>
            </a:pPr>
            <a:r>
              <a:rPr lang="fr-BE" dirty="0">
                <a:latin typeface="+mj-lt"/>
              </a:rPr>
              <a:t>La propriété intellectuelle : </a:t>
            </a:r>
          </a:p>
          <a:p>
            <a:pPr marL="1314450" lvl="3" indent="0">
              <a:buNone/>
            </a:pPr>
            <a:r>
              <a:rPr lang="fr-BE" dirty="0">
                <a:latin typeface="+mj-lt"/>
              </a:rPr>
              <a:t>Marque, droit d’auteur, nom de domaine, confidentialité… </a:t>
            </a:r>
          </a:p>
          <a:p>
            <a:pPr marL="971550" lvl="1" indent="-514350">
              <a:buFont typeface="+mj-lt"/>
              <a:buAutoNum type="arabicPeriod"/>
            </a:pPr>
            <a:endParaRPr lang="fr-BE" dirty="0">
              <a:latin typeface="+mj-lt"/>
            </a:endParaRPr>
          </a:p>
          <a:p>
            <a:pPr marL="971550" lvl="1" indent="-514350">
              <a:buFont typeface="+mj-lt"/>
              <a:buAutoNum type="arabicPeriod"/>
            </a:pPr>
            <a:endParaRPr lang="fr-BE" dirty="0">
              <a:latin typeface="+mj-lt"/>
            </a:endParaRPr>
          </a:p>
        </p:txBody>
      </p:sp>
    </p:spTree>
    <p:extLst>
      <p:ext uri="{BB962C8B-B14F-4D97-AF65-F5344CB8AC3E}">
        <p14:creationId xmlns:p14="http://schemas.microsoft.com/office/powerpoint/2010/main" val="2347055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a:xfrm>
            <a:off x="437745" y="2438400"/>
            <a:ext cx="8229600" cy="1143000"/>
          </a:xfrm>
        </p:spPr>
        <p:txBody>
          <a:bodyPr rtlCol="0">
            <a:normAutofit fontScale="90000"/>
          </a:bodyPr>
          <a:lstStyle/>
          <a:p>
            <a:pPr eaLnBrk="1" fontAlgn="auto" hangingPunct="1">
              <a:spcAft>
                <a:spcPts val="0"/>
              </a:spcAft>
              <a:defRPr/>
            </a:pPr>
            <a:r>
              <a:rPr lang="fr-BE" dirty="0">
                <a:solidFill>
                  <a:srgbClr val="FF0000"/>
                </a:solidFill>
              </a:rPr>
              <a:t>1.4  Les autres modes de règlement des conflits : </a:t>
            </a:r>
            <a:r>
              <a:rPr lang="fr-BE" b="1" dirty="0">
                <a:solidFill>
                  <a:srgbClr val="FF0000"/>
                </a:solidFill>
              </a:rPr>
              <a:t>arbitrage et médiation  </a:t>
            </a:r>
          </a:p>
        </p:txBody>
      </p:sp>
      <p:sp>
        <p:nvSpPr>
          <p:cNvPr id="21507" name="Content Placeholder 2"/>
          <p:cNvSpPr>
            <a:spLocks noGrp="1"/>
          </p:cNvSpPr>
          <p:nvPr>
            <p:ph idx="1"/>
            <p:custDataLst>
              <p:tags r:id="rId2"/>
            </p:custDataLst>
          </p:nvPr>
        </p:nvSpPr>
        <p:spPr>
          <a:xfrm>
            <a:off x="228600" y="1905000"/>
            <a:ext cx="8686800" cy="4244975"/>
          </a:xfrm>
        </p:spPr>
        <p:txBody>
          <a:bodyPr rtlCol="0">
            <a:normAutofit/>
          </a:bodyPr>
          <a:lstStyle/>
          <a:p>
            <a:pPr eaLnBrk="1" fontAlgn="auto" hangingPunct="1">
              <a:spcAft>
                <a:spcPts val="0"/>
              </a:spcAft>
              <a:buFontTx/>
              <a:buNone/>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0443DE71-901B-4864-8990-7BB19233CFC4}" type="datetime1">
              <a:rPr lang="en-US"/>
              <a:pPr>
                <a:defRPr/>
              </a:pPr>
              <a:t>12/7/2023</a:t>
            </a:fld>
            <a:endParaRPr lang="en-US"/>
          </a:p>
        </p:txBody>
      </p:sp>
      <p:sp>
        <p:nvSpPr>
          <p:cNvPr id="3789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2D9C07-6C96-49F3-8598-13DBF48F4FD8}" type="slidenum">
              <a:rPr lang="en-US" altLang="fr-FR" sz="1200">
                <a:solidFill>
                  <a:srgbClr val="898989"/>
                </a:solidFill>
              </a:rPr>
              <a:pPr>
                <a:spcBef>
                  <a:spcPct val="0"/>
                </a:spcBef>
                <a:buFontTx/>
                <a:buNone/>
              </a:pPr>
              <a:t>60</a:t>
            </a:fld>
            <a:endParaRPr lang="en-US" altLang="fr-FR"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L’arbitrage </a:t>
            </a:r>
          </a:p>
        </p:txBody>
      </p:sp>
      <p:sp>
        <p:nvSpPr>
          <p:cNvPr id="3" name="Espace réservé du contenu 2"/>
          <p:cNvSpPr>
            <a:spLocks noGrp="1"/>
          </p:cNvSpPr>
          <p:nvPr>
            <p:ph idx="1"/>
            <p:custDataLst>
              <p:tags r:id="rId2"/>
            </p:custDataLst>
          </p:nvPr>
        </p:nvSpPr>
        <p:spPr/>
        <p:txBody>
          <a:bodyPr/>
          <a:lstStyle/>
          <a:p>
            <a:pPr eaLnBrk="1" fontAlgn="auto" hangingPunct="1">
              <a:spcAft>
                <a:spcPts val="0"/>
              </a:spcAft>
              <a:buFontTx/>
              <a:buNone/>
              <a:defRPr/>
            </a:pPr>
            <a:r>
              <a:rPr lang="fr-BE" sz="2400" dirty="0"/>
              <a:t>L'</a:t>
            </a:r>
            <a:r>
              <a:rPr lang="fr-BE" sz="2400" b="1" dirty="0"/>
              <a:t>arbitrage</a:t>
            </a:r>
            <a:r>
              <a:rPr lang="fr-BE" sz="2400" dirty="0"/>
              <a:t> est un mode alternatif de résolution des conflits :</a:t>
            </a:r>
          </a:p>
          <a:p>
            <a:pPr eaLnBrk="1" fontAlgn="auto" hangingPunct="1">
              <a:spcAft>
                <a:spcPts val="0"/>
              </a:spcAft>
              <a:defRPr/>
            </a:pPr>
            <a:r>
              <a:rPr lang="fr-BE" sz="2400" dirty="0"/>
              <a:t>Un arbitre intervient pour prendre des décisions qui </a:t>
            </a:r>
            <a:r>
              <a:rPr lang="fr-BE" sz="2400" b="1" dirty="0"/>
              <a:t>engagent</a:t>
            </a:r>
            <a:r>
              <a:rPr lang="fr-BE" sz="2400" dirty="0"/>
              <a:t> les deux parties qui font appel à ses services. </a:t>
            </a:r>
          </a:p>
          <a:p>
            <a:pPr eaLnBrk="1" fontAlgn="auto" hangingPunct="1">
              <a:spcAft>
                <a:spcPts val="0"/>
              </a:spcAft>
              <a:defRPr/>
            </a:pPr>
            <a:r>
              <a:rPr lang="fr-BE" sz="2400" dirty="0"/>
              <a:t>C'est un </a:t>
            </a:r>
            <a:r>
              <a:rPr lang="fr-BE" sz="2400" b="1" dirty="0"/>
              <a:t>mode non étatique </a:t>
            </a:r>
            <a:r>
              <a:rPr lang="fr-BE" sz="2400" dirty="0"/>
              <a:t>de règlement des litiges qui peut être intéressant principalement pour les Noms de domaine :</a:t>
            </a:r>
          </a:p>
          <a:p>
            <a:pPr lvl="1" eaLnBrk="1" fontAlgn="auto" hangingPunct="1">
              <a:spcAft>
                <a:spcPts val="0"/>
              </a:spcAft>
              <a:defRPr/>
            </a:pPr>
            <a:r>
              <a:rPr lang="fr-BE" sz="2400" dirty="0"/>
              <a:t>Aspect international du litige</a:t>
            </a:r>
          </a:p>
          <a:p>
            <a:pPr lvl="1" eaLnBrk="1" fontAlgn="auto" hangingPunct="1">
              <a:spcAft>
                <a:spcPts val="0"/>
              </a:spcAft>
              <a:defRPr/>
            </a:pPr>
            <a:r>
              <a:rPr lang="fr-BE" sz="2400" dirty="0"/>
              <a:t>Coût &amp; rapidité</a:t>
            </a:r>
          </a:p>
          <a:p>
            <a:pPr eaLnBrk="1" fontAlgn="auto" hangingPunct="1">
              <a:spcAft>
                <a:spcPts val="0"/>
              </a:spcAft>
              <a:defRPr/>
            </a:pPr>
            <a:r>
              <a:rPr lang="fr-BE" sz="2400" dirty="0"/>
              <a:t>C’est très fréquent pour les litiges relatifs aux noms de domaine</a:t>
            </a: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61</a:t>
            </a:fld>
            <a:endParaRPr lang="en-US" altLang="fr-FR"/>
          </a:p>
        </p:txBody>
      </p:sp>
    </p:spTree>
    <p:extLst>
      <p:ext uri="{BB962C8B-B14F-4D97-AF65-F5344CB8AC3E}">
        <p14:creationId xmlns:p14="http://schemas.microsoft.com/office/powerpoint/2010/main" val="1665413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1"/>
            </p:custDataLst>
          </p:nvPr>
        </p:nvSpPr>
        <p:spPr/>
        <p:txBody>
          <a:bodyPr/>
          <a:lstStyle/>
          <a:p>
            <a:pPr eaLnBrk="1" hangingPunct="1"/>
            <a:r>
              <a:rPr lang="fr-BE" altLang="fr-FR" dirty="0">
                <a:solidFill>
                  <a:srgbClr val="FF0000"/>
                </a:solidFill>
              </a:rPr>
              <a:t>Exemple : Arbitrage &amp; noms de domaine (ND)</a:t>
            </a:r>
          </a:p>
        </p:txBody>
      </p:sp>
      <p:sp>
        <p:nvSpPr>
          <p:cNvPr id="22531" name="Content Placeholder 2"/>
          <p:cNvSpPr>
            <a:spLocks noGrp="1"/>
          </p:cNvSpPr>
          <p:nvPr>
            <p:ph idx="1"/>
            <p:custDataLst>
              <p:tags r:id="rId2"/>
            </p:custDataLst>
          </p:nvPr>
        </p:nvSpPr>
        <p:spPr/>
        <p:txBody>
          <a:bodyPr rtlCol="0">
            <a:normAutofit/>
          </a:bodyPr>
          <a:lstStyle/>
          <a:p>
            <a:pPr eaLnBrk="1" fontAlgn="auto" hangingPunct="1">
              <a:spcAft>
                <a:spcPts val="0"/>
              </a:spcAft>
              <a:buFontTx/>
              <a:buNone/>
              <a:defRPr/>
            </a:pPr>
            <a:r>
              <a:rPr lang="fr-BE" dirty="0"/>
              <a:t>Méthodes alternatives de règlement des litiges : </a:t>
            </a:r>
          </a:p>
          <a:p>
            <a:pPr lvl="1" eaLnBrk="1" fontAlgn="auto" hangingPunct="1">
              <a:spcAft>
                <a:spcPts val="0"/>
              </a:spcAft>
              <a:defRPr/>
            </a:pPr>
            <a:r>
              <a:rPr lang="fr-BE" dirty="0"/>
              <a:t>Principe </a:t>
            </a:r>
            <a:r>
              <a:rPr lang="fr-BE" dirty="0" err="1">
                <a:hlinkClick r:id="rId6"/>
              </a:rPr>
              <a:t>UDRP</a:t>
            </a:r>
            <a:r>
              <a:rPr lang="fr-BE" dirty="0"/>
              <a:t> pour les </a:t>
            </a:r>
            <a:r>
              <a:rPr lang="fr-BE" dirty="0" err="1"/>
              <a:t>gTLD</a:t>
            </a:r>
            <a:r>
              <a:rPr lang="fr-BE" dirty="0"/>
              <a:t> (</a:t>
            </a:r>
            <a:r>
              <a:rPr lang="fr-BE" dirty="0">
                <a:hlinkClick r:id="rId7"/>
              </a:rPr>
              <a:t>OMPI</a:t>
            </a:r>
            <a:r>
              <a:rPr lang="fr-BE" dirty="0"/>
              <a:t> …)</a:t>
            </a:r>
          </a:p>
          <a:p>
            <a:pPr lvl="2" eaLnBrk="1" fontAlgn="auto" hangingPunct="1">
              <a:spcAft>
                <a:spcPts val="0"/>
              </a:spcAft>
              <a:defRPr/>
            </a:pPr>
            <a:r>
              <a:rPr lang="fr-BE" dirty="0"/>
              <a:t>La procédure s’impose du fait d’une clause qui </a:t>
            </a:r>
            <a:r>
              <a:rPr lang="fr-BE" b="1" dirty="0"/>
              <a:t>lie les bureaux d’enregistrement</a:t>
            </a:r>
            <a:r>
              <a:rPr lang="fr-BE" dirty="0"/>
              <a:t> des </a:t>
            </a:r>
            <a:r>
              <a:rPr lang="fr-BE" dirty="0" err="1"/>
              <a:t>ND</a:t>
            </a:r>
            <a:r>
              <a:rPr lang="fr-BE" dirty="0"/>
              <a:t> à l’</a:t>
            </a:r>
            <a:r>
              <a:rPr lang="fr-BE" dirty="0">
                <a:hlinkClick r:id="rId8"/>
              </a:rPr>
              <a:t>ICANN</a:t>
            </a:r>
            <a:endParaRPr lang="fr-BE" dirty="0"/>
          </a:p>
          <a:p>
            <a:pPr lvl="2" eaLnBrk="1" fontAlgn="auto" hangingPunct="1">
              <a:spcAft>
                <a:spcPts val="0"/>
              </a:spcAft>
              <a:defRPr/>
            </a:pPr>
            <a:r>
              <a:rPr lang="fr-BE" dirty="0"/>
              <a:t>Procédure en ligne qui prend environ 60 jours pour aboutir à un transfert du ND </a:t>
            </a:r>
          </a:p>
          <a:p>
            <a:pPr lvl="1" eaLnBrk="1" fontAlgn="auto" hangingPunct="1">
              <a:spcAft>
                <a:spcPts val="0"/>
              </a:spcAft>
              <a:defRPr/>
            </a:pPr>
            <a:r>
              <a:rPr lang="fr-BE" dirty="0"/>
              <a:t>Pour le .</a:t>
            </a:r>
            <a:r>
              <a:rPr lang="fr-BE" dirty="0" err="1"/>
              <a:t>fr</a:t>
            </a:r>
            <a:r>
              <a:rPr lang="fr-BE" dirty="0"/>
              <a:t> : </a:t>
            </a:r>
            <a:r>
              <a:rPr lang="fr-BE" dirty="0">
                <a:hlinkClick r:id="rId9"/>
              </a:rPr>
              <a:t>voir le site de l’</a:t>
            </a:r>
            <a:r>
              <a:rPr lang="fr-BE" dirty="0" err="1">
                <a:hlinkClick r:id="rId9"/>
              </a:rPr>
              <a:t>AFNIC</a:t>
            </a:r>
            <a:r>
              <a:rPr lang="fr-BE" dirty="0">
                <a:hlinkClick r:id="rId9"/>
              </a:rPr>
              <a:t> </a:t>
            </a:r>
            <a:endParaRPr lang="fr-BE" dirty="0"/>
          </a:p>
          <a:p>
            <a:pPr lvl="1" eaLnBrk="1" fontAlgn="auto" hangingPunct="1">
              <a:spcAft>
                <a:spcPts val="0"/>
              </a:spcAft>
              <a:defRPr/>
            </a:pPr>
            <a:r>
              <a:rPr lang="fr-BE" dirty="0"/>
              <a:t>Pour le .EU : procédure </a:t>
            </a:r>
            <a:r>
              <a:rPr lang="fr-BE" dirty="0" err="1">
                <a:hlinkClick r:id="rId10"/>
              </a:rPr>
              <a:t>ADR.eu</a:t>
            </a: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4969FB15-274F-4CE2-8E32-35EB3CA1A9BE}" type="datetime1">
              <a:rPr lang="en-US"/>
              <a:pPr>
                <a:defRPr/>
              </a:pPr>
              <a:t>12/7/2023</a:t>
            </a:fld>
            <a:endParaRPr lang="en-US"/>
          </a:p>
        </p:txBody>
      </p:sp>
      <p:sp>
        <p:nvSpPr>
          <p:cNvPr id="3891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F49DE1-3331-41C1-AD01-4BE5EFDABDBE}" type="slidenum">
              <a:rPr lang="en-US" altLang="fr-FR" sz="1200">
                <a:solidFill>
                  <a:srgbClr val="898989"/>
                </a:solidFill>
              </a:rPr>
              <a:pPr>
                <a:spcBef>
                  <a:spcPct val="0"/>
                </a:spcBef>
                <a:buFontTx/>
                <a:buNone/>
              </a:pPr>
              <a:t>62</a:t>
            </a:fld>
            <a:endParaRPr lang="en-US" altLang="fr-FR" sz="120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p:txBody>
          <a:bodyPr/>
          <a:lstStyle/>
          <a:p>
            <a:pPr eaLnBrk="1" hangingPunct="1"/>
            <a:r>
              <a:rPr lang="fr-BE" altLang="fr-FR" dirty="0">
                <a:solidFill>
                  <a:srgbClr val="FF0000"/>
                </a:solidFill>
              </a:rPr>
              <a:t>Médiation</a:t>
            </a:r>
          </a:p>
        </p:txBody>
      </p:sp>
      <p:sp>
        <p:nvSpPr>
          <p:cNvPr id="23555" name="Content Placeholder 2"/>
          <p:cNvSpPr>
            <a:spLocks noGrp="1"/>
          </p:cNvSpPr>
          <p:nvPr>
            <p:ph idx="1"/>
            <p:custDataLst>
              <p:tags r:id="rId2"/>
            </p:custDataLst>
          </p:nvPr>
        </p:nvSpPr>
        <p:spPr>
          <a:xfrm>
            <a:off x="457200" y="1295400"/>
            <a:ext cx="8229600" cy="4830763"/>
          </a:xfrm>
        </p:spPr>
        <p:txBody>
          <a:bodyPr rtlCol="0">
            <a:normAutofit fontScale="92500" lnSpcReduction="20000"/>
          </a:bodyPr>
          <a:lstStyle/>
          <a:p>
            <a:pPr algn="just" eaLnBrk="1" fontAlgn="auto" hangingPunct="1">
              <a:spcAft>
                <a:spcPts val="0"/>
              </a:spcAft>
              <a:defRPr/>
            </a:pPr>
            <a:r>
              <a:rPr lang="fr-BE" dirty="0"/>
              <a:t>La </a:t>
            </a:r>
            <a:r>
              <a:rPr lang="fr-BE" b="1" dirty="0"/>
              <a:t>médiation </a:t>
            </a:r>
            <a:r>
              <a:rPr lang="fr-BE" dirty="0"/>
              <a:t>est une technique de solution des conflits par laquelle des personnes qu'un différend oppose, ou qui souhaitent en prévenir l'arrivée</a:t>
            </a:r>
          </a:p>
          <a:p>
            <a:pPr algn="just" eaLnBrk="1" fontAlgn="auto" hangingPunct="1">
              <a:spcAft>
                <a:spcPts val="0"/>
              </a:spcAft>
              <a:defRPr/>
            </a:pPr>
            <a:r>
              <a:rPr lang="fr-BE" dirty="0"/>
              <a:t>C’est une obligation pour le professionnel vis-à-vis des consommateurs dans les rapports BtoC</a:t>
            </a:r>
          </a:p>
          <a:p>
            <a:pPr lvl="1" algn="just" eaLnBrk="1" fontAlgn="auto" hangingPunct="1">
              <a:spcAft>
                <a:spcPts val="0"/>
              </a:spcAft>
              <a:defRPr/>
            </a:pPr>
            <a:r>
              <a:rPr lang="fr-BE" dirty="0">
                <a:hlinkClick r:id="rId6"/>
              </a:rPr>
              <a:t>http://www.economie.gouv.fr/mediation-conso</a:t>
            </a:r>
            <a:r>
              <a:rPr lang="fr-BE" dirty="0"/>
              <a:t> </a:t>
            </a:r>
          </a:p>
          <a:p>
            <a:pPr algn="just" eaLnBrk="1" fontAlgn="auto" hangingPunct="1">
              <a:spcAft>
                <a:spcPts val="0"/>
              </a:spcAft>
              <a:defRPr/>
            </a:pPr>
            <a:r>
              <a:rPr lang="fr-BE" dirty="0"/>
              <a:t>Les parties tentent de parvenir à </a:t>
            </a:r>
            <a:r>
              <a:rPr lang="fr-BE" b="1" dirty="0"/>
              <a:t>une solution transactionnelle</a:t>
            </a:r>
            <a:r>
              <a:rPr lang="fr-BE" dirty="0"/>
              <a:t> (= un accord entre les parties)</a:t>
            </a:r>
          </a:p>
          <a:p>
            <a:pPr algn="just" eaLnBrk="1" fontAlgn="auto" hangingPunct="1">
              <a:spcAft>
                <a:spcPts val="0"/>
              </a:spcAft>
              <a:defRPr/>
            </a:pPr>
            <a:r>
              <a:rPr lang="fr-BE" dirty="0"/>
              <a:t>Elles utilisent les bons offices d'une personne dite « médiateur ».</a:t>
            </a:r>
          </a:p>
          <a:p>
            <a:pPr eaLnBrk="1" fontAlgn="auto" hangingPunct="1">
              <a:spcAft>
                <a:spcPts val="0"/>
              </a:spcAft>
              <a:defRPr/>
            </a:pPr>
            <a:endParaRPr lang="fr-BE" dirty="0"/>
          </a:p>
          <a:p>
            <a:pPr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145C8539-3A5F-4CC1-B6CF-A6DC682CF82F}" type="datetime1">
              <a:rPr lang="en-US"/>
              <a:pPr>
                <a:defRPr/>
              </a:pPr>
              <a:t>12/7/2023</a:t>
            </a:fld>
            <a:endParaRPr lang="en-US"/>
          </a:p>
        </p:txBody>
      </p:sp>
      <p:sp>
        <p:nvSpPr>
          <p:cNvPr id="3994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893D1F-D86B-47FD-A4B0-FD619A809161}" type="slidenum">
              <a:rPr lang="en-US" altLang="fr-FR" sz="1200">
                <a:solidFill>
                  <a:srgbClr val="898989"/>
                </a:solidFill>
              </a:rPr>
              <a:pPr>
                <a:spcBef>
                  <a:spcPct val="0"/>
                </a:spcBef>
                <a:buFontTx/>
                <a:buNone/>
              </a:pPr>
              <a:t>63</a:t>
            </a:fld>
            <a:endParaRPr lang="en-US" altLang="fr-FR" sz="120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médiation : un moyen d’action du consommateur </a:t>
            </a:r>
          </a:p>
        </p:txBody>
      </p:sp>
      <p:sp>
        <p:nvSpPr>
          <p:cNvPr id="24579" name="Content Placeholder 2"/>
          <p:cNvSpPr>
            <a:spLocks noGrp="1"/>
          </p:cNvSpPr>
          <p:nvPr>
            <p:ph idx="1"/>
            <p:custDataLst>
              <p:tags r:id="rId2"/>
            </p:custDataLst>
          </p:nvPr>
        </p:nvSpPr>
        <p:spPr/>
        <p:txBody>
          <a:bodyPr rtlCol="0">
            <a:normAutofit/>
          </a:bodyPr>
          <a:lstStyle/>
          <a:p>
            <a:pPr eaLnBrk="1" fontAlgn="auto" hangingPunct="1">
              <a:spcAft>
                <a:spcPts val="0"/>
              </a:spcAft>
              <a:buNone/>
              <a:defRPr/>
            </a:pPr>
            <a:r>
              <a:rPr lang="fr-BE" dirty="0"/>
              <a:t>La justice étatique n’est pas toujours adaptée à ce type de conflit. </a:t>
            </a:r>
          </a:p>
          <a:p>
            <a:pPr eaLnBrk="1" fontAlgn="auto" hangingPunct="1">
              <a:spcAft>
                <a:spcPts val="0"/>
              </a:spcAft>
              <a:buFontTx/>
              <a:buNone/>
              <a:defRPr/>
            </a:pPr>
            <a:r>
              <a:rPr lang="fr-BE" dirty="0"/>
              <a:t>Outre les associations de consommateurs &amp; la </a:t>
            </a:r>
            <a:r>
              <a:rPr lang="fr-BE" dirty="0">
                <a:hlinkClick r:id="rId6"/>
              </a:rPr>
              <a:t>La D G C C R F  </a:t>
            </a:r>
            <a:r>
              <a:rPr lang="fr-BE" dirty="0"/>
              <a:t> avec des </a:t>
            </a:r>
            <a:r>
              <a:rPr lang="fr-BE" dirty="0">
                <a:hlinkClick r:id="rId7"/>
              </a:rPr>
              <a:t>pages spécifiques </a:t>
            </a:r>
            <a:r>
              <a:rPr lang="fr-BE" dirty="0"/>
              <a:t>sur cette question :</a:t>
            </a:r>
          </a:p>
          <a:p>
            <a:pPr eaLnBrk="1" fontAlgn="auto" hangingPunct="1">
              <a:spcAft>
                <a:spcPts val="0"/>
              </a:spcAft>
              <a:defRPr/>
            </a:pPr>
            <a:r>
              <a:rPr lang="fr-BE" dirty="0">
                <a:hlinkClick r:id="rId8"/>
              </a:rPr>
              <a:t>Exemple : Médiation</a:t>
            </a:r>
            <a:r>
              <a:rPr lang="fr-BE" dirty="0"/>
              <a:t> pour la téléphonie : médiateur des communications électroniques</a:t>
            </a:r>
          </a:p>
        </p:txBody>
      </p:sp>
      <p:sp>
        <p:nvSpPr>
          <p:cNvPr id="4" name="Date Placeholder 3"/>
          <p:cNvSpPr>
            <a:spLocks noGrp="1"/>
          </p:cNvSpPr>
          <p:nvPr>
            <p:ph type="dt" sz="quarter" idx="10"/>
            <p:custDataLst>
              <p:tags r:id="rId3"/>
            </p:custDataLst>
          </p:nvPr>
        </p:nvSpPr>
        <p:spPr/>
        <p:txBody>
          <a:bodyPr/>
          <a:lstStyle/>
          <a:p>
            <a:pPr>
              <a:defRPr/>
            </a:pPr>
            <a:fld id="{089FA76E-95EF-4446-A815-4439335791F8}" type="datetime1">
              <a:rPr lang="en-US"/>
              <a:pPr>
                <a:defRPr/>
              </a:pPr>
              <a:t>12/7/2023</a:t>
            </a:fld>
            <a:endParaRPr lang="en-US"/>
          </a:p>
        </p:txBody>
      </p:sp>
      <p:sp>
        <p:nvSpPr>
          <p:cNvPr id="4096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266404-F5EF-4907-BDA2-E0A94A25ED0A}" type="slidenum">
              <a:rPr lang="en-US" altLang="fr-FR" sz="1200">
                <a:solidFill>
                  <a:srgbClr val="898989"/>
                </a:solidFill>
              </a:rPr>
              <a:pPr>
                <a:spcBef>
                  <a:spcPct val="0"/>
                </a:spcBef>
                <a:buFontTx/>
                <a:buNone/>
              </a:pPr>
              <a:t>64</a:t>
            </a:fld>
            <a:endParaRPr lang="en-US" altLang="fr-FR" sz="1200">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L’accord transactionnel </a:t>
            </a:r>
          </a:p>
        </p:txBody>
      </p:sp>
      <p:sp>
        <p:nvSpPr>
          <p:cNvPr id="3" name="Espace réservé du contenu 2"/>
          <p:cNvSpPr>
            <a:spLocks noGrp="1"/>
          </p:cNvSpPr>
          <p:nvPr>
            <p:ph idx="1"/>
            <p:custDataLst>
              <p:tags r:id="rId2"/>
            </p:custDataLst>
          </p:nvPr>
        </p:nvSpPr>
        <p:spPr/>
        <p:txBody>
          <a:bodyPr/>
          <a:lstStyle/>
          <a:p>
            <a:r>
              <a:rPr lang="fr-FR" dirty="0"/>
              <a:t>En pratique : </a:t>
            </a:r>
          </a:p>
          <a:p>
            <a:r>
              <a:rPr lang="fr-FR" dirty="0"/>
              <a:t>très souvent les avocats négocient entre eux, à titre confidentiel, pour obtenir un accord transactionnel. </a:t>
            </a:r>
          </a:p>
          <a:p>
            <a:r>
              <a:rPr lang="fr-FR" dirty="0"/>
              <a:t>On évite ainsi l’aléa judiciaire. </a:t>
            </a:r>
          </a:p>
          <a:p>
            <a:endParaRPr lang="fr-FR" dirty="0"/>
          </a:p>
        </p:txBody>
      </p:sp>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65</a:t>
            </a:fld>
            <a:endParaRPr lang="en-US" altLang="fr-FR"/>
          </a:p>
        </p:txBody>
      </p:sp>
    </p:spTree>
    <p:extLst>
      <p:ext uri="{BB962C8B-B14F-4D97-AF65-F5344CB8AC3E}">
        <p14:creationId xmlns:p14="http://schemas.microsoft.com/office/powerpoint/2010/main" val="2458528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 Applications pratiques </a:t>
            </a:r>
            <a:br>
              <a:rPr lang="fr-BE" dirty="0"/>
            </a:br>
            <a:endParaRPr lang="fr-BE" dirty="0"/>
          </a:p>
        </p:txBody>
      </p:sp>
      <p:sp>
        <p:nvSpPr>
          <p:cNvPr id="45059" name="Content Placeholder 2"/>
          <p:cNvSpPr>
            <a:spLocks noGrp="1"/>
          </p:cNvSpPr>
          <p:nvPr>
            <p:ph idx="1"/>
            <p:custDataLst>
              <p:tags r:id="rId2"/>
            </p:custDataLst>
          </p:nvPr>
        </p:nvSpPr>
        <p:spPr/>
        <p:txBody>
          <a:bodyPr/>
          <a:lstStyle/>
          <a:p>
            <a:pPr eaLnBrk="1" hangingPunct="1">
              <a:buFontTx/>
              <a:buNone/>
            </a:pPr>
            <a:r>
              <a:rPr lang="fr-BE" altLang="fr-FR" dirty="0"/>
              <a:t>On distinguera : </a:t>
            </a:r>
          </a:p>
          <a:p>
            <a:pPr eaLnBrk="1" hangingPunct="1">
              <a:buFontTx/>
              <a:buNone/>
            </a:pPr>
            <a:endParaRPr lang="fr-BE" altLang="fr-FR" dirty="0"/>
          </a:p>
          <a:p>
            <a:pPr eaLnBrk="1" hangingPunct="1">
              <a:buFontTx/>
              <a:buNone/>
            </a:pPr>
            <a:r>
              <a:rPr lang="fr-BE" altLang="fr-FR" dirty="0"/>
              <a:t>2.1 La responsabilité contractuelle</a:t>
            </a:r>
          </a:p>
          <a:p>
            <a:pPr eaLnBrk="1" hangingPunct="1">
              <a:buFontTx/>
              <a:buNone/>
            </a:pPr>
            <a:endParaRPr lang="fr-BE" altLang="fr-FR" dirty="0"/>
          </a:p>
          <a:p>
            <a:pPr eaLnBrk="1" hangingPunct="1">
              <a:buFontTx/>
              <a:buNone/>
            </a:pPr>
            <a:r>
              <a:rPr lang="fr-BE" altLang="fr-FR" dirty="0"/>
              <a:t>2.2 La responsabilité délictuelle</a:t>
            </a:r>
          </a:p>
          <a:p>
            <a:pPr eaLnBrk="1" hangingPunct="1">
              <a:buFontTx/>
              <a:buNone/>
            </a:pPr>
            <a:endParaRPr lang="fr-BE" altLang="fr-FR" dirty="0"/>
          </a:p>
          <a:p>
            <a:pPr eaLnBrk="1" hangingPunct="1">
              <a:buFontTx/>
              <a:buNone/>
            </a:pPr>
            <a:r>
              <a:rPr lang="fr-BE" altLang="fr-FR" dirty="0"/>
              <a:t>2.3 Le cas de la e-réputation</a:t>
            </a:r>
          </a:p>
          <a:p>
            <a:pPr eaLnBrk="1" hangingPunct="1"/>
            <a:endParaRPr lang="fr-BE" altLang="fr-FR" dirty="0"/>
          </a:p>
        </p:txBody>
      </p:sp>
      <p:sp>
        <p:nvSpPr>
          <p:cNvPr id="4" name="Date Placeholder 3"/>
          <p:cNvSpPr>
            <a:spLocks noGrp="1"/>
          </p:cNvSpPr>
          <p:nvPr>
            <p:ph type="dt" sz="quarter" idx="10"/>
            <p:custDataLst>
              <p:tags r:id="rId3"/>
            </p:custDataLst>
          </p:nvPr>
        </p:nvSpPr>
        <p:spPr/>
        <p:txBody>
          <a:bodyPr/>
          <a:lstStyle/>
          <a:p>
            <a:pPr>
              <a:defRPr/>
            </a:pPr>
            <a:fld id="{EB75A13D-2DDC-4A07-A52B-6422CEBE35B6}" type="datetime1">
              <a:rPr lang="en-US"/>
              <a:pPr>
                <a:defRPr/>
              </a:pPr>
              <a:t>12/7/2023</a:t>
            </a:fld>
            <a:endParaRPr lang="en-US"/>
          </a:p>
        </p:txBody>
      </p:sp>
      <p:sp>
        <p:nvSpPr>
          <p:cNvPr id="4506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3DAC4-4AB6-4874-9E9F-DF6885156A1C}" type="slidenum">
              <a:rPr lang="en-US" altLang="fr-FR" sz="1200">
                <a:solidFill>
                  <a:srgbClr val="898989"/>
                </a:solidFill>
              </a:rPr>
              <a:pPr>
                <a:spcBef>
                  <a:spcPct val="0"/>
                </a:spcBef>
                <a:buFontTx/>
                <a:buNone/>
              </a:pPr>
              <a:t>66</a:t>
            </a:fld>
            <a:endParaRPr lang="en-US" altLang="fr-FR" sz="120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2.1 Contentieux et responsabilité contractuelle</a:t>
            </a:r>
          </a:p>
        </p:txBody>
      </p:sp>
      <p:sp>
        <p:nvSpPr>
          <p:cNvPr id="26627" name="Content Placeholder 2"/>
          <p:cNvSpPr>
            <a:spLocks noGrp="1"/>
          </p:cNvSpPr>
          <p:nvPr>
            <p:ph idx="1"/>
            <p:custDataLst>
              <p:tags r:id="rId2"/>
            </p:custDataLst>
          </p:nvPr>
        </p:nvSpPr>
        <p:spPr>
          <a:xfrm>
            <a:off x="228600" y="1524000"/>
            <a:ext cx="8686800" cy="4625975"/>
          </a:xfrm>
        </p:spPr>
        <p:txBody>
          <a:bodyPr rtlCol="0">
            <a:normAutofit fontScale="77500" lnSpcReduction="20000"/>
          </a:bodyPr>
          <a:lstStyle/>
          <a:p>
            <a:pPr eaLnBrk="1" fontAlgn="auto" hangingPunct="1">
              <a:spcAft>
                <a:spcPts val="0"/>
              </a:spcAft>
              <a:buFontTx/>
              <a:buNone/>
              <a:defRPr/>
            </a:pPr>
            <a:endParaRPr lang="fr-BE" dirty="0"/>
          </a:p>
          <a:p>
            <a:pPr eaLnBrk="1" fontAlgn="auto" hangingPunct="1">
              <a:spcAft>
                <a:spcPts val="0"/>
              </a:spcAft>
              <a:buFontTx/>
              <a:buNone/>
              <a:defRPr/>
            </a:pPr>
            <a:r>
              <a:rPr lang="fr-BE" dirty="0"/>
              <a:t>Que faire lorsqu’une partie n’exécute pas ses obligations contractuelles ?</a:t>
            </a:r>
          </a:p>
          <a:p>
            <a:pPr eaLnBrk="1" fontAlgn="auto" hangingPunct="1">
              <a:spcAft>
                <a:spcPts val="0"/>
              </a:spcAft>
              <a:buFontTx/>
              <a:buNone/>
              <a:defRPr/>
            </a:pPr>
            <a:endParaRPr lang="fr-BE" dirty="0"/>
          </a:p>
          <a:p>
            <a:pPr eaLnBrk="1" fontAlgn="auto" hangingPunct="1">
              <a:spcAft>
                <a:spcPts val="0"/>
              </a:spcAft>
              <a:buFontTx/>
              <a:buNone/>
              <a:defRPr/>
            </a:pPr>
            <a:r>
              <a:rPr lang="fr-BE" dirty="0"/>
              <a:t>Par ordre croissant, selon que l’inexécution est plus ou moins certaine et que le préjudice est avéré :</a:t>
            </a:r>
          </a:p>
          <a:p>
            <a:pPr eaLnBrk="1" fontAlgn="auto" hangingPunct="1">
              <a:spcAft>
                <a:spcPts val="0"/>
              </a:spcAft>
              <a:buFontTx/>
              <a:buNone/>
              <a:defRPr/>
            </a:pPr>
            <a:endParaRPr lang="fr-BE" dirty="0"/>
          </a:p>
          <a:p>
            <a:pPr eaLnBrk="1" fontAlgn="auto" hangingPunct="1">
              <a:spcAft>
                <a:spcPts val="0"/>
              </a:spcAft>
              <a:buFontTx/>
              <a:buAutoNum type="arabicPeriod"/>
              <a:defRPr/>
            </a:pPr>
            <a:r>
              <a:rPr lang="fr-BE" dirty="0"/>
              <a:t>La mise en demeure et l’obligation de tenter de négocier sauf urgence. (</a:t>
            </a:r>
            <a:r>
              <a:rPr lang="fr-BE" dirty="0">
                <a:hlinkClick r:id="rId6"/>
              </a:rPr>
              <a:t>pour aller plus loin</a:t>
            </a:r>
            <a:r>
              <a:rPr lang="fr-BE" dirty="0"/>
              <a:t>) </a:t>
            </a:r>
          </a:p>
          <a:p>
            <a:pPr eaLnBrk="1" fontAlgn="auto" hangingPunct="1">
              <a:spcAft>
                <a:spcPts val="0"/>
              </a:spcAft>
              <a:buFontTx/>
              <a:buAutoNum type="arabicPeriod"/>
              <a:defRPr/>
            </a:pPr>
            <a:r>
              <a:rPr lang="fr-BE" dirty="0"/>
              <a:t>L’exception d’inexécution</a:t>
            </a:r>
          </a:p>
          <a:p>
            <a:pPr eaLnBrk="1" fontAlgn="auto" hangingPunct="1">
              <a:spcAft>
                <a:spcPts val="0"/>
              </a:spcAft>
              <a:buFontTx/>
              <a:buAutoNum type="arabicPeriod"/>
              <a:defRPr/>
            </a:pPr>
            <a:r>
              <a:rPr lang="fr-BE" dirty="0"/>
              <a:t>La rupture unilatérale</a:t>
            </a:r>
          </a:p>
          <a:p>
            <a:pPr eaLnBrk="1" fontAlgn="auto" hangingPunct="1">
              <a:spcAft>
                <a:spcPts val="0"/>
              </a:spcAft>
              <a:buFontTx/>
              <a:buAutoNum type="arabicPeriod"/>
              <a:defRPr/>
            </a:pPr>
            <a:r>
              <a:rPr lang="fr-BE" dirty="0"/>
              <a:t>L’action en justice</a:t>
            </a:r>
          </a:p>
          <a:p>
            <a:pPr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6D5E40F5-F5BC-4B0A-BD20-C0A401EDB6A9}" type="datetime1">
              <a:rPr lang="en-US"/>
              <a:pPr>
                <a:defRPr/>
              </a:pPr>
              <a:t>12/7/2023</a:t>
            </a:fld>
            <a:endParaRPr lang="en-US"/>
          </a:p>
        </p:txBody>
      </p:sp>
      <p:sp>
        <p:nvSpPr>
          <p:cNvPr id="4608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6F774D-6E17-4B39-915C-FB3D38148967}" type="slidenum">
              <a:rPr lang="en-US" altLang="fr-FR" sz="1200">
                <a:solidFill>
                  <a:srgbClr val="898989"/>
                </a:solidFill>
              </a:rPr>
              <a:pPr>
                <a:spcBef>
                  <a:spcPct val="0"/>
                </a:spcBef>
                <a:buFontTx/>
                <a:buNone/>
              </a:pPr>
              <a:t>67</a:t>
            </a:fld>
            <a:endParaRPr lang="en-US" altLang="fr-FR" sz="1200">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a:xfrm>
            <a:off x="457200" y="914400"/>
            <a:ext cx="8229600" cy="503238"/>
          </a:xfrm>
        </p:spPr>
        <p:txBody>
          <a:bodyPr rtlCol="0">
            <a:normAutofit fontScale="90000"/>
          </a:bodyPr>
          <a:lstStyle/>
          <a:p>
            <a:pPr eaLnBrk="1" fontAlgn="auto" hangingPunct="1">
              <a:spcAft>
                <a:spcPts val="0"/>
              </a:spcAft>
              <a:defRPr/>
            </a:pPr>
            <a:r>
              <a:rPr lang="fr-BE" dirty="0">
                <a:solidFill>
                  <a:srgbClr val="FF0000"/>
                </a:solidFill>
              </a:rPr>
              <a:t>Exemple : Source du contentieux pour  </a:t>
            </a:r>
            <a:br>
              <a:rPr lang="fr-BE" dirty="0">
                <a:solidFill>
                  <a:srgbClr val="FF0000"/>
                </a:solidFill>
              </a:rPr>
            </a:br>
            <a:r>
              <a:rPr lang="fr-BE" dirty="0">
                <a:solidFill>
                  <a:srgbClr val="FF0000"/>
                </a:solidFill>
              </a:rPr>
              <a:t>le contrat informatique </a:t>
            </a:r>
            <a:br>
              <a:rPr lang="fr-BE" dirty="0"/>
            </a:br>
            <a:br>
              <a:rPr lang="fr-BE" dirty="0"/>
            </a:br>
            <a:r>
              <a:rPr lang="fr-BE" sz="1200" dirty="0"/>
              <a:t>(</a:t>
            </a:r>
            <a:r>
              <a:rPr lang="fr-BE" sz="1400" dirty="0"/>
              <a:t>source H. </a:t>
            </a:r>
            <a:r>
              <a:rPr lang="fr-BE" sz="1400" dirty="0" err="1"/>
              <a:t>Bitan</a:t>
            </a:r>
            <a:r>
              <a:rPr lang="fr-BE" sz="1400" dirty="0"/>
              <a:t>  droit des contrats informatiques et pratique </a:t>
            </a:r>
            <a:r>
              <a:rPr lang="fr-BE" sz="1400" dirty="0" err="1"/>
              <a:t>expertale</a:t>
            </a:r>
            <a:r>
              <a:rPr lang="fr-BE" sz="1400" dirty="0"/>
              <a:t>  p.  195)</a:t>
            </a:r>
          </a:p>
        </p:txBody>
      </p:sp>
      <p:graphicFrame>
        <p:nvGraphicFramePr>
          <p:cNvPr id="4" name="Content Placeholder 3"/>
          <p:cNvGraphicFramePr>
            <a:graphicFrameLocks noGrp="1"/>
          </p:cNvGraphicFramePr>
          <p:nvPr>
            <p:ph idx="1"/>
            <p:custDataLst>
              <p:tags r:id="rId2"/>
            </p:custDataLst>
          </p:nvPr>
        </p:nvGraphicFramePr>
        <p:xfrm>
          <a:off x="304800" y="3276600"/>
          <a:ext cx="8686800" cy="192087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65881">
                <a:tc>
                  <a:txBody>
                    <a:bodyPr/>
                    <a:lstStyle/>
                    <a:p>
                      <a:endParaRPr lang="fr-BE" sz="1800" dirty="0"/>
                    </a:p>
                  </a:txBody>
                  <a:tcPr marT="45735" marB="45735"/>
                </a:tc>
                <a:tc>
                  <a:txBody>
                    <a:bodyPr/>
                    <a:lstStyle/>
                    <a:p>
                      <a:r>
                        <a:rPr lang="fr-BE" sz="1800" dirty="0"/>
                        <a:t>Aspect juridique </a:t>
                      </a:r>
                    </a:p>
                  </a:txBody>
                  <a:tcPr marT="45735" marB="45735"/>
                </a:tc>
                <a:tc>
                  <a:txBody>
                    <a:bodyPr/>
                    <a:lstStyle/>
                    <a:p>
                      <a:r>
                        <a:rPr lang="fr-BE" sz="1800" dirty="0"/>
                        <a:t>Gestion de projet technique </a:t>
                      </a:r>
                    </a:p>
                  </a:txBody>
                  <a:tcPr marT="45735" marB="45735"/>
                </a:tc>
                <a:extLst>
                  <a:ext uri="{0D108BD9-81ED-4DB2-BD59-A6C34878D82A}">
                    <a16:rowId xmlns:a16="http://schemas.microsoft.com/office/drawing/2014/main" val="10000"/>
                  </a:ext>
                </a:extLst>
              </a:tr>
              <a:tr h="640292">
                <a:tc>
                  <a:txBody>
                    <a:bodyPr/>
                    <a:lstStyle/>
                    <a:p>
                      <a:r>
                        <a:rPr lang="fr-BE" sz="1800" dirty="0"/>
                        <a:t>Négociation contractuelle</a:t>
                      </a:r>
                    </a:p>
                  </a:txBody>
                  <a:tcPr marT="45735" marB="45735"/>
                </a:tc>
                <a:tc>
                  <a:txBody>
                    <a:bodyPr/>
                    <a:lstStyle/>
                    <a:p>
                      <a:r>
                        <a:rPr lang="fr-BE" sz="1800" dirty="0"/>
                        <a:t>80 % du temps</a:t>
                      </a:r>
                    </a:p>
                  </a:txBody>
                  <a:tcPr marT="45735" marB="45735"/>
                </a:tc>
                <a:tc>
                  <a:txBody>
                    <a:bodyPr/>
                    <a:lstStyle/>
                    <a:p>
                      <a:r>
                        <a:rPr lang="fr-BE" sz="1800" dirty="0"/>
                        <a:t>20 % du temps</a:t>
                      </a:r>
                    </a:p>
                    <a:p>
                      <a:endParaRPr lang="fr-BE" sz="1800" dirty="0"/>
                    </a:p>
                  </a:txBody>
                  <a:tcPr marT="45735" marB="45735"/>
                </a:tc>
                <a:extLst>
                  <a:ext uri="{0D108BD9-81ED-4DB2-BD59-A6C34878D82A}">
                    <a16:rowId xmlns:a16="http://schemas.microsoft.com/office/drawing/2014/main" val="10001"/>
                  </a:ext>
                </a:extLst>
              </a:tr>
              <a:tr h="914702">
                <a:tc>
                  <a:txBody>
                    <a:bodyPr/>
                    <a:lstStyle/>
                    <a:p>
                      <a:r>
                        <a:rPr lang="fr-BE" sz="1800" dirty="0"/>
                        <a:t>Contentieux </a:t>
                      </a:r>
                    </a:p>
                  </a:txBody>
                  <a:tcPr marT="45735" marB="45735"/>
                </a:tc>
                <a:tc>
                  <a:txBody>
                    <a:bodyPr/>
                    <a:lstStyle/>
                    <a:p>
                      <a:r>
                        <a:rPr lang="fr-BE" sz="1800" dirty="0"/>
                        <a:t>20 % du contentieux</a:t>
                      </a:r>
                    </a:p>
                  </a:txBody>
                  <a:tcPr marT="45735" marB="45735"/>
                </a:tc>
                <a:tc>
                  <a:txBody>
                    <a:bodyPr/>
                    <a:lstStyle/>
                    <a:p>
                      <a:r>
                        <a:rPr lang="fr-BE" sz="1800" dirty="0"/>
                        <a:t>80 % du contentieux</a:t>
                      </a:r>
                    </a:p>
                    <a:p>
                      <a:endParaRPr lang="fr-BE" sz="1800" dirty="0"/>
                    </a:p>
                    <a:p>
                      <a:endParaRPr lang="fr-BE" sz="1800" dirty="0"/>
                    </a:p>
                  </a:txBody>
                  <a:tcPr marT="45735" marB="45735"/>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quarter" idx="10"/>
            <p:custDataLst>
              <p:tags r:id="rId3"/>
            </p:custDataLst>
          </p:nvPr>
        </p:nvSpPr>
        <p:spPr/>
        <p:txBody>
          <a:bodyPr/>
          <a:lstStyle/>
          <a:p>
            <a:pPr>
              <a:defRPr/>
            </a:pPr>
            <a:fld id="{C3D800BB-6EDD-47D4-87DF-73A8EE8C6DD9}" type="datetime1">
              <a:rPr lang="en-US"/>
              <a:pPr>
                <a:defRPr/>
              </a:pPr>
              <a:t>12/7/2023</a:t>
            </a:fld>
            <a:endParaRPr lang="en-US"/>
          </a:p>
        </p:txBody>
      </p:sp>
      <p:sp>
        <p:nvSpPr>
          <p:cNvPr id="47126" name="Slide Number Placeholder 5"/>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70CC3B-801F-4AB7-8556-D4585CA502A3}" type="slidenum">
              <a:rPr lang="en-US" altLang="fr-FR" sz="1200">
                <a:solidFill>
                  <a:srgbClr val="898989"/>
                </a:solidFill>
              </a:rPr>
              <a:pPr>
                <a:spcBef>
                  <a:spcPct val="0"/>
                </a:spcBef>
                <a:buFontTx/>
                <a:buNone/>
              </a:pPr>
              <a:t>68</a:t>
            </a:fld>
            <a:endParaRPr lang="en-US" altLang="fr-FR" sz="120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2.1.1 La mise en demeure : une réclamation amiable</a:t>
            </a:r>
            <a:br>
              <a:rPr lang="fr-BE" dirty="0"/>
            </a:br>
            <a:endParaRPr lang="fr-BE" dirty="0"/>
          </a:p>
        </p:txBody>
      </p:sp>
      <p:sp>
        <p:nvSpPr>
          <p:cNvPr id="27651" name="Content Placeholder 2"/>
          <p:cNvSpPr>
            <a:spLocks noGrp="1"/>
          </p:cNvSpPr>
          <p:nvPr>
            <p:ph idx="1"/>
            <p:custDataLst>
              <p:tags r:id="rId2"/>
            </p:custDataLst>
          </p:nvPr>
        </p:nvSpPr>
        <p:spPr>
          <a:xfrm>
            <a:off x="228600" y="1628775"/>
            <a:ext cx="8686800" cy="4521200"/>
          </a:xfrm>
        </p:spPr>
        <p:txBody>
          <a:bodyPr rtlCol="0">
            <a:normAutofit fontScale="70000" lnSpcReduction="20000"/>
          </a:bodyPr>
          <a:lstStyle/>
          <a:p>
            <a:pPr eaLnBrk="1" fontAlgn="auto" hangingPunct="1">
              <a:spcAft>
                <a:spcPts val="0"/>
              </a:spcAft>
              <a:buFontTx/>
              <a:buNone/>
              <a:defRPr/>
            </a:pPr>
            <a:r>
              <a:rPr lang="fr-BE" dirty="0"/>
              <a:t>C’est une sommation de s’exécuter, sans équivoque, qui va à l’essentiel :</a:t>
            </a:r>
          </a:p>
          <a:p>
            <a:pPr eaLnBrk="1" fontAlgn="auto" hangingPunct="1">
              <a:spcAft>
                <a:spcPts val="0"/>
              </a:spcAft>
              <a:buFontTx/>
              <a:buNone/>
              <a:defRPr/>
            </a:pPr>
            <a:endParaRPr lang="fr-BE" dirty="0"/>
          </a:p>
          <a:p>
            <a:pPr eaLnBrk="1" fontAlgn="auto" hangingPunct="1">
              <a:spcAft>
                <a:spcPts val="0"/>
              </a:spcAft>
              <a:defRPr/>
            </a:pPr>
            <a:r>
              <a:rPr lang="fr-BE" dirty="0"/>
              <a:t>Sa date doit être certaine, car elle fait démarrer certains délais;</a:t>
            </a:r>
          </a:p>
          <a:p>
            <a:pPr eaLnBrk="1" fontAlgn="auto" hangingPunct="1">
              <a:spcAft>
                <a:spcPts val="0"/>
              </a:spcAft>
              <a:defRPr/>
            </a:pPr>
            <a:r>
              <a:rPr lang="fr-BE" dirty="0"/>
              <a:t>Sauf exception elle ouvre </a:t>
            </a:r>
            <a:r>
              <a:rPr lang="fr-BE" dirty="0">
                <a:hlinkClick r:id="rId7"/>
              </a:rPr>
              <a:t>une période de recherche de solution amiable</a:t>
            </a:r>
            <a:r>
              <a:rPr lang="fr-BE" dirty="0"/>
              <a:t> ;</a:t>
            </a:r>
          </a:p>
          <a:p>
            <a:pPr eaLnBrk="1" fontAlgn="auto" hangingPunct="1">
              <a:spcAft>
                <a:spcPts val="0"/>
              </a:spcAft>
              <a:defRPr/>
            </a:pPr>
            <a:r>
              <a:rPr lang="fr-BE" dirty="0"/>
              <a:t>Elle sera faite par lettre recommandée avec accusée de réception</a:t>
            </a:r>
          </a:p>
          <a:p>
            <a:pPr eaLnBrk="1" fontAlgn="auto" hangingPunct="1">
              <a:spcAft>
                <a:spcPts val="0"/>
              </a:spcAft>
              <a:defRPr/>
            </a:pPr>
            <a:r>
              <a:rPr lang="fr-BE" dirty="0"/>
              <a:t>Point de départ des dommages-intérêts de retard (moratoires);</a:t>
            </a:r>
          </a:p>
          <a:p>
            <a:pPr eaLnBrk="1" fontAlgn="auto" hangingPunct="1">
              <a:spcAft>
                <a:spcPts val="0"/>
              </a:spcAft>
              <a:defRPr/>
            </a:pPr>
            <a:r>
              <a:rPr lang="fr-BE" dirty="0"/>
              <a:t>Ce n’est pas un acte formaliste; </a:t>
            </a:r>
          </a:p>
          <a:p>
            <a:pPr eaLnBrk="1" fontAlgn="auto" hangingPunct="1">
              <a:spcAft>
                <a:spcPts val="0"/>
              </a:spcAft>
              <a:buFontTx/>
              <a:buNone/>
              <a:defRPr/>
            </a:pPr>
            <a:endParaRPr lang="fr-BE" dirty="0"/>
          </a:p>
          <a:p>
            <a:pPr eaLnBrk="1" fontAlgn="auto" hangingPunct="1">
              <a:spcAft>
                <a:spcPts val="0"/>
              </a:spcAft>
              <a:buFontTx/>
              <a:buNone/>
              <a:defRPr/>
            </a:pPr>
            <a:r>
              <a:rPr lang="fr-BE" dirty="0"/>
              <a:t>Elle est nécessaire en principe, sauf dispense dans le contrat.</a:t>
            </a:r>
          </a:p>
          <a:p>
            <a:pPr eaLnBrk="1" fontAlgn="auto" hangingPunct="1">
              <a:spcAft>
                <a:spcPts val="0"/>
              </a:spcAft>
              <a:buFontTx/>
              <a:buNone/>
              <a:defRPr/>
            </a:pPr>
            <a:r>
              <a:rPr lang="fr-BE" dirty="0">
                <a:hlinkClick r:id="rId8"/>
              </a:rPr>
              <a:t>https://www.legalis.net/actualite/reception-tacite-dun-site-sans-reclamation-vaut-acceptation/</a:t>
            </a:r>
            <a:r>
              <a:rPr lang="fr-BE" dirty="0"/>
              <a:t> </a:t>
            </a:r>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DD2B9CA4-8BEF-44EE-AABE-C2A3FA14258B}" type="datetime1">
              <a:rPr lang="en-US"/>
              <a:pPr>
                <a:defRPr/>
              </a:pPr>
              <a:t>12/7/2023</a:t>
            </a:fld>
            <a:endParaRPr lang="en-US"/>
          </a:p>
        </p:txBody>
      </p:sp>
      <p:sp>
        <p:nvSpPr>
          <p:cNvPr id="4813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4D50E3-913A-4AAB-8009-343ACB78B323}" type="slidenum">
              <a:rPr lang="en-US" altLang="fr-FR" sz="1200">
                <a:solidFill>
                  <a:srgbClr val="898989"/>
                </a:solidFill>
              </a:rPr>
              <a:pPr>
                <a:spcBef>
                  <a:spcPct val="0"/>
                </a:spcBef>
                <a:buFontTx/>
                <a:buNone/>
              </a:pPr>
              <a:t>69</a:t>
            </a:fld>
            <a:endParaRPr lang="en-US" altLang="fr-FR"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BE" altLang="fr-FR" dirty="0">
                <a:solidFill>
                  <a:srgbClr val="FF0000"/>
                </a:solidFill>
              </a:rPr>
              <a:t>L’activité contentieuse ?</a:t>
            </a:r>
          </a:p>
        </p:txBody>
      </p:sp>
      <p:sp>
        <p:nvSpPr>
          <p:cNvPr id="8195" name="Content Placeholder 2"/>
          <p:cNvSpPr>
            <a:spLocks noGrp="1"/>
          </p:cNvSpPr>
          <p:nvPr>
            <p:ph idx="1"/>
            <p:custDataLst>
              <p:tags r:id="rId2"/>
            </p:custDataLst>
          </p:nvPr>
        </p:nvSpPr>
        <p:spPr>
          <a:xfrm>
            <a:off x="457200" y="1600201"/>
            <a:ext cx="7848600" cy="4756150"/>
          </a:xfrm>
        </p:spPr>
        <p:txBody>
          <a:bodyPr rtlCol="0">
            <a:normAutofit fontScale="92500" lnSpcReduction="10000"/>
          </a:bodyPr>
          <a:lstStyle/>
          <a:p>
            <a:pPr eaLnBrk="1" fontAlgn="auto" hangingPunct="1">
              <a:spcAft>
                <a:spcPts val="0"/>
              </a:spcAft>
              <a:defRPr/>
            </a:pPr>
            <a:r>
              <a:rPr lang="fr-BE" dirty="0"/>
              <a:t>Hors tribunal :</a:t>
            </a:r>
          </a:p>
          <a:p>
            <a:pPr lvl="1" eaLnBrk="1" fontAlgn="auto" hangingPunct="1">
              <a:spcAft>
                <a:spcPts val="0"/>
              </a:spcAft>
              <a:defRPr/>
            </a:pPr>
            <a:r>
              <a:rPr lang="fr-BE" dirty="0"/>
              <a:t>Règlement à l’amiable &amp; négociation </a:t>
            </a:r>
          </a:p>
          <a:p>
            <a:pPr lvl="1" eaLnBrk="1" fontAlgn="auto" hangingPunct="1">
              <a:spcAft>
                <a:spcPts val="0"/>
              </a:spcAft>
              <a:defRPr/>
            </a:pPr>
            <a:r>
              <a:rPr lang="fr-BE" dirty="0"/>
              <a:t>Accord transactionnel entre avocats très fréquent</a:t>
            </a:r>
          </a:p>
          <a:p>
            <a:pPr lvl="1" eaLnBrk="1" fontAlgn="auto" hangingPunct="1">
              <a:spcAft>
                <a:spcPts val="0"/>
              </a:spcAft>
              <a:defRPr/>
            </a:pPr>
            <a:r>
              <a:rPr lang="fr-BE" dirty="0"/>
              <a:t>Médiation, arbitrage, etc. …</a:t>
            </a:r>
          </a:p>
          <a:p>
            <a:pPr eaLnBrk="1" fontAlgn="auto" hangingPunct="1">
              <a:spcAft>
                <a:spcPts val="0"/>
              </a:spcAft>
              <a:defRPr/>
            </a:pPr>
            <a:r>
              <a:rPr lang="fr-BE" dirty="0"/>
              <a:t>Au tribunal : </a:t>
            </a:r>
          </a:p>
          <a:p>
            <a:pPr lvl="1" eaLnBrk="1" fontAlgn="auto" hangingPunct="1">
              <a:spcAft>
                <a:spcPts val="0"/>
              </a:spcAft>
              <a:defRPr/>
            </a:pPr>
            <a:r>
              <a:rPr lang="fr-BE" dirty="0"/>
              <a:t>Quelle durée d’une procédure ?</a:t>
            </a:r>
          </a:p>
          <a:p>
            <a:pPr lvl="1" eaLnBrk="1" fontAlgn="auto" hangingPunct="1">
              <a:spcAft>
                <a:spcPts val="0"/>
              </a:spcAft>
              <a:defRPr/>
            </a:pPr>
            <a:r>
              <a:rPr lang="fr-BE" dirty="0"/>
              <a:t>Quels coûts ? </a:t>
            </a:r>
          </a:p>
          <a:p>
            <a:pPr lvl="1" eaLnBrk="1" fontAlgn="auto" hangingPunct="1">
              <a:spcAft>
                <a:spcPts val="0"/>
              </a:spcAft>
              <a:defRPr/>
            </a:pPr>
            <a:r>
              <a:rPr lang="fr-BE" dirty="0"/>
              <a:t>Les chances de succès ? </a:t>
            </a:r>
          </a:p>
          <a:p>
            <a:pPr eaLnBrk="1" fontAlgn="auto" hangingPunct="1">
              <a:spcAft>
                <a:spcPts val="0"/>
              </a:spcAft>
              <a:defRPr/>
            </a:pPr>
            <a:r>
              <a:rPr lang="fr-BE" dirty="0"/>
              <a:t>On recommande souvent de trouver une solution amiable plutôt qu’un procès.</a:t>
            </a:r>
          </a:p>
        </p:txBody>
      </p:sp>
      <p:sp>
        <p:nvSpPr>
          <p:cNvPr id="4" name="Date Placeholder 3"/>
          <p:cNvSpPr>
            <a:spLocks noGrp="1"/>
          </p:cNvSpPr>
          <p:nvPr>
            <p:ph type="dt" sz="quarter" idx="10"/>
            <p:custDataLst>
              <p:tags r:id="rId3"/>
            </p:custDataLst>
          </p:nvPr>
        </p:nvSpPr>
        <p:spPr/>
        <p:txBody>
          <a:bodyPr/>
          <a:lstStyle/>
          <a:p>
            <a:pPr>
              <a:defRPr/>
            </a:pPr>
            <a:fld id="{872A58E0-61B6-4438-863C-6893F4F8CD5B}" type="datetime1">
              <a:rPr lang="en-US"/>
              <a:pPr>
                <a:defRPr/>
              </a:pPr>
              <a:t>12/7/2023</a:t>
            </a:fld>
            <a:endParaRPr lang="en-US"/>
          </a:p>
        </p:txBody>
      </p:sp>
      <p:sp>
        <p:nvSpPr>
          <p:cNvPr id="922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E5C182-3F14-4E2F-A9F1-54B2D6A07A48}" type="slidenum">
              <a:rPr lang="en-US" altLang="fr-FR" sz="1200">
                <a:solidFill>
                  <a:srgbClr val="898989"/>
                </a:solidFill>
              </a:rPr>
              <a:pPr>
                <a:spcBef>
                  <a:spcPct val="0"/>
                </a:spcBef>
                <a:buFontTx/>
                <a:buNone/>
              </a:pPr>
              <a:t>7</a:t>
            </a:fld>
            <a:endParaRPr lang="en-US" altLang="fr-FR"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2.1.2 L’exception d’inexécution : suspendre le contrat </a:t>
            </a:r>
          </a:p>
        </p:txBody>
      </p:sp>
      <p:sp>
        <p:nvSpPr>
          <p:cNvPr id="28675" name="Content Placeholder 2"/>
          <p:cNvSpPr>
            <a:spLocks noGrp="1"/>
          </p:cNvSpPr>
          <p:nvPr>
            <p:ph idx="1"/>
            <p:custDataLst>
              <p:tags r:id="rId2"/>
            </p:custDataLst>
          </p:nvPr>
        </p:nvSpPr>
        <p:spPr>
          <a:xfrm>
            <a:off x="228600" y="1773238"/>
            <a:ext cx="8686800" cy="4376737"/>
          </a:xfrm>
        </p:spPr>
        <p:txBody>
          <a:bodyPr rtlCol="0">
            <a:normAutofit fontScale="77500" lnSpcReduction="20000"/>
          </a:bodyPr>
          <a:lstStyle/>
          <a:p>
            <a:pPr eaLnBrk="1" fontAlgn="auto" hangingPunct="1">
              <a:spcAft>
                <a:spcPts val="0"/>
              </a:spcAft>
              <a:buFontTx/>
              <a:buNone/>
              <a:defRPr/>
            </a:pPr>
            <a:r>
              <a:rPr lang="fr-BE" dirty="0"/>
              <a:t>Dans les contrats où chaque partie s’est engagée à faire quelque chose,</a:t>
            </a:r>
          </a:p>
          <a:p>
            <a:pPr eaLnBrk="1" fontAlgn="auto" hangingPunct="1">
              <a:spcAft>
                <a:spcPts val="0"/>
              </a:spcAft>
              <a:buFontTx/>
              <a:buNone/>
              <a:defRPr/>
            </a:pPr>
            <a:r>
              <a:rPr lang="fr-BE" dirty="0"/>
              <a:t>l’un peut ne pas s’exécuter si l’autre ne respecte pas ses obligations.</a:t>
            </a:r>
          </a:p>
          <a:p>
            <a:pPr eaLnBrk="1" fontAlgn="auto" hangingPunct="1">
              <a:spcAft>
                <a:spcPts val="0"/>
              </a:spcAft>
              <a:buFontTx/>
              <a:buNone/>
              <a:defRPr/>
            </a:pPr>
            <a:endParaRPr lang="fr-BE" dirty="0"/>
          </a:p>
          <a:p>
            <a:pPr eaLnBrk="1" fontAlgn="auto" hangingPunct="1">
              <a:spcAft>
                <a:spcPts val="0"/>
              </a:spcAft>
              <a:buFontTx/>
              <a:buNone/>
              <a:defRPr/>
            </a:pPr>
            <a:r>
              <a:rPr lang="fr-BE" dirty="0"/>
              <a:t>Ce mécanisme est soumis à des conditions, notamment :</a:t>
            </a:r>
          </a:p>
          <a:p>
            <a:pPr eaLnBrk="1" fontAlgn="auto" hangingPunct="1">
              <a:spcAft>
                <a:spcPts val="0"/>
              </a:spcAft>
              <a:buFontTx/>
              <a:buAutoNum type="arabicPeriod"/>
              <a:defRPr/>
            </a:pPr>
            <a:r>
              <a:rPr lang="fr-BE" dirty="0"/>
              <a:t>L’inexécution doit présenter une certaine gravité : principe de proportionnalité;</a:t>
            </a:r>
          </a:p>
          <a:p>
            <a:pPr eaLnBrk="1" fontAlgn="auto" hangingPunct="1">
              <a:spcAft>
                <a:spcPts val="0"/>
              </a:spcAft>
              <a:buFontTx/>
              <a:buAutoNum type="arabicPeriod"/>
              <a:defRPr/>
            </a:pPr>
            <a:r>
              <a:rPr lang="fr-BE" dirty="0"/>
              <a:t> Celui qui fait jouer l’exception ne doit pas être le premier à s’exécuter </a:t>
            </a:r>
          </a:p>
          <a:p>
            <a:pPr eaLnBrk="1" fontAlgn="auto" hangingPunct="1">
              <a:spcAft>
                <a:spcPts val="0"/>
              </a:spcAft>
              <a:buFontTx/>
              <a:buAutoNum type="arabicPeriod"/>
              <a:defRPr/>
            </a:pPr>
            <a:endParaRPr lang="fr-BE" dirty="0"/>
          </a:p>
          <a:p>
            <a:pPr eaLnBrk="1" fontAlgn="auto" hangingPunct="1">
              <a:spcAft>
                <a:spcPts val="0"/>
              </a:spcAft>
              <a:buFontTx/>
              <a:buNone/>
              <a:defRPr/>
            </a:pPr>
            <a:r>
              <a:rPr lang="fr-BE" dirty="0"/>
              <a:t>Effet : une </a:t>
            </a:r>
            <a:r>
              <a:rPr lang="fr-BE" u="sng" dirty="0"/>
              <a:t>simple suspension </a:t>
            </a:r>
            <a:r>
              <a:rPr lang="fr-BE" dirty="0"/>
              <a:t>sans autre effet</a:t>
            </a:r>
          </a:p>
        </p:txBody>
      </p:sp>
      <p:sp>
        <p:nvSpPr>
          <p:cNvPr id="4" name="Date Placeholder 3"/>
          <p:cNvSpPr>
            <a:spLocks noGrp="1"/>
          </p:cNvSpPr>
          <p:nvPr>
            <p:ph type="dt" sz="quarter" idx="10"/>
            <p:custDataLst>
              <p:tags r:id="rId3"/>
            </p:custDataLst>
          </p:nvPr>
        </p:nvSpPr>
        <p:spPr/>
        <p:txBody>
          <a:bodyPr/>
          <a:lstStyle/>
          <a:p>
            <a:pPr>
              <a:defRPr/>
            </a:pPr>
            <a:fld id="{96D99840-14AB-44F4-9B51-086829BDC3CB}" type="datetime1">
              <a:rPr lang="en-US"/>
              <a:pPr>
                <a:defRPr/>
              </a:pPr>
              <a:t>12/7/2023</a:t>
            </a:fld>
            <a:endParaRPr lang="en-US"/>
          </a:p>
        </p:txBody>
      </p:sp>
      <p:sp>
        <p:nvSpPr>
          <p:cNvPr id="4915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443DC2-6FED-4225-B9DC-1439F30FDA7D}" type="slidenum">
              <a:rPr lang="en-US" altLang="fr-FR" sz="1200">
                <a:solidFill>
                  <a:srgbClr val="898989"/>
                </a:solidFill>
              </a:rPr>
              <a:pPr>
                <a:spcBef>
                  <a:spcPct val="0"/>
                </a:spcBef>
                <a:buFontTx/>
                <a:buNone/>
              </a:pPr>
              <a:t>70</a:t>
            </a:fld>
            <a:endParaRPr lang="en-US" altLang="fr-FR"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custDataLst>
              <p:tags r:id="rId1"/>
            </p:custDataLst>
          </p:nvPr>
        </p:nvSpPr>
        <p:spPr/>
        <p:txBody>
          <a:bodyPr/>
          <a:lstStyle/>
          <a:p>
            <a:pPr eaLnBrk="1" hangingPunct="1"/>
            <a:r>
              <a:rPr lang="fr-BE" altLang="fr-FR">
                <a:solidFill>
                  <a:srgbClr val="FF0000"/>
                </a:solidFill>
              </a:rPr>
              <a:t>2.1.3 La rupture unilatérale </a:t>
            </a:r>
          </a:p>
        </p:txBody>
      </p:sp>
      <p:sp>
        <p:nvSpPr>
          <p:cNvPr id="29699" name="Content Placeholder 2"/>
          <p:cNvSpPr>
            <a:spLocks noGrp="1"/>
          </p:cNvSpPr>
          <p:nvPr>
            <p:ph idx="1"/>
            <p:custDataLst>
              <p:tags r:id="rId2"/>
            </p:custDataLst>
          </p:nvPr>
        </p:nvSpPr>
        <p:spPr>
          <a:xfrm>
            <a:off x="228600" y="1484313"/>
            <a:ext cx="8686800" cy="4665662"/>
          </a:xfrm>
        </p:spPr>
        <p:txBody>
          <a:bodyPr rtlCol="0">
            <a:normAutofit fontScale="85000" lnSpcReduction="20000"/>
          </a:bodyPr>
          <a:lstStyle/>
          <a:p>
            <a:pPr eaLnBrk="1" fontAlgn="auto" hangingPunct="1">
              <a:spcAft>
                <a:spcPts val="0"/>
              </a:spcAft>
              <a:defRPr/>
            </a:pPr>
            <a:r>
              <a:rPr lang="fr-BE" dirty="0"/>
              <a:t>En principe, cela nécessite une demande en justice</a:t>
            </a:r>
          </a:p>
          <a:p>
            <a:pPr eaLnBrk="1" fontAlgn="auto" hangingPunct="1">
              <a:spcAft>
                <a:spcPts val="0"/>
              </a:spcAft>
              <a:defRPr/>
            </a:pPr>
            <a:r>
              <a:rPr lang="fr-BE" dirty="0"/>
              <a:t>Les parties prévoient très souvent une clause résolutoire</a:t>
            </a:r>
          </a:p>
          <a:p>
            <a:pPr lvl="3" eaLnBrk="1" fontAlgn="auto" hangingPunct="1">
              <a:spcAft>
                <a:spcPts val="0"/>
              </a:spcAft>
              <a:buFontTx/>
              <a:buNone/>
              <a:defRPr/>
            </a:pPr>
            <a:r>
              <a:rPr lang="fr-BE" dirty="0"/>
              <a:t>Le contrat contient les mentions :</a:t>
            </a:r>
          </a:p>
          <a:p>
            <a:pPr lvl="3" eaLnBrk="1" fontAlgn="auto" hangingPunct="1">
              <a:spcAft>
                <a:spcPts val="0"/>
              </a:spcAft>
              <a:buFontTx/>
              <a:buNone/>
              <a:defRPr/>
            </a:pPr>
            <a:r>
              <a:rPr lang="fr-BE" dirty="0"/>
              <a:t>- « De plein droit » : pas de recours au juge pour le résilier;</a:t>
            </a:r>
          </a:p>
          <a:p>
            <a:pPr lvl="3" eaLnBrk="1" fontAlgn="auto" hangingPunct="1">
              <a:spcAft>
                <a:spcPts val="0"/>
              </a:spcAft>
              <a:buFontTx/>
              <a:buNone/>
              <a:defRPr/>
            </a:pPr>
            <a:r>
              <a:rPr lang="fr-BE" dirty="0"/>
              <a:t>- « Sans sommation » : pas de mise en demeure nécessaire pour la résiliation;</a:t>
            </a:r>
          </a:p>
          <a:p>
            <a:pPr lvl="3" eaLnBrk="1" fontAlgn="auto" hangingPunct="1">
              <a:spcAft>
                <a:spcPts val="0"/>
              </a:spcAft>
              <a:buFontTx/>
              <a:buNone/>
              <a:defRPr/>
            </a:pPr>
            <a:r>
              <a:rPr lang="fr-BE" dirty="0"/>
              <a:t>- Attention dans les contrats informatiques – ces clauses sont très complexes</a:t>
            </a:r>
          </a:p>
          <a:p>
            <a:pPr lvl="3" eaLnBrk="1" fontAlgn="auto" hangingPunct="1">
              <a:spcAft>
                <a:spcPts val="0"/>
              </a:spcAft>
              <a:buFontTx/>
              <a:buNone/>
              <a:defRPr/>
            </a:pPr>
            <a:endParaRPr lang="fr-BE" dirty="0"/>
          </a:p>
          <a:p>
            <a:pPr lvl="3" eaLnBrk="1" fontAlgn="auto" hangingPunct="1">
              <a:spcAft>
                <a:spcPts val="0"/>
              </a:spcAft>
              <a:buFontTx/>
              <a:buNone/>
              <a:defRPr/>
            </a:pPr>
            <a:r>
              <a:rPr lang="fr-BE" dirty="0"/>
              <a:t>Contrôle du juge à postériori en cas d’abus </a:t>
            </a:r>
          </a:p>
          <a:p>
            <a:pPr lvl="3" eaLnBrk="1" fontAlgn="auto" hangingPunct="1">
              <a:spcAft>
                <a:spcPts val="0"/>
              </a:spcAft>
              <a:buFontTx/>
              <a:buNone/>
              <a:defRPr/>
            </a:pPr>
            <a:endParaRPr lang="fr-BE" dirty="0"/>
          </a:p>
          <a:p>
            <a:pPr lvl="1" eaLnBrk="1" fontAlgn="auto" hangingPunct="1">
              <a:spcAft>
                <a:spcPts val="0"/>
              </a:spcAft>
              <a:buFontTx/>
              <a:buChar char="-"/>
              <a:defRPr/>
            </a:pPr>
            <a:r>
              <a:rPr lang="fr-BE" dirty="0"/>
              <a:t>Effet : résolution /résiliation + dédommagement si la faute &amp; le préjudice sont prouvés </a:t>
            </a:r>
          </a:p>
          <a:p>
            <a:pPr lvl="1" eaLnBrk="1" fontAlgn="auto" hangingPunct="1">
              <a:spcAft>
                <a:spcPts val="0"/>
              </a:spcAft>
              <a:buFontTx/>
              <a:buChar char="-"/>
              <a:defRPr/>
            </a:pPr>
            <a:r>
              <a:rPr lang="fr-BE" dirty="0"/>
              <a:t> Actu : </a:t>
            </a:r>
            <a:r>
              <a:rPr lang="fr-BE" dirty="0">
                <a:hlinkClick r:id="rId7"/>
              </a:rPr>
              <a:t>https://www.legalis.net/actualite/logiciel-specifique-manquement-a-lobligation-de-resultat-mais-pas-de-resolution-du-contrat/</a:t>
            </a:r>
            <a:r>
              <a:rPr lang="fr-BE" dirty="0"/>
              <a:t>  </a:t>
            </a:r>
          </a:p>
          <a:p>
            <a:pPr lvl="1"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2344D6BF-D8C1-4534-9A2F-EFF38C64B91B}" type="datetime1">
              <a:rPr lang="en-US"/>
              <a:pPr>
                <a:defRPr/>
              </a:pPr>
              <a:t>12/7/2023</a:t>
            </a:fld>
            <a:endParaRPr lang="en-US"/>
          </a:p>
        </p:txBody>
      </p:sp>
      <p:sp>
        <p:nvSpPr>
          <p:cNvPr id="5018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BBAF1-120F-4C4D-B358-638190B85087}" type="slidenum">
              <a:rPr lang="en-US" altLang="fr-FR" sz="1200">
                <a:solidFill>
                  <a:srgbClr val="898989"/>
                </a:solidFill>
              </a:rPr>
              <a:pPr>
                <a:spcBef>
                  <a:spcPct val="0"/>
                </a:spcBef>
                <a:buFontTx/>
                <a:buNone/>
              </a:pPr>
              <a:t>71</a:t>
            </a:fld>
            <a:endParaRPr lang="en-US" altLang="fr-FR"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Attention à la résiliation brutale d’un contrat en matière commerciale</a:t>
            </a:r>
          </a:p>
        </p:txBody>
      </p:sp>
      <p:sp>
        <p:nvSpPr>
          <p:cNvPr id="3" name="Content Placeholder 2"/>
          <p:cNvSpPr>
            <a:spLocks noGrp="1"/>
          </p:cNvSpPr>
          <p:nvPr>
            <p:ph idx="1"/>
            <p:custDataLst>
              <p:tags r:id="rId2"/>
            </p:custDataLst>
          </p:nvPr>
        </p:nvSpPr>
        <p:spPr/>
        <p:txBody>
          <a:bodyPr rtlCol="0">
            <a:normAutofit fontScale="92500" lnSpcReduction="10000"/>
          </a:bodyPr>
          <a:lstStyle/>
          <a:p>
            <a:pPr eaLnBrk="1" fontAlgn="auto" hangingPunct="1">
              <a:spcAft>
                <a:spcPts val="0"/>
              </a:spcAft>
              <a:defRPr/>
            </a:pPr>
            <a:r>
              <a:rPr lang="fr-BE" dirty="0"/>
              <a:t>1. Lorsqu’un contrat contient une procédure de résiliation (délai /mise en demeure), il est important de la respecter;</a:t>
            </a:r>
          </a:p>
          <a:p>
            <a:pPr eaLnBrk="1" fontAlgn="auto" hangingPunct="1">
              <a:spcAft>
                <a:spcPts val="0"/>
              </a:spcAft>
              <a:defRPr/>
            </a:pPr>
            <a:r>
              <a:rPr lang="fr-BE" dirty="0"/>
              <a:t>2. Le plus souvent, il est nécessaire de respecter un préavis raisonnable pour permettre à l’autre partie de se « retourner » (art. L –I 2°C. Com.)</a:t>
            </a:r>
          </a:p>
          <a:p>
            <a:pPr eaLnBrk="1" fontAlgn="auto" hangingPunct="1">
              <a:spcAft>
                <a:spcPts val="0"/>
              </a:spcAft>
              <a:defRPr/>
            </a:pPr>
            <a:r>
              <a:rPr lang="fr-BE" dirty="0"/>
              <a:t>Sauf si l’autre partie n’a pas exécuté ses propres obligations (faute dans l’exécution du contrat)</a:t>
            </a:r>
          </a:p>
          <a:p>
            <a:pPr lvl="1" eaLnBrk="1" fontAlgn="auto" hangingPunct="1">
              <a:spcAft>
                <a:spcPts val="0"/>
              </a:spcAft>
              <a:defRPr/>
            </a:pPr>
            <a:r>
              <a:rPr lang="fr-BE">
                <a:hlinkClick r:id="rId7"/>
              </a:rPr>
              <a:t>https://www.legalis.net/actualite/adwords-validation-de-la-suspension-dun-compte-de-referencement/</a:t>
            </a:r>
            <a:r>
              <a:rPr lang="fr-BE"/>
              <a:t> </a:t>
            </a:r>
            <a:endParaRPr lang="fr-BE" dirty="0"/>
          </a:p>
        </p:txBody>
      </p:sp>
      <p:sp>
        <p:nvSpPr>
          <p:cNvPr id="4" name="Date Placeholder 3"/>
          <p:cNvSpPr>
            <a:spLocks noGrp="1"/>
          </p:cNvSpPr>
          <p:nvPr>
            <p:ph type="dt" sz="quarter" idx="10"/>
            <p:custDataLst>
              <p:tags r:id="rId3"/>
            </p:custDataLst>
          </p:nvPr>
        </p:nvSpPr>
        <p:spPr/>
        <p:txBody>
          <a:bodyPr/>
          <a:lstStyle/>
          <a:p>
            <a:pPr>
              <a:defRPr/>
            </a:pPr>
            <a:fld id="{B23CC679-DF69-48CE-8325-5168EE6DE5BC}" type="datetime1">
              <a:rPr lang="en-US"/>
              <a:pPr>
                <a:defRPr/>
              </a:pPr>
              <a:t>12/7/2023</a:t>
            </a:fld>
            <a:endParaRPr lang="en-US"/>
          </a:p>
        </p:txBody>
      </p:sp>
      <p:sp>
        <p:nvSpPr>
          <p:cNvPr id="5120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DA7AC3-3195-4354-8D47-55F1CBE6F6AE}" type="slidenum">
              <a:rPr lang="en-US" altLang="fr-FR" sz="1200">
                <a:solidFill>
                  <a:srgbClr val="898989"/>
                </a:solidFill>
              </a:rPr>
              <a:pPr>
                <a:spcBef>
                  <a:spcPct val="0"/>
                </a:spcBef>
                <a:buFontTx/>
                <a:buNone/>
              </a:pPr>
              <a:t>72</a:t>
            </a:fld>
            <a:endParaRPr lang="en-US" altLang="fr-FR" sz="1200">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2.1.4 L’action en justice en matière contractuelle</a:t>
            </a:r>
          </a:p>
        </p:txBody>
      </p:sp>
      <p:sp>
        <p:nvSpPr>
          <p:cNvPr id="30723" name="Content Placeholder 2"/>
          <p:cNvSpPr>
            <a:spLocks noGrp="1"/>
          </p:cNvSpPr>
          <p:nvPr>
            <p:ph idx="1"/>
            <p:custDataLst>
              <p:tags r:id="rId2"/>
            </p:custDataLst>
          </p:nvPr>
        </p:nvSpPr>
        <p:spPr/>
        <p:txBody>
          <a:bodyPr rtlCol="0">
            <a:normAutofit fontScale="70000" lnSpcReduction="20000"/>
          </a:bodyPr>
          <a:lstStyle/>
          <a:p>
            <a:pPr eaLnBrk="1" fontAlgn="auto" hangingPunct="1">
              <a:spcAft>
                <a:spcPts val="0"/>
              </a:spcAft>
              <a:buFontTx/>
              <a:buNone/>
              <a:defRPr/>
            </a:pPr>
            <a:r>
              <a:rPr lang="fr-BE" dirty="0"/>
              <a:t>Choix pour le demandeur : </a:t>
            </a:r>
          </a:p>
          <a:p>
            <a:pPr eaLnBrk="1" fontAlgn="auto" hangingPunct="1">
              <a:spcAft>
                <a:spcPts val="0"/>
              </a:spcAft>
              <a:buFontTx/>
              <a:buNone/>
              <a:defRPr/>
            </a:pPr>
            <a:endParaRPr lang="fr-BE" dirty="0"/>
          </a:p>
          <a:p>
            <a:pPr eaLnBrk="1" fontAlgn="auto" hangingPunct="1">
              <a:spcAft>
                <a:spcPts val="0"/>
              </a:spcAft>
              <a:defRPr/>
            </a:pPr>
            <a:r>
              <a:rPr lang="fr-BE" dirty="0"/>
              <a:t>Soit demander l’exécution forcée du contrat, sous astreinte par jour de retard;</a:t>
            </a:r>
          </a:p>
          <a:p>
            <a:pPr eaLnBrk="1" fontAlgn="auto" hangingPunct="1">
              <a:spcAft>
                <a:spcPts val="0"/>
              </a:spcAft>
              <a:defRPr/>
            </a:pPr>
            <a:endParaRPr lang="fr-BE" dirty="0"/>
          </a:p>
          <a:p>
            <a:pPr eaLnBrk="1" fontAlgn="auto" hangingPunct="1">
              <a:spcAft>
                <a:spcPts val="0"/>
              </a:spcAft>
              <a:defRPr/>
            </a:pPr>
            <a:r>
              <a:rPr lang="fr-BE" dirty="0"/>
              <a:t>Soit demander la rupture judiciaire du contrat et des dommages et intérêts pour le préjudice prouvé en cas de faute;</a:t>
            </a:r>
          </a:p>
          <a:p>
            <a:pPr eaLnBrk="1" fontAlgn="auto" hangingPunct="1">
              <a:spcAft>
                <a:spcPts val="0"/>
              </a:spcAft>
              <a:defRPr/>
            </a:pPr>
            <a:endParaRPr lang="fr-BE" dirty="0"/>
          </a:p>
          <a:p>
            <a:pPr eaLnBrk="1" fontAlgn="auto" hangingPunct="1">
              <a:spcAft>
                <a:spcPts val="0"/>
              </a:spcAft>
              <a:defRPr/>
            </a:pPr>
            <a:r>
              <a:rPr lang="fr-BE" dirty="0"/>
              <a:t>Dans certaines hypothèses : demander la nullité du contrat;</a:t>
            </a:r>
          </a:p>
          <a:p>
            <a:pPr eaLnBrk="1" fontAlgn="auto" hangingPunct="1">
              <a:spcAft>
                <a:spcPts val="0"/>
              </a:spcAft>
              <a:defRPr/>
            </a:pPr>
            <a:endParaRPr lang="fr-BE" dirty="0"/>
          </a:p>
          <a:p>
            <a:pPr eaLnBrk="1" fontAlgn="auto" hangingPunct="1">
              <a:spcAft>
                <a:spcPts val="0"/>
              </a:spcAft>
              <a:buFontTx/>
              <a:buNone/>
              <a:defRPr/>
            </a:pPr>
            <a:r>
              <a:rPr lang="fr-BE" dirty="0"/>
              <a:t>Le débiteur cherchera à prouver qu’il n’a </a:t>
            </a:r>
            <a:r>
              <a:rPr lang="fr-BE" u="sng" dirty="0"/>
              <a:t>pas commis de faute </a:t>
            </a:r>
            <a:r>
              <a:rPr lang="fr-BE" dirty="0"/>
              <a:t>ou bien qu’il n’a pas pu exécuter du fait d’une force majeure. </a:t>
            </a:r>
          </a:p>
        </p:txBody>
      </p:sp>
      <p:sp>
        <p:nvSpPr>
          <p:cNvPr id="4" name="Date Placeholder 3"/>
          <p:cNvSpPr>
            <a:spLocks noGrp="1"/>
          </p:cNvSpPr>
          <p:nvPr>
            <p:ph type="dt" sz="quarter" idx="10"/>
            <p:custDataLst>
              <p:tags r:id="rId3"/>
            </p:custDataLst>
          </p:nvPr>
        </p:nvSpPr>
        <p:spPr/>
        <p:txBody>
          <a:bodyPr/>
          <a:lstStyle/>
          <a:p>
            <a:pPr>
              <a:defRPr/>
            </a:pPr>
            <a:fld id="{62394E92-4DB7-4795-8322-D3CA861ECDB5}" type="datetime1">
              <a:rPr lang="en-US"/>
              <a:pPr>
                <a:defRPr/>
              </a:pPr>
              <a:t>12/7/2023</a:t>
            </a:fld>
            <a:endParaRPr lang="en-US"/>
          </a:p>
        </p:txBody>
      </p:sp>
      <p:sp>
        <p:nvSpPr>
          <p:cNvPr id="5222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571B7F-5AE7-4002-9280-884C2A3E9FA4}" type="slidenum">
              <a:rPr lang="en-US" altLang="fr-FR" sz="1200">
                <a:solidFill>
                  <a:srgbClr val="898989"/>
                </a:solidFill>
              </a:rPr>
              <a:pPr>
                <a:spcBef>
                  <a:spcPct val="0"/>
                </a:spcBef>
                <a:buFontTx/>
                <a:buNone/>
              </a:pPr>
              <a:t>73</a:t>
            </a:fld>
            <a:endParaRPr lang="en-US" altLang="fr-FR" sz="1200">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2.2 Contentieux et responsabilité délictuelle</a:t>
            </a:r>
          </a:p>
        </p:txBody>
      </p:sp>
      <p:sp>
        <p:nvSpPr>
          <p:cNvPr id="53251" name="Content Placeholder 2"/>
          <p:cNvSpPr>
            <a:spLocks noGrp="1"/>
          </p:cNvSpPr>
          <p:nvPr>
            <p:ph idx="1"/>
            <p:custDataLst>
              <p:tags r:id="rId2"/>
            </p:custDataLst>
          </p:nvPr>
        </p:nvSpPr>
        <p:spPr>
          <a:xfrm>
            <a:off x="457200" y="2133600"/>
            <a:ext cx="8229600" cy="3992563"/>
          </a:xfrm>
        </p:spPr>
        <p:txBody>
          <a:bodyPr/>
          <a:lstStyle/>
          <a:p>
            <a:pPr eaLnBrk="1" hangingPunct="1"/>
            <a:r>
              <a:rPr lang="fr-BE" altLang="fr-FR" dirty="0"/>
              <a:t>Les contenus illicites causant un préjudice aux tiers </a:t>
            </a:r>
          </a:p>
          <a:p>
            <a:pPr eaLnBrk="1" hangingPunct="1"/>
            <a:r>
              <a:rPr lang="fr-BE" altLang="fr-FR" dirty="0"/>
              <a:t>Souvent des litiges en matière de propriété intellectuelle : marque, droit d’auteur, nom de domaine, brevet, concurrence déloyale…</a:t>
            </a:r>
          </a:p>
          <a:p>
            <a:pPr eaLnBrk="1" hangingPunct="1"/>
            <a:r>
              <a:rPr lang="fr-BE" altLang="fr-FR" dirty="0"/>
              <a:t>Mais aussi vie privée, diffamation, injure… </a:t>
            </a:r>
          </a:p>
        </p:txBody>
      </p:sp>
      <p:sp>
        <p:nvSpPr>
          <p:cNvPr id="4" name="Date Placeholder 3"/>
          <p:cNvSpPr>
            <a:spLocks noGrp="1"/>
          </p:cNvSpPr>
          <p:nvPr>
            <p:ph type="dt" sz="quarter" idx="10"/>
            <p:custDataLst>
              <p:tags r:id="rId3"/>
            </p:custDataLst>
          </p:nvPr>
        </p:nvSpPr>
        <p:spPr/>
        <p:txBody>
          <a:bodyPr/>
          <a:lstStyle/>
          <a:p>
            <a:pPr>
              <a:defRPr/>
            </a:pPr>
            <a:fld id="{4BAD2824-44B8-4B6C-A711-0CB613E78E06}" type="datetime1">
              <a:rPr lang="en-US"/>
              <a:pPr>
                <a:defRPr/>
              </a:pPr>
              <a:t>12/7/2023</a:t>
            </a:fld>
            <a:endParaRPr lang="en-US"/>
          </a:p>
        </p:txBody>
      </p:sp>
      <p:sp>
        <p:nvSpPr>
          <p:cNvPr id="5325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D26A40-52CC-4A99-ABEE-EBED02752F2B}" type="slidenum">
              <a:rPr lang="en-US" altLang="fr-FR" sz="1200">
                <a:solidFill>
                  <a:srgbClr val="898989"/>
                </a:solidFill>
              </a:rPr>
              <a:pPr>
                <a:spcBef>
                  <a:spcPct val="0"/>
                </a:spcBef>
                <a:buFontTx/>
                <a:buNone/>
              </a:pPr>
              <a:t>74</a:t>
            </a:fld>
            <a:endParaRPr lang="en-US" altLang="fr-FR" sz="1200">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457200" y="274638"/>
            <a:ext cx="8229600" cy="2146300"/>
          </a:xfrm>
        </p:spPr>
        <p:txBody>
          <a:bodyPr/>
          <a:lstStyle/>
          <a:p>
            <a:pPr eaLnBrk="1" hangingPunct="1"/>
            <a:br>
              <a:rPr lang="fr-BE" altLang="fr-FR" dirty="0">
                <a:solidFill>
                  <a:srgbClr val="FF0000"/>
                </a:solidFill>
              </a:rPr>
            </a:br>
            <a:br>
              <a:rPr lang="fr-BE" altLang="fr-FR" dirty="0">
                <a:solidFill>
                  <a:srgbClr val="FF0000"/>
                </a:solidFill>
              </a:rPr>
            </a:br>
            <a:br>
              <a:rPr lang="fr-BE" altLang="fr-FR" dirty="0">
                <a:solidFill>
                  <a:srgbClr val="FF0000"/>
                </a:solidFill>
              </a:rPr>
            </a:br>
            <a:r>
              <a:rPr lang="fr-BE" altLang="fr-FR" dirty="0">
                <a:solidFill>
                  <a:srgbClr val="FF0000"/>
                </a:solidFill>
              </a:rPr>
              <a:t>2.2.1 L’exemple de la responsabilité des acteurs de l’internet sur les contenus diffusés </a:t>
            </a:r>
          </a:p>
        </p:txBody>
      </p:sp>
      <p:sp>
        <p:nvSpPr>
          <p:cNvPr id="2" name="Espace réservé du contenu 1"/>
          <p:cNvSpPr>
            <a:spLocks noGrp="1"/>
          </p:cNvSpPr>
          <p:nvPr>
            <p:ph idx="1"/>
            <p:custDataLst>
              <p:tags r:id="rId2"/>
            </p:custDataLst>
          </p:nvPr>
        </p:nvSpPr>
        <p:spPr/>
        <p:txBody>
          <a:bodyPr/>
          <a:lstStyle/>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776023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Quels acteurs ?</a:t>
            </a:r>
          </a:p>
        </p:txBody>
      </p:sp>
      <p:sp>
        <p:nvSpPr>
          <p:cNvPr id="3" name="Espace réservé du contenu 2"/>
          <p:cNvSpPr>
            <a:spLocks noGrp="1"/>
          </p:cNvSpPr>
          <p:nvPr>
            <p:ph idx="1"/>
            <p:custDataLst>
              <p:tags r:id="rId2"/>
            </p:custDataLst>
          </p:nvPr>
        </p:nvSpPr>
        <p:spPr>
          <a:xfrm>
            <a:off x="457200" y="1600201"/>
            <a:ext cx="7643192" cy="3052936"/>
          </a:xfrm>
        </p:spPr>
        <p:txBody>
          <a:bodyPr/>
          <a:lstStyle/>
          <a:p>
            <a:pPr marL="0" indent="0">
              <a:buNone/>
            </a:pPr>
            <a:r>
              <a:rPr lang="fr-FR" dirty="0"/>
              <a:t>Ces opérateurs sont-ils responsables des contenus qu’ils contribuent à diffuser ? </a:t>
            </a:r>
          </a:p>
          <a:p>
            <a:r>
              <a:rPr lang="fr-FR" sz="2800" dirty="0"/>
              <a:t>Auteurs et éditeurs de contenus </a:t>
            </a:r>
          </a:p>
          <a:p>
            <a:r>
              <a:rPr lang="fr-FR" sz="2800" dirty="0"/>
              <a:t>Fournisseur d’accès à internet (Orange etc…)</a:t>
            </a:r>
          </a:p>
          <a:p>
            <a:r>
              <a:rPr lang="fr-FR" sz="2800" dirty="0"/>
              <a:t>Hébergeurs (OVH)</a:t>
            </a:r>
          </a:p>
          <a:p>
            <a:r>
              <a:rPr lang="fr-FR" sz="2800" dirty="0"/>
              <a:t>Moteurs de recherche, </a:t>
            </a:r>
          </a:p>
          <a:p>
            <a:r>
              <a:rPr lang="fr-FR" sz="2800" dirty="0"/>
              <a:t>Fournisseurs de liens, </a:t>
            </a:r>
          </a:p>
          <a:p>
            <a:r>
              <a:rPr lang="fr-FR" sz="2800" dirty="0"/>
              <a:t>gestionnaire de forum sur un site de e-commerce</a:t>
            </a:r>
          </a:p>
          <a:p>
            <a:r>
              <a:rPr lang="fr-FR" sz="2800" dirty="0"/>
              <a:t>…. </a:t>
            </a:r>
          </a:p>
        </p:txBody>
      </p:sp>
    </p:spTree>
    <p:extLst>
      <p:ext uri="{BB962C8B-B14F-4D97-AF65-F5344CB8AC3E}">
        <p14:creationId xmlns:p14="http://schemas.microsoft.com/office/powerpoint/2010/main" val="1332984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Il faut distinguer deux régimes : </a:t>
            </a:r>
          </a:p>
        </p:txBody>
      </p:sp>
      <p:sp>
        <p:nvSpPr>
          <p:cNvPr id="3" name="Espace réservé du contenu 2"/>
          <p:cNvSpPr>
            <a:spLocks noGrp="1"/>
          </p:cNvSpPr>
          <p:nvPr>
            <p:ph idx="1"/>
            <p:custDataLst>
              <p:tags r:id="rId2"/>
            </p:custDataLst>
          </p:nvPr>
        </p:nvSpPr>
        <p:spPr/>
        <p:txBody>
          <a:bodyPr/>
          <a:lstStyle/>
          <a:p>
            <a:r>
              <a:rPr lang="fr-FR" dirty="0"/>
              <a:t>Responsabilité </a:t>
            </a:r>
            <a:r>
              <a:rPr lang="fr-FR" b="1" u="sng" dirty="0"/>
              <a:t>de droit commun </a:t>
            </a:r>
            <a:r>
              <a:rPr lang="fr-FR" dirty="0"/>
              <a:t>pour le </a:t>
            </a:r>
            <a:r>
              <a:rPr lang="fr-FR" b="1" dirty="0"/>
              <a:t>fournisseur de contenus </a:t>
            </a:r>
            <a:r>
              <a:rPr lang="fr-FR" dirty="0"/>
              <a:t>:</a:t>
            </a:r>
          </a:p>
          <a:p>
            <a:pPr lvl="1"/>
            <a:r>
              <a:rPr lang="fr-FR" dirty="0"/>
              <a:t>Ex. éditeur de contenus</a:t>
            </a:r>
          </a:p>
          <a:p>
            <a:pPr lvl="1"/>
            <a:r>
              <a:rPr lang="fr-FR" dirty="0"/>
              <a:t>Rappel des risques : Contrefaçon, diffamation, concurrence déloyale, non-respect d’une loi… </a:t>
            </a:r>
          </a:p>
          <a:p>
            <a:r>
              <a:rPr lang="fr-FR" b="1" dirty="0"/>
              <a:t>Filtre à responsabilité </a:t>
            </a:r>
            <a:r>
              <a:rPr lang="fr-FR" dirty="0"/>
              <a:t>pour les intermédiaires techniques et commerciaux :</a:t>
            </a:r>
          </a:p>
          <a:p>
            <a:pPr lvl="1"/>
            <a:r>
              <a:rPr lang="fr-FR" dirty="0"/>
              <a:t>FAI &amp; hébergeur : intermédiaires techniques</a:t>
            </a:r>
          </a:p>
          <a:p>
            <a:pPr lvl="1"/>
            <a:r>
              <a:rPr lang="fr-FR" dirty="0"/>
              <a:t>Plateforme commerciale (</a:t>
            </a:r>
            <a:r>
              <a:rPr lang="fr-FR" dirty="0" err="1"/>
              <a:t>ebay</a:t>
            </a:r>
            <a:r>
              <a:rPr lang="fr-FR" dirty="0"/>
              <a:t> Google, etc…) : intermédiaires commerciaux   </a:t>
            </a:r>
          </a:p>
          <a:p>
            <a:endParaRPr lang="fr-FR" dirty="0"/>
          </a:p>
        </p:txBody>
      </p:sp>
    </p:spTree>
    <p:extLst>
      <p:ext uri="{BB962C8B-B14F-4D97-AF65-F5344CB8AC3E}">
        <p14:creationId xmlns:p14="http://schemas.microsoft.com/office/powerpoint/2010/main" val="726782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0688"/>
            <a:ext cx="8229600" cy="1143000"/>
          </a:xfrm>
        </p:spPr>
        <p:txBody>
          <a:bodyPr>
            <a:normAutofit fontScale="90000"/>
          </a:bodyPr>
          <a:lstStyle/>
          <a:p>
            <a:r>
              <a:rPr lang="fr-FR" dirty="0">
                <a:solidFill>
                  <a:srgbClr val="FF0000"/>
                </a:solidFill>
              </a:rPr>
              <a:t>L’intermédiaire responsable du contenu seulement s’il est informé dans les règles :  </a:t>
            </a:r>
          </a:p>
        </p:txBody>
      </p:sp>
      <p:sp>
        <p:nvSpPr>
          <p:cNvPr id="3" name="Content Placeholder 2"/>
          <p:cNvSpPr>
            <a:spLocks noGrp="1"/>
          </p:cNvSpPr>
          <p:nvPr>
            <p:ph idx="1"/>
            <p:custDataLst>
              <p:tags r:id="rId2"/>
            </p:custDataLst>
          </p:nvPr>
        </p:nvSpPr>
        <p:spPr>
          <a:xfrm>
            <a:off x="457200" y="2276872"/>
            <a:ext cx="8229600" cy="3849291"/>
          </a:xfrm>
        </p:spPr>
        <p:txBody>
          <a:bodyPr>
            <a:normAutofit/>
          </a:bodyPr>
          <a:lstStyle/>
          <a:p>
            <a:r>
              <a:rPr lang="fr-FR" dirty="0"/>
              <a:t>La LCEN prévoit un filtre à responsabilité :</a:t>
            </a:r>
          </a:p>
          <a:p>
            <a:r>
              <a:rPr lang="fr-FR" dirty="0"/>
              <a:t>A l’origine pour les FAI et pour les hébergeurs étendue aux intermédiaires « commerciaux ».</a:t>
            </a:r>
          </a:p>
          <a:p>
            <a:r>
              <a:rPr lang="fr-FR" dirty="0"/>
              <a:t>Une responsabilité si l’intermédiaire a été correctement notifié selon les exigences légales à respecter scrupuleusement :</a:t>
            </a:r>
          </a:p>
          <a:p>
            <a:pPr lvl="1"/>
            <a:r>
              <a:rPr lang="fr-FR" dirty="0">
                <a:hlinkClick r:id="rId4"/>
              </a:rPr>
              <a:t>Art 6 I 5° LCEN </a:t>
            </a:r>
            <a:endParaRPr lang="fr-FR" dirty="0"/>
          </a:p>
          <a:p>
            <a:pPr lvl="2"/>
            <a:endParaRPr lang="fr-BE" dirty="0"/>
          </a:p>
          <a:p>
            <a:endParaRPr lang="fr-BE" dirty="0"/>
          </a:p>
        </p:txBody>
      </p:sp>
    </p:spTree>
    <p:extLst>
      <p:ext uri="{BB962C8B-B14F-4D97-AF65-F5344CB8AC3E}">
        <p14:creationId xmlns:p14="http://schemas.microsoft.com/office/powerpoint/2010/main" val="2477859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Art. 6-I-5 LCEN</a:t>
            </a:r>
          </a:p>
        </p:txBody>
      </p:sp>
      <p:sp>
        <p:nvSpPr>
          <p:cNvPr id="3" name="Espace réservé du contenu 2"/>
          <p:cNvSpPr>
            <a:spLocks noGrp="1"/>
          </p:cNvSpPr>
          <p:nvPr>
            <p:ph idx="1"/>
            <p:custDataLst>
              <p:tags r:id="rId2"/>
            </p:custDataLst>
          </p:nvPr>
        </p:nvSpPr>
        <p:spPr/>
        <p:txBody>
          <a:bodyPr>
            <a:normAutofit fontScale="62500" lnSpcReduction="20000"/>
          </a:bodyPr>
          <a:lstStyle/>
          <a:p>
            <a:pPr marL="0" indent="0">
              <a:buNone/>
            </a:pPr>
            <a:r>
              <a:rPr lang="fr-FR" dirty="0"/>
              <a:t>La loi pour la confiance dans l’économie numérique prévoit à son article 6-I 5° </a:t>
            </a:r>
            <a:r>
              <a:rPr lang="fr-FR" b="1" u="sng" dirty="0"/>
              <a:t>que la connaissance des faits litigieux est présumée acquise par l’hébergeur </a:t>
            </a:r>
            <a:r>
              <a:rPr lang="fr-FR" dirty="0"/>
              <a:t>lorsque lui sont notifiés les différents éléments suivants :</a:t>
            </a:r>
          </a:p>
          <a:p>
            <a:r>
              <a:rPr lang="fr-FR" dirty="0"/>
              <a:t>la date de notification ;</a:t>
            </a:r>
          </a:p>
          <a:p>
            <a:r>
              <a:rPr lang="fr-FR" dirty="0"/>
              <a:t>les éléments permettant l’identification du notifiant ;</a:t>
            </a:r>
          </a:p>
          <a:p>
            <a:r>
              <a:rPr lang="fr-FR" dirty="0"/>
              <a:t>les éléments d’identification du destinataire de la notification ;</a:t>
            </a:r>
          </a:p>
          <a:p>
            <a:r>
              <a:rPr lang="fr-FR" dirty="0"/>
              <a:t>la description des faits litigieux et leur location précise ;</a:t>
            </a:r>
          </a:p>
          <a:p>
            <a:r>
              <a:rPr lang="fr-FR" dirty="0"/>
              <a:t>les motifs pour lesquels les contenus doivent être retirés comprenant la mention des dispositions légales et des justifications de fait ;</a:t>
            </a:r>
          </a:p>
          <a:p>
            <a:r>
              <a:rPr lang="fr-FR" dirty="0"/>
              <a:t>la copie de la correspondance adressée à l’auteur ou à l’éditeur des informations ou activités litigieuses demandant leur interruption, leur retrait ou leur modification, ou la justification de ce que l’auteur ou l’éditeur n’a pu être contacté.</a:t>
            </a:r>
          </a:p>
          <a:p>
            <a:pPr marL="0" indent="0">
              <a:buNone/>
            </a:pPr>
            <a:r>
              <a:rPr lang="fr-FR" dirty="0"/>
              <a:t>La Jurisprudence exige le respect de l’ensemble de ces mentions pour rendre un intermédiaire responsable. </a:t>
            </a:r>
          </a:p>
        </p:txBody>
      </p:sp>
    </p:spTree>
    <p:extLst>
      <p:ext uri="{BB962C8B-B14F-4D97-AF65-F5344CB8AC3E}">
        <p14:creationId xmlns:p14="http://schemas.microsoft.com/office/powerpoint/2010/main" val="387845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p:txBody>
          <a:bodyPr/>
          <a:lstStyle/>
          <a:p>
            <a:pPr eaLnBrk="1" hangingPunct="1"/>
            <a:r>
              <a:rPr lang="fr-BE" altLang="fr-FR" dirty="0">
                <a:solidFill>
                  <a:srgbClr val="FF0000"/>
                </a:solidFill>
              </a:rPr>
              <a:t>Plan du cours sur le contentieux et les TIC :  </a:t>
            </a:r>
          </a:p>
        </p:txBody>
      </p:sp>
      <p:sp>
        <p:nvSpPr>
          <p:cNvPr id="9219" name="Content Placeholder 2"/>
          <p:cNvSpPr>
            <a:spLocks noGrp="1"/>
          </p:cNvSpPr>
          <p:nvPr>
            <p:ph idx="1"/>
            <p:custDataLst>
              <p:tags r:id="rId2"/>
            </p:custDataLst>
          </p:nvPr>
        </p:nvSpPr>
        <p:spPr>
          <a:xfrm>
            <a:off x="228600" y="1752600"/>
            <a:ext cx="8686800" cy="4397375"/>
          </a:xfrm>
        </p:spPr>
        <p:txBody>
          <a:bodyPr rtlCol="0">
            <a:normAutofit fontScale="62500" lnSpcReduction="20000"/>
          </a:bodyPr>
          <a:lstStyle/>
          <a:p>
            <a:pPr marL="514350" indent="-514350" eaLnBrk="1" fontAlgn="auto" hangingPunct="1">
              <a:spcAft>
                <a:spcPts val="0"/>
              </a:spcAft>
              <a:buFont typeface="Arial" panose="020B0604020202020204" pitchFamily="34" charset="0"/>
              <a:buNone/>
              <a:defRPr/>
            </a:pPr>
            <a:r>
              <a:rPr lang="fr-BE" dirty="0"/>
              <a:t> 1. Le cadre général :</a:t>
            </a:r>
          </a:p>
          <a:p>
            <a:pPr marL="914400" lvl="1" indent="-514350" eaLnBrk="1" fontAlgn="auto" hangingPunct="1">
              <a:spcAft>
                <a:spcPts val="0"/>
              </a:spcAft>
              <a:buFont typeface="Arial" panose="020B0604020202020204" pitchFamily="34" charset="0"/>
              <a:buNone/>
              <a:defRPr/>
            </a:pPr>
            <a:endParaRPr lang="fr-BE" dirty="0"/>
          </a:p>
          <a:p>
            <a:pPr marL="914400" lvl="1" indent="-514350" eaLnBrk="1" fontAlgn="auto" hangingPunct="1">
              <a:spcAft>
                <a:spcPts val="0"/>
              </a:spcAft>
              <a:buFont typeface="Arial" panose="020B0604020202020204" pitchFamily="34" charset="0"/>
              <a:buNone/>
              <a:defRPr/>
            </a:pPr>
            <a:r>
              <a:rPr lang="fr-BE" dirty="0"/>
              <a:t>1.1 Structure et rôles des acteurs de la justice française</a:t>
            </a:r>
          </a:p>
          <a:p>
            <a:pPr marL="914400" lvl="1" indent="-514350" eaLnBrk="1" fontAlgn="auto" hangingPunct="1">
              <a:spcAft>
                <a:spcPts val="0"/>
              </a:spcAft>
              <a:buFont typeface="Arial" panose="020B0604020202020204" pitchFamily="34" charset="0"/>
              <a:buNone/>
              <a:defRPr/>
            </a:pPr>
            <a:r>
              <a:rPr lang="fr-BE" dirty="0"/>
              <a:t>1.2 Chronologie d’une procédure contentieuse</a:t>
            </a:r>
          </a:p>
          <a:p>
            <a:pPr marL="914400" lvl="1" indent="-514350" eaLnBrk="1" fontAlgn="auto" hangingPunct="1">
              <a:spcAft>
                <a:spcPts val="0"/>
              </a:spcAft>
              <a:buFont typeface="Arial" panose="020B0604020202020204" pitchFamily="34" charset="0"/>
              <a:buNone/>
              <a:defRPr/>
            </a:pPr>
            <a:r>
              <a:rPr lang="fr-BE" dirty="0"/>
              <a:t>1.3 La preuve et les TIC </a:t>
            </a:r>
          </a:p>
          <a:p>
            <a:pPr marL="914400" lvl="1" indent="-514350" eaLnBrk="1" fontAlgn="auto" hangingPunct="1">
              <a:spcAft>
                <a:spcPts val="0"/>
              </a:spcAft>
              <a:buFont typeface="Arial" panose="020B0604020202020204" pitchFamily="34" charset="0"/>
              <a:buNone/>
              <a:defRPr/>
            </a:pPr>
            <a:r>
              <a:rPr lang="fr-BE" dirty="0"/>
              <a:t>1.4 Les autres modes de règlement des conflits</a:t>
            </a:r>
          </a:p>
          <a:p>
            <a:pPr marL="514350" indent="-514350" eaLnBrk="1" fontAlgn="auto" hangingPunct="1">
              <a:spcAft>
                <a:spcPts val="0"/>
              </a:spcAft>
              <a:buFont typeface="Arial" panose="020B0604020202020204" pitchFamily="34" charset="0"/>
              <a:buNone/>
              <a:defRPr/>
            </a:pPr>
            <a:endParaRPr lang="fr-BE" dirty="0"/>
          </a:p>
          <a:p>
            <a:pPr marL="514350" indent="-514350" eaLnBrk="1" fontAlgn="auto" hangingPunct="1">
              <a:spcAft>
                <a:spcPts val="0"/>
              </a:spcAft>
              <a:buFont typeface="Arial" panose="020B0604020202020204" pitchFamily="34" charset="0"/>
              <a:buNone/>
              <a:defRPr/>
            </a:pPr>
            <a:r>
              <a:rPr lang="fr-BE" dirty="0"/>
              <a:t>2. Applications pratiques : </a:t>
            </a:r>
          </a:p>
          <a:p>
            <a:pPr marL="514350" indent="-514350" eaLnBrk="1" fontAlgn="auto" hangingPunct="1">
              <a:spcAft>
                <a:spcPts val="0"/>
              </a:spcAft>
              <a:buFont typeface="Arial" panose="020B0604020202020204" pitchFamily="34" charset="0"/>
              <a:buNone/>
              <a:defRPr/>
            </a:pPr>
            <a:endParaRPr lang="fr-BE" dirty="0"/>
          </a:p>
          <a:p>
            <a:pPr marL="914400" lvl="1" indent="-514350" eaLnBrk="1" fontAlgn="auto" hangingPunct="1">
              <a:spcAft>
                <a:spcPts val="0"/>
              </a:spcAft>
              <a:buFont typeface="Arial" panose="020B0604020202020204" pitchFamily="34" charset="0"/>
              <a:buNone/>
              <a:defRPr/>
            </a:pPr>
            <a:r>
              <a:rPr lang="fr-BE" dirty="0"/>
              <a:t>2.1 Un contentieux « délictuel »</a:t>
            </a:r>
          </a:p>
          <a:p>
            <a:pPr marL="914400" lvl="1" indent="-514350" eaLnBrk="1" fontAlgn="auto" hangingPunct="1">
              <a:spcAft>
                <a:spcPts val="0"/>
              </a:spcAft>
              <a:buFont typeface="Arial" panose="020B0604020202020204" pitchFamily="34" charset="0"/>
              <a:buNone/>
              <a:defRPr/>
            </a:pPr>
            <a:r>
              <a:rPr lang="fr-BE" dirty="0"/>
              <a:t>2.2 Un contentieux « contractuel »</a:t>
            </a:r>
          </a:p>
          <a:p>
            <a:pPr marL="914400" lvl="1" indent="-514350" eaLnBrk="1" fontAlgn="auto" hangingPunct="1">
              <a:spcAft>
                <a:spcPts val="0"/>
              </a:spcAft>
              <a:buFont typeface="Arial" panose="020B0604020202020204" pitchFamily="34" charset="0"/>
              <a:buNone/>
              <a:defRPr/>
            </a:pPr>
            <a:r>
              <a:rPr lang="fr-BE" dirty="0"/>
              <a:t>2.3 La gestion d’un cas de e-réputation </a:t>
            </a:r>
          </a:p>
          <a:p>
            <a:pPr eaLnBrk="1" fontAlgn="auto" hangingPunct="1">
              <a:spcAft>
                <a:spcPts val="0"/>
              </a:spcAft>
              <a:buFontTx/>
              <a:buNone/>
              <a:defRPr/>
            </a:pPr>
            <a:endParaRPr lang="fr-BE" dirty="0"/>
          </a:p>
          <a:p>
            <a:pPr eaLnBrk="1" fontAlgn="auto" hangingPunct="1">
              <a:spcAft>
                <a:spcPts val="0"/>
              </a:spcAft>
              <a:buFontTx/>
              <a:buNone/>
              <a:defRPr/>
            </a:pPr>
            <a:br>
              <a:rPr lang="fr-BE" dirty="0">
                <a:hlinkClick r:id="rId7"/>
              </a:rPr>
            </a:br>
            <a:endParaRPr lang="fr-BE" dirty="0"/>
          </a:p>
        </p:txBody>
      </p:sp>
      <p:sp>
        <p:nvSpPr>
          <p:cNvPr id="4" name="Date Placeholder 3"/>
          <p:cNvSpPr>
            <a:spLocks noGrp="1"/>
          </p:cNvSpPr>
          <p:nvPr>
            <p:ph type="dt" sz="quarter" idx="10"/>
            <p:custDataLst>
              <p:tags r:id="rId3"/>
            </p:custDataLst>
          </p:nvPr>
        </p:nvSpPr>
        <p:spPr/>
        <p:txBody>
          <a:bodyPr/>
          <a:lstStyle/>
          <a:p>
            <a:pPr>
              <a:defRPr/>
            </a:pPr>
            <a:fld id="{03E30BD4-9DC7-44A2-8964-CD053B0DB0C8}" type="datetime1">
              <a:rPr lang="en-US"/>
              <a:pPr>
                <a:defRPr/>
              </a:pPr>
              <a:t>12/7/2023</a:t>
            </a:fld>
            <a:endParaRPr lang="en-US"/>
          </a:p>
        </p:txBody>
      </p:sp>
      <p:sp>
        <p:nvSpPr>
          <p:cNvPr id="1126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A32C79-2083-4F9C-9147-88EFDD7ECF76}" type="slidenum">
              <a:rPr lang="en-US" altLang="fr-FR" sz="1200">
                <a:solidFill>
                  <a:srgbClr val="898989"/>
                </a:solidFill>
              </a:rPr>
              <a:pPr>
                <a:spcBef>
                  <a:spcPct val="0"/>
                </a:spcBef>
                <a:buFontTx/>
                <a:buNone/>
              </a:pPr>
              <a:t>8</a:t>
            </a:fld>
            <a:endParaRPr lang="en-US" altLang="fr-FR" sz="120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BE" dirty="0">
                <a:solidFill>
                  <a:srgbClr val="FF0000"/>
                </a:solidFill>
              </a:rPr>
              <a:t>Fournisseurs de contenus</a:t>
            </a:r>
          </a:p>
        </p:txBody>
      </p:sp>
      <p:sp>
        <p:nvSpPr>
          <p:cNvPr id="3" name="Content Placeholder 2"/>
          <p:cNvSpPr>
            <a:spLocks noGrp="1"/>
          </p:cNvSpPr>
          <p:nvPr>
            <p:ph idx="1"/>
            <p:custDataLst>
              <p:tags r:id="rId2"/>
            </p:custDataLst>
          </p:nvPr>
        </p:nvSpPr>
        <p:spPr/>
        <p:txBody>
          <a:bodyPr>
            <a:normAutofit lnSpcReduction="10000"/>
          </a:bodyPr>
          <a:lstStyle/>
          <a:p>
            <a:r>
              <a:rPr lang="fr-BE" dirty="0"/>
              <a:t>Qu’est-ce qu’un fournisseur de contenus ? </a:t>
            </a:r>
          </a:p>
          <a:p>
            <a:r>
              <a:rPr lang="fr-BE" dirty="0"/>
              <a:t>Un rôle actif sur les contenus : rédaction, contrôle, vérification avant publication</a:t>
            </a:r>
          </a:p>
          <a:p>
            <a:r>
              <a:rPr lang="fr-BE" dirty="0"/>
              <a:t>Une vérification </a:t>
            </a:r>
            <a:r>
              <a:rPr lang="fr-BE" i="1" dirty="0"/>
              <a:t>à priori </a:t>
            </a:r>
            <a:r>
              <a:rPr lang="fr-BE" dirty="0"/>
              <a:t>des contenus diffusés empêche de se prévaloir de la responsabilité des hébergeurs.  </a:t>
            </a:r>
          </a:p>
          <a:p>
            <a:r>
              <a:rPr lang="fr-BE" dirty="0"/>
              <a:t>Une responsabilité de droit commun (absence de filtre…) (diffamation, injure, contrefaçon, parasitisme…)</a:t>
            </a:r>
          </a:p>
          <a:p>
            <a:endParaRPr lang="fr-BE" dirty="0"/>
          </a:p>
        </p:txBody>
      </p:sp>
    </p:spTree>
    <p:extLst>
      <p:ext uri="{BB962C8B-B14F-4D97-AF65-F5344CB8AC3E}">
        <p14:creationId xmlns:p14="http://schemas.microsoft.com/office/powerpoint/2010/main" val="2583408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BE" dirty="0">
                <a:solidFill>
                  <a:srgbClr val="FF0000"/>
                </a:solidFill>
              </a:rPr>
              <a:t>Le cas des fournisseurs de liens hypertextes </a:t>
            </a:r>
          </a:p>
        </p:txBody>
      </p:sp>
      <p:sp>
        <p:nvSpPr>
          <p:cNvPr id="3" name="Content Placeholder 2"/>
          <p:cNvSpPr>
            <a:spLocks noGrp="1"/>
          </p:cNvSpPr>
          <p:nvPr>
            <p:ph idx="1"/>
            <p:custDataLst>
              <p:tags r:id="rId2"/>
            </p:custDataLst>
          </p:nvPr>
        </p:nvSpPr>
        <p:spPr>
          <a:xfrm>
            <a:off x="457200" y="1417638"/>
            <a:ext cx="8229600" cy="4708525"/>
          </a:xfrm>
        </p:spPr>
        <p:txBody>
          <a:bodyPr>
            <a:normAutofit fontScale="92500" lnSpcReduction="20000"/>
          </a:bodyPr>
          <a:lstStyle/>
          <a:p>
            <a:pPr>
              <a:buNone/>
            </a:pPr>
            <a:r>
              <a:rPr lang="fr-BE" dirty="0"/>
              <a:t>La rédaction des liens : </a:t>
            </a:r>
          </a:p>
          <a:p>
            <a:r>
              <a:rPr lang="fr-BE" dirty="0"/>
              <a:t>Légalité d’un lien vers la page d’accueil du site, sauf si le contenu du site visé est clairement illicite (ex. pédophilie, contrefaçon, etc.…)</a:t>
            </a:r>
          </a:p>
          <a:p>
            <a:r>
              <a:rPr lang="fr-BE" dirty="0"/>
              <a:t>Un lien vers un contenu diffusé légalement est en principe légal. </a:t>
            </a:r>
          </a:p>
          <a:p>
            <a:r>
              <a:rPr lang="fr-BE" dirty="0"/>
              <a:t>Le stockage des liens (moteur de recherche – référencement naturel)</a:t>
            </a:r>
          </a:p>
          <a:p>
            <a:pPr lvl="1">
              <a:buFontTx/>
              <a:buChar char="-"/>
            </a:pPr>
            <a:r>
              <a:rPr lang="fr-BE" dirty="0"/>
              <a:t>La majorité de la jurisprudence applique le régime des hébergeurs. </a:t>
            </a:r>
          </a:p>
          <a:p>
            <a:pPr lvl="2">
              <a:buFontTx/>
              <a:buChar char="-"/>
            </a:pPr>
            <a:r>
              <a:rPr lang="fr-BE" dirty="0"/>
              <a:t>Pas de contrôle à priori</a:t>
            </a:r>
          </a:p>
          <a:p>
            <a:pPr lvl="2">
              <a:buFontTx/>
              <a:buChar char="-"/>
            </a:pPr>
            <a:r>
              <a:rPr lang="fr-BE" dirty="0"/>
              <a:t>Retrait des contenus préjudiciables </a:t>
            </a:r>
          </a:p>
          <a:p>
            <a:endParaRPr lang="fr-BE" dirty="0"/>
          </a:p>
          <a:p>
            <a:endParaRPr lang="fr-BE" dirty="0"/>
          </a:p>
        </p:txBody>
      </p:sp>
    </p:spTree>
    <p:extLst>
      <p:ext uri="{BB962C8B-B14F-4D97-AF65-F5344CB8AC3E}">
        <p14:creationId xmlns:p14="http://schemas.microsoft.com/office/powerpoint/2010/main" val="395160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03118" y="609600"/>
            <a:ext cx="8229600" cy="1143000"/>
          </a:xfrm>
        </p:spPr>
        <p:txBody>
          <a:bodyPr>
            <a:normAutofit fontScale="90000"/>
          </a:bodyPr>
          <a:lstStyle/>
          <a:p>
            <a:br>
              <a:rPr lang="fr-BE" dirty="0">
                <a:solidFill>
                  <a:srgbClr val="FF0000"/>
                </a:solidFill>
              </a:rPr>
            </a:br>
            <a:br>
              <a:rPr lang="fr-BE" dirty="0">
                <a:solidFill>
                  <a:srgbClr val="FF0000"/>
                </a:solidFill>
              </a:rPr>
            </a:br>
            <a:r>
              <a:rPr lang="fr-BE" dirty="0">
                <a:solidFill>
                  <a:srgbClr val="FF0000"/>
                </a:solidFill>
              </a:rPr>
              <a:t>Le cas des fournisseurs de liens commerciaux </a:t>
            </a:r>
            <a:br>
              <a:rPr lang="fr-BE" dirty="0">
                <a:solidFill>
                  <a:srgbClr val="FF0000"/>
                </a:solidFill>
              </a:rPr>
            </a:br>
            <a:br>
              <a:rPr lang="fr-BE" dirty="0">
                <a:solidFill>
                  <a:srgbClr val="FF0000"/>
                </a:solidFill>
              </a:rPr>
            </a:br>
            <a:endParaRPr lang="fr-BE" dirty="0">
              <a:solidFill>
                <a:srgbClr val="FF0000"/>
              </a:solidFill>
            </a:endParaRPr>
          </a:p>
        </p:txBody>
      </p:sp>
      <p:sp>
        <p:nvSpPr>
          <p:cNvPr id="3" name="Content Placeholder 2"/>
          <p:cNvSpPr>
            <a:spLocks noGrp="1"/>
          </p:cNvSpPr>
          <p:nvPr>
            <p:ph idx="1"/>
            <p:custDataLst>
              <p:tags r:id="rId2"/>
            </p:custDataLst>
          </p:nvPr>
        </p:nvSpPr>
        <p:spPr>
          <a:xfrm>
            <a:off x="228600" y="2209800"/>
            <a:ext cx="8686800" cy="3940175"/>
          </a:xfrm>
        </p:spPr>
        <p:txBody>
          <a:bodyPr>
            <a:normAutofit/>
          </a:bodyPr>
          <a:lstStyle/>
          <a:p>
            <a:r>
              <a:rPr lang="fr-BE" dirty="0"/>
              <a:t>La jurisprudence Google de la </a:t>
            </a:r>
            <a:r>
              <a:rPr lang="fr-BE" dirty="0" err="1"/>
              <a:t>CJUE</a:t>
            </a:r>
            <a:r>
              <a:rPr lang="fr-BE" dirty="0"/>
              <a:t> :</a:t>
            </a:r>
          </a:p>
          <a:p>
            <a:pPr lvl="1"/>
            <a:r>
              <a:rPr lang="fr-BE" dirty="0"/>
              <a:t>Par exemple… </a:t>
            </a:r>
            <a:r>
              <a:rPr lang="fr-BE" dirty="0">
                <a:hlinkClick r:id="rId5"/>
              </a:rPr>
              <a:t>Google c./ SFL (belle literie) </a:t>
            </a:r>
            <a:endParaRPr lang="fr-BE" dirty="0"/>
          </a:p>
        </p:txBody>
      </p:sp>
    </p:spTree>
    <p:extLst>
      <p:ext uri="{BB962C8B-B14F-4D97-AF65-F5344CB8AC3E}">
        <p14:creationId xmlns:p14="http://schemas.microsoft.com/office/powerpoint/2010/main" val="2161161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BE" dirty="0">
                <a:solidFill>
                  <a:srgbClr val="FF0000"/>
                </a:solidFill>
              </a:rPr>
              <a:t>La question ?</a:t>
            </a:r>
          </a:p>
        </p:txBody>
      </p:sp>
      <p:sp>
        <p:nvSpPr>
          <p:cNvPr id="3" name="Content Placeholder 2"/>
          <p:cNvSpPr>
            <a:spLocks noGrp="1"/>
          </p:cNvSpPr>
          <p:nvPr>
            <p:ph idx="1"/>
            <p:custDataLst>
              <p:tags r:id="rId2"/>
            </p:custDataLst>
          </p:nvPr>
        </p:nvSpPr>
        <p:spPr>
          <a:xfrm>
            <a:off x="228600" y="2132856"/>
            <a:ext cx="8686800" cy="4017119"/>
          </a:xfrm>
        </p:spPr>
        <p:txBody>
          <a:bodyPr>
            <a:normAutofit/>
          </a:bodyPr>
          <a:lstStyle/>
          <a:p>
            <a:pPr algn="just"/>
            <a:r>
              <a:rPr lang="fr-FR" dirty="0"/>
              <a:t>Y </a:t>
            </a:r>
            <a:r>
              <a:rPr lang="fr-FR" dirty="0" err="1"/>
              <a:t>a-t-il</a:t>
            </a:r>
            <a:r>
              <a:rPr lang="fr-FR" dirty="0"/>
              <a:t> usage illicite de la marque d'autrui dans le fait de </a:t>
            </a:r>
            <a:r>
              <a:rPr lang="fr-FR" u="sng" dirty="0"/>
              <a:t>retenir comme mots-clés</a:t>
            </a:r>
            <a:r>
              <a:rPr lang="fr-FR" dirty="0"/>
              <a:t> des marques protégées et de permettre ainsi par l'intermédiaire de liens hypertextes de renvoyer à des sites </a:t>
            </a:r>
            <a:r>
              <a:rPr lang="fr-FR" u="sng" dirty="0"/>
              <a:t>commercialisant des produits concurrents</a:t>
            </a:r>
            <a:r>
              <a:rPr lang="fr-FR" dirty="0"/>
              <a:t>, qui peuvent être des contrefaçons.</a:t>
            </a:r>
          </a:p>
        </p:txBody>
      </p:sp>
    </p:spTree>
    <p:extLst>
      <p:ext uri="{BB962C8B-B14F-4D97-AF65-F5344CB8AC3E}">
        <p14:creationId xmlns:p14="http://schemas.microsoft.com/office/powerpoint/2010/main" val="1347804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Un Régime protecteur de Google </a:t>
            </a:r>
            <a:r>
              <a:rPr lang="fr-FR" dirty="0" err="1">
                <a:solidFill>
                  <a:srgbClr val="FF0000"/>
                </a:solidFill>
              </a:rPr>
              <a:t>Add</a:t>
            </a:r>
            <a:r>
              <a:rPr lang="fr-FR" dirty="0">
                <a:solidFill>
                  <a:srgbClr val="FF0000"/>
                </a:solidFill>
              </a:rPr>
              <a:t>  (référencement payant ) </a:t>
            </a:r>
          </a:p>
        </p:txBody>
      </p:sp>
      <p:sp>
        <p:nvSpPr>
          <p:cNvPr id="3" name="Espace réservé du contenu 2"/>
          <p:cNvSpPr>
            <a:spLocks noGrp="1"/>
          </p:cNvSpPr>
          <p:nvPr>
            <p:ph idx="1"/>
            <p:custDataLst>
              <p:tags r:id="rId2"/>
            </p:custDataLst>
          </p:nvPr>
        </p:nvSpPr>
        <p:spPr/>
        <p:txBody>
          <a:bodyPr>
            <a:normAutofit fontScale="70000" lnSpcReduction="20000"/>
          </a:bodyPr>
          <a:lstStyle/>
          <a:p>
            <a:pPr algn="just"/>
            <a:r>
              <a:rPr lang="fr-FR" dirty="0"/>
              <a:t>la Cour de justice considère que le prestataire, parce qu'il ne fait </a:t>
            </a:r>
            <a:r>
              <a:rPr lang="fr-FR" b="1" u="sng" dirty="0"/>
              <a:t>pas un "usage" d'une marque enregistrée lorsqu'il la référence comme mot-clé au profit d'annonceurs, n'est pas contrefacteur</a:t>
            </a:r>
            <a:r>
              <a:rPr lang="fr-FR" dirty="0"/>
              <a:t>. (</a:t>
            </a:r>
            <a:r>
              <a:rPr lang="fr-FR" dirty="0">
                <a:hlinkClick r:id="rId4"/>
              </a:rPr>
              <a:t>CJUE, 23 mars 2010, </a:t>
            </a:r>
            <a:r>
              <a:rPr lang="fr-FR" dirty="0" err="1">
                <a:hlinkClick r:id="rId4"/>
              </a:rPr>
              <a:t>aff.</a:t>
            </a:r>
            <a:r>
              <a:rPr lang="fr-FR" dirty="0">
                <a:hlinkClick r:id="rId4"/>
              </a:rPr>
              <a:t> C-236/08 à C-238/08, Google France SARL et a. c/ Louis Vuitton</a:t>
            </a:r>
            <a:r>
              <a:rPr lang="fr-FR" dirty="0"/>
              <a:t>)</a:t>
            </a:r>
          </a:p>
          <a:p>
            <a:pPr algn="just"/>
            <a:r>
              <a:rPr lang="fr-FR" dirty="0"/>
              <a:t>La cour précise que sa responsabilité civile n'est pas engagée si son rôle est "neutre, en ce que son </a:t>
            </a:r>
            <a:r>
              <a:rPr lang="fr-FR" b="1" dirty="0"/>
              <a:t>comportement est purement technique</a:t>
            </a:r>
            <a:r>
              <a:rPr lang="fr-FR" dirty="0"/>
              <a:t>, automatique et passif, impliquant l'absence de connaissance ou de contrôle des données qu'il stocke". </a:t>
            </a:r>
          </a:p>
          <a:p>
            <a:pPr algn="just"/>
            <a:r>
              <a:rPr lang="fr-FR" dirty="0"/>
              <a:t>Enfin, le titulaire d'une marque est habilité à interdire </a:t>
            </a:r>
            <a:r>
              <a:rPr lang="fr-FR" b="1" dirty="0"/>
              <a:t>à un </a:t>
            </a:r>
            <a:r>
              <a:rPr lang="fr-FR" b="1" dirty="0">
                <a:solidFill>
                  <a:srgbClr val="FF0000"/>
                </a:solidFill>
              </a:rPr>
              <a:t>annonceur</a:t>
            </a:r>
            <a:r>
              <a:rPr lang="fr-FR" dirty="0"/>
              <a:t> de faire, à partir d'un mot-clé identique à ladite marque, de la publicité, lorsque ladite publicité ne permet pas à un internaute normalement informé de savoir si </a:t>
            </a:r>
            <a:r>
              <a:rPr lang="fr-FR" u="sng" dirty="0"/>
              <a:t>l'annonceur est lié ou non au titulaire de la marque</a:t>
            </a:r>
            <a:r>
              <a:rPr lang="fr-FR" dirty="0"/>
              <a:t>.</a:t>
            </a:r>
          </a:p>
          <a:p>
            <a:endParaRPr lang="fr-FR" dirty="0"/>
          </a:p>
        </p:txBody>
      </p:sp>
    </p:spTree>
    <p:extLst>
      <p:ext uri="{BB962C8B-B14F-4D97-AF65-F5344CB8AC3E}">
        <p14:creationId xmlns:p14="http://schemas.microsoft.com/office/powerpoint/2010/main" val="4103815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a:solidFill>
                  <a:srgbClr val="FF0000"/>
                </a:solidFill>
              </a:rPr>
              <a:t>Gestionnaires de forum de discussion : </a:t>
            </a:r>
          </a:p>
        </p:txBody>
      </p:sp>
      <p:sp>
        <p:nvSpPr>
          <p:cNvPr id="3" name="Content Placeholder 2"/>
          <p:cNvSpPr>
            <a:spLocks noGrp="1"/>
          </p:cNvSpPr>
          <p:nvPr>
            <p:ph idx="1"/>
            <p:custDataLst>
              <p:tags r:id="rId2"/>
            </p:custDataLst>
          </p:nvPr>
        </p:nvSpPr>
        <p:spPr/>
        <p:txBody>
          <a:bodyPr>
            <a:normAutofit/>
          </a:bodyPr>
          <a:lstStyle/>
          <a:p>
            <a:r>
              <a:rPr lang="fr-BE" dirty="0"/>
              <a:t>En principe assimilable à un hébergeur, sauf s’il agit activement sur le contenu : </a:t>
            </a:r>
          </a:p>
          <a:p>
            <a:pPr marL="0" indent="0">
              <a:buNone/>
            </a:pPr>
            <a:endParaRPr lang="fr-BE" dirty="0"/>
          </a:p>
          <a:p>
            <a:r>
              <a:rPr lang="fr-BE" dirty="0"/>
              <a:t>quid du </a:t>
            </a:r>
            <a:r>
              <a:rPr lang="fr-BE" u="sng" dirty="0"/>
              <a:t>forum modéré </a:t>
            </a:r>
            <a:r>
              <a:rPr lang="fr-BE" dirty="0"/>
              <a:t>à priori ?... Il peut perdre la qualification d’hébergeur pour être pleinement responsable. </a:t>
            </a:r>
          </a:p>
          <a:p>
            <a:pPr>
              <a:buNone/>
            </a:pPr>
            <a:endParaRPr lang="fr-BE" dirty="0"/>
          </a:p>
          <a:p>
            <a:endParaRPr lang="fr-BE" dirty="0"/>
          </a:p>
        </p:txBody>
      </p:sp>
    </p:spTree>
    <p:extLst>
      <p:ext uri="{BB962C8B-B14F-4D97-AF65-F5344CB8AC3E}">
        <p14:creationId xmlns:p14="http://schemas.microsoft.com/office/powerpoint/2010/main" val="1970088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fr-FR" dirty="0"/>
            </a:br>
            <a:r>
              <a:rPr lang="fr-FR" dirty="0">
                <a:solidFill>
                  <a:srgbClr val="FF0000"/>
                </a:solidFill>
              </a:rPr>
              <a:t>Éditeur ou hébergeur ? </a:t>
            </a:r>
            <a:endParaRPr lang="fr-FR" dirty="0"/>
          </a:p>
        </p:txBody>
      </p:sp>
      <p:sp>
        <p:nvSpPr>
          <p:cNvPr id="3" name="Espace réservé du contenu 2"/>
          <p:cNvSpPr>
            <a:spLocks noGrp="1"/>
          </p:cNvSpPr>
          <p:nvPr>
            <p:ph idx="1"/>
            <p:custDataLst>
              <p:tags r:id="rId2"/>
            </p:custDataLst>
          </p:nvPr>
        </p:nvSpPr>
        <p:spPr/>
        <p:txBody>
          <a:bodyPr>
            <a:normAutofit fontScale="55000" lnSpcReduction="20000"/>
          </a:bodyPr>
          <a:lstStyle/>
          <a:p>
            <a:pPr marL="0" indent="0">
              <a:buNone/>
            </a:pPr>
            <a:endParaRPr lang="fr-FR" dirty="0"/>
          </a:p>
          <a:p>
            <a:pPr marL="0" indent="0" algn="just">
              <a:buNone/>
            </a:pPr>
            <a:r>
              <a:rPr lang="fr-FR" dirty="0"/>
              <a:t>Il est reproché à eBay de ne pas assurer la légalité des offres commerciales faites à partir de sa plateforme. Concrètement, la plateforme est poursuivie pour avoir favorisée des actes de contrefaçon.</a:t>
            </a:r>
          </a:p>
          <a:p>
            <a:pPr marL="0" indent="0" algn="just">
              <a:buNone/>
            </a:pPr>
            <a:r>
              <a:rPr lang="fr-FR" dirty="0"/>
              <a:t>La solution dépend du statut juridique d’eBay. </a:t>
            </a:r>
          </a:p>
          <a:p>
            <a:pPr algn="just"/>
            <a:r>
              <a:rPr lang="fr-FR" dirty="0"/>
              <a:t>Si eBay est un éditeur de contenus, cette société s’expose à une responsabilité de droit commun. Elle sera donc très facilement tenue pour responsable. </a:t>
            </a:r>
          </a:p>
          <a:p>
            <a:pPr algn="just"/>
            <a:r>
              <a:rPr lang="fr-FR" dirty="0"/>
              <a:t>Si eBay est un simple hébergeur, cette société peut profiter d’une sorte de « filtre à responsabilité » qu’offre ce statut. Dans ce dernier cas, eBay n’est responsable qu’à compter de sa connaissance précise de l’acte illégal. (cf. article 6.1.2 de la loi du 21 juin 2004 et l'article 14 §1 de la directive 2000/31.)</a:t>
            </a:r>
          </a:p>
          <a:p>
            <a:pPr marL="0" indent="0" algn="just">
              <a:buNone/>
            </a:pPr>
            <a:r>
              <a:rPr lang="fr-FR" dirty="0"/>
              <a:t>C’est d’ailleurs une des questions les plus fréquentes qui se pose concernant le droit de l’internet et spécialement pour eBay. </a:t>
            </a:r>
          </a:p>
          <a:p>
            <a:pPr marL="0" indent="0" algn="just">
              <a:buNone/>
            </a:pPr>
            <a:r>
              <a:rPr lang="fr-FR" dirty="0"/>
              <a:t>En simplifiant la clef de répartition entre les deux statuts est la suivante : un hébergeur est « neutre » vis-à-vis des contenus communiqués alors qu’un éditeur a « rôle actif » vis-à-vis de ces mêmes contenus. Cette analyse doit cependant être adaptée à eBay qui n’est pas un éditeur ou un hébergeur comme les autres.</a:t>
            </a:r>
          </a:p>
          <a:p>
            <a:pPr marL="0" indent="0">
              <a:buNone/>
            </a:pPr>
            <a:r>
              <a:rPr lang="fr-FR" dirty="0"/>
              <a:t>  </a:t>
            </a:r>
          </a:p>
        </p:txBody>
      </p:sp>
    </p:spTree>
    <p:extLst>
      <p:ext uri="{BB962C8B-B14F-4D97-AF65-F5344CB8AC3E}">
        <p14:creationId xmlns:p14="http://schemas.microsoft.com/office/powerpoint/2010/main" val="3533863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685800"/>
            <a:ext cx="8229600" cy="731838"/>
          </a:xfrm>
        </p:spPr>
        <p:txBody>
          <a:bodyPr>
            <a:normAutofit fontScale="90000"/>
          </a:bodyPr>
          <a:lstStyle/>
          <a:p>
            <a:r>
              <a:rPr lang="fr-FR" dirty="0">
                <a:solidFill>
                  <a:srgbClr val="FF0000"/>
                </a:solidFill>
              </a:rPr>
              <a:t>Le constat du rôle actif d’eBay vis-à-vis des offres commerciales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p:txBody>
          <a:bodyPr>
            <a:normAutofit fontScale="62500" lnSpcReduction="20000"/>
          </a:bodyPr>
          <a:lstStyle/>
          <a:p>
            <a:pPr marL="0" indent="0" algn="just">
              <a:buNone/>
            </a:pPr>
            <a:r>
              <a:rPr lang="fr-FR" dirty="0"/>
              <a:t>L'arrêt relève qu'eBay fournit à l'ensemble des vendeurs des informations pour leur permettre d'optimiser leurs ventes. </a:t>
            </a:r>
          </a:p>
          <a:p>
            <a:pPr marL="0" indent="0" algn="just">
              <a:buNone/>
            </a:pPr>
            <a:r>
              <a:rPr lang="fr-FR" dirty="0"/>
              <a:t>De plus, eBay assiste les vendeurs dans la définition et la description des objets mis en vente. Il s’agit par exemple de proposer un espace personnalisé de mise en vente ou de bénéficier « d'assistants vendeurs ». eBay envoie des messages spontanés à l'attention des acheteurs pour les inciter à acheter.</a:t>
            </a:r>
          </a:p>
          <a:p>
            <a:pPr marL="0" indent="0" algn="just">
              <a:buNone/>
            </a:pPr>
            <a:endParaRPr lang="fr-FR" dirty="0"/>
          </a:p>
          <a:p>
            <a:pPr marL="0" indent="0" algn="just">
              <a:buNone/>
            </a:pPr>
            <a:r>
              <a:rPr lang="fr-FR" dirty="0"/>
              <a:t>Plus étonnant, l'enchérisseur qui n'a pu remporter une enchère est invité à se reporter sur d'autres objets similaires. En cas de contrefaçon, cette dernière fonction peut être particulièrement dangereuse… Dès lors, eBay ne peut s’abriter derrière le statut d’hébergeur. </a:t>
            </a:r>
          </a:p>
          <a:p>
            <a:pPr marL="0" indent="0" algn="just">
              <a:buNone/>
            </a:pPr>
            <a:endParaRPr lang="fr-FR" dirty="0"/>
          </a:p>
          <a:p>
            <a:pPr marL="0" indent="0" algn="just">
              <a:buNone/>
            </a:pPr>
            <a:r>
              <a:rPr lang="fr-FR" dirty="0"/>
              <a:t>Étant « actif » vis-à-vis des contenus de sa plateforme, il en devient responsable.</a:t>
            </a:r>
          </a:p>
          <a:p>
            <a:pPr marL="0" indent="0">
              <a:buNone/>
            </a:pPr>
            <a:r>
              <a:rPr lang="fr-FR" dirty="0"/>
              <a:t>  </a:t>
            </a:r>
          </a:p>
          <a:p>
            <a:endParaRPr lang="fr-FR" dirty="0"/>
          </a:p>
        </p:txBody>
      </p:sp>
    </p:spTree>
    <p:extLst>
      <p:ext uri="{BB962C8B-B14F-4D97-AF65-F5344CB8AC3E}">
        <p14:creationId xmlns:p14="http://schemas.microsoft.com/office/powerpoint/2010/main" val="792319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C52CD-C5F3-4290-9CA1-F89AFB615106}"/>
              </a:ext>
            </a:extLst>
          </p:cNvPr>
          <p:cNvSpPr>
            <a:spLocks noGrp="1"/>
          </p:cNvSpPr>
          <p:nvPr>
            <p:ph type="title"/>
            <p:custDataLst>
              <p:tags r:id="rId1"/>
            </p:custDataLst>
          </p:nvPr>
        </p:nvSpPr>
        <p:spPr/>
        <p:txBody>
          <a:bodyPr/>
          <a:lstStyle/>
          <a:p>
            <a:r>
              <a:rPr lang="fr-FR" dirty="0">
                <a:solidFill>
                  <a:srgbClr val="FF0000"/>
                </a:solidFill>
              </a:rPr>
              <a:t>Actualité</a:t>
            </a:r>
            <a:r>
              <a:rPr lang="fr-FR" dirty="0"/>
              <a:t> </a:t>
            </a:r>
          </a:p>
        </p:txBody>
      </p:sp>
      <p:sp>
        <p:nvSpPr>
          <p:cNvPr id="3" name="Espace réservé du contenu 2">
            <a:extLst>
              <a:ext uri="{FF2B5EF4-FFF2-40B4-BE49-F238E27FC236}">
                <a16:creationId xmlns:a16="http://schemas.microsoft.com/office/drawing/2014/main" id="{EDC6CEA7-66BF-4B58-996C-CD2A76B04682}"/>
              </a:ext>
            </a:extLst>
          </p:cNvPr>
          <p:cNvSpPr>
            <a:spLocks noGrp="1"/>
          </p:cNvSpPr>
          <p:nvPr>
            <p:ph idx="1"/>
            <p:custDataLst>
              <p:tags r:id="rId2"/>
            </p:custDataLst>
          </p:nvPr>
        </p:nvSpPr>
        <p:spPr/>
        <p:txBody>
          <a:bodyPr>
            <a:normAutofit/>
          </a:bodyPr>
          <a:lstStyle/>
          <a:p>
            <a:r>
              <a:rPr lang="fr-FR" dirty="0"/>
              <a:t>Contrefaçon de sacs </a:t>
            </a:r>
            <a:r>
              <a:rPr lang="fr-FR" dirty="0" err="1"/>
              <a:t>Eastpak</a:t>
            </a:r>
            <a:r>
              <a:rPr lang="fr-FR" dirty="0"/>
              <a:t> : Cdiscount a le statut d’hébergeur</a:t>
            </a:r>
          </a:p>
          <a:p>
            <a:pPr algn="just"/>
            <a:r>
              <a:rPr lang="fr-FR" sz="2100" dirty="0"/>
              <a:t>Par un </a:t>
            </a:r>
            <a:r>
              <a:rPr lang="fr-FR" sz="2100" b="1" dirty="0">
                <a:hlinkClick r:id="rId4"/>
              </a:rPr>
              <a:t>jugement</a:t>
            </a:r>
            <a:r>
              <a:rPr lang="fr-FR" sz="2100" dirty="0"/>
              <a:t> du 28 juin 2019, le TGI de Paris a estimé que la plateforme d’e-commerce Cdiscount n’intervenant pas de manière active dans le contenu des annonces publiées avait le statut d’hébergeur. Elle bénéficie donc du régime de responsabilité civile limitée prévu par la LCEN. La société JAC qui conçoit et commercialise les produits de la marque </a:t>
            </a:r>
            <a:r>
              <a:rPr lang="fr-FR" sz="2100" dirty="0" err="1"/>
              <a:t>Eastpak</a:t>
            </a:r>
            <a:r>
              <a:rPr lang="fr-FR" sz="2100" dirty="0"/>
              <a:t> est donc déboutée de son action en contrefaçon contre Cdiscount concernant la vente sur son site de produits contrefaisants de la marque.</a:t>
            </a:r>
          </a:p>
          <a:p>
            <a:pPr algn="just"/>
            <a:r>
              <a:rPr lang="fr-FR" sz="2100" dirty="0"/>
              <a:t>Pour aller plus loin  : </a:t>
            </a:r>
            <a:r>
              <a:rPr lang="fr-FR" sz="2100" dirty="0">
                <a:hlinkClick r:id="rId5"/>
              </a:rPr>
              <a:t>https://www.legalis.net/actualite/contrefacon-de-sacs-eastpak-cdiscount-a-le-statut-dhebergeur/</a:t>
            </a:r>
            <a:r>
              <a:rPr lang="fr-FR" sz="2100" dirty="0"/>
              <a:t> </a:t>
            </a:r>
          </a:p>
        </p:txBody>
      </p:sp>
    </p:spTree>
    <p:extLst>
      <p:ext uri="{BB962C8B-B14F-4D97-AF65-F5344CB8AC3E}">
        <p14:creationId xmlns:p14="http://schemas.microsoft.com/office/powerpoint/2010/main" val="32246725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31836"/>
            <a:ext cx="8229600" cy="685801"/>
          </a:xfrm>
        </p:spPr>
        <p:txBody>
          <a:bodyPr>
            <a:normAutofit fontScale="90000"/>
          </a:bodyPr>
          <a:lstStyle/>
          <a:p>
            <a:r>
              <a:rPr lang="fr-FR" dirty="0">
                <a:solidFill>
                  <a:srgbClr val="FF0000"/>
                </a:solidFill>
              </a:rPr>
              <a:t>2.2.2Pas d’obligation de surveillance générale des intermédiaires techniques dans le cadre de la LCEN</a:t>
            </a:r>
          </a:p>
        </p:txBody>
      </p:sp>
      <p:sp>
        <p:nvSpPr>
          <p:cNvPr id="3" name="Espace réservé du contenu 2"/>
          <p:cNvSpPr>
            <a:spLocks noGrp="1"/>
          </p:cNvSpPr>
          <p:nvPr>
            <p:ph idx="1"/>
            <p:custDataLst>
              <p:tags r:id="rId2"/>
            </p:custDataLst>
          </p:nvPr>
        </p:nvSpPr>
        <p:spPr>
          <a:xfrm>
            <a:off x="152400" y="2133600"/>
            <a:ext cx="8534400" cy="4419600"/>
          </a:xfrm>
        </p:spPr>
        <p:txBody>
          <a:bodyPr>
            <a:normAutofit fontScale="62500" lnSpcReduction="20000"/>
          </a:bodyPr>
          <a:lstStyle/>
          <a:p>
            <a:pPr algn="just"/>
            <a:r>
              <a:rPr lang="fr-FR" dirty="0"/>
              <a:t>Pour FAI et hébergeurs, il n’y a </a:t>
            </a:r>
            <a:r>
              <a:rPr lang="fr-FR" b="1" dirty="0"/>
              <a:t>pas d’obligation générale de surveiller les informations transmises ou stockées</a:t>
            </a:r>
            <a:r>
              <a:rPr lang="fr-FR" dirty="0"/>
              <a:t>, ni d’obligation générale de rechercher des faits ou des circonstances révélant des activités illicites.</a:t>
            </a:r>
          </a:p>
          <a:p>
            <a:pPr algn="just"/>
            <a:r>
              <a:rPr lang="fr-FR" dirty="0"/>
              <a:t>Mais l'autorité judiciaire peut faire une demande de </a:t>
            </a:r>
            <a:r>
              <a:rPr lang="fr-FR" b="1" dirty="0"/>
              <a:t>surveillance ciblée </a:t>
            </a:r>
            <a:r>
              <a:rPr lang="fr-FR" dirty="0"/>
              <a:t>et temporaire.</a:t>
            </a:r>
          </a:p>
          <a:p>
            <a:pPr algn="just"/>
            <a:r>
              <a:rPr lang="fr-FR" dirty="0"/>
              <a:t>Dispositif d’alerte à mettre en place : </a:t>
            </a:r>
          </a:p>
          <a:p>
            <a:pPr lvl="1" algn="just"/>
            <a:r>
              <a:rPr lang="fr-FR" dirty="0"/>
              <a:t>Dans le cadre de la lutte contre l'apologie des crimes contre l'humanité, de l'incitation à la haine raciale ainsi que de la pornographie enfantine,</a:t>
            </a:r>
          </a:p>
          <a:p>
            <a:pPr lvl="1" algn="just"/>
            <a:r>
              <a:rPr lang="fr-FR" dirty="0"/>
              <a:t>facilement accessible et visible permettant à toute personne de porter à leur connaissance ce type de données. </a:t>
            </a:r>
          </a:p>
          <a:p>
            <a:pPr lvl="1" algn="just"/>
            <a:r>
              <a:rPr lang="fr-FR" dirty="0"/>
              <a:t>FAI et hébergeurs ont également l'obligation, d'une part, d'informer promptement les autorités publiques compétentes de toutes activités illicites mentionnées ci-dessus qui leur seraient signalées et qu'exerceraient les destinataires de leurs services, et, d'autre part, de rendre publics les moyens qu'elles consacrent à la lutte contre ces activités illicites.</a:t>
            </a:r>
          </a:p>
        </p:txBody>
      </p:sp>
    </p:spTree>
    <p:extLst>
      <p:ext uri="{BB962C8B-B14F-4D97-AF65-F5344CB8AC3E}">
        <p14:creationId xmlns:p14="http://schemas.microsoft.com/office/powerpoint/2010/main" val="215282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457200" y="274638"/>
            <a:ext cx="8229600" cy="1782762"/>
          </a:xfrm>
        </p:spPr>
        <p:txBody>
          <a:bodyPr/>
          <a:lstStyle/>
          <a:p>
            <a:pPr eaLnBrk="1" hangingPunct="1"/>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br>
              <a:rPr lang="fr-BE" altLang="fr-FR" dirty="0">
                <a:solidFill>
                  <a:srgbClr val="FF0000"/>
                </a:solidFill>
              </a:rPr>
            </a:br>
            <a:r>
              <a:rPr lang="fr-BE" altLang="fr-FR" dirty="0">
                <a:solidFill>
                  <a:srgbClr val="FF0000"/>
                </a:solidFill>
              </a:rPr>
              <a:t>1. Le cadre général du contentieux</a:t>
            </a:r>
          </a:p>
        </p:txBody>
      </p:sp>
      <p:sp>
        <p:nvSpPr>
          <p:cNvPr id="10243" name="Content Placeholder 2"/>
          <p:cNvSpPr>
            <a:spLocks noGrp="1"/>
          </p:cNvSpPr>
          <p:nvPr>
            <p:ph idx="1"/>
            <p:custDataLst>
              <p:tags r:id="rId2"/>
            </p:custDataLst>
          </p:nvPr>
        </p:nvSpPr>
        <p:spPr>
          <a:xfrm>
            <a:off x="457200" y="4267200"/>
            <a:ext cx="8229600" cy="1858963"/>
          </a:xfrm>
        </p:spPr>
        <p:txBody>
          <a:bodyPr rtlCol="0">
            <a:normAutofit/>
          </a:bodyPr>
          <a:lstStyle/>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7831315D-30C6-4D85-AB91-1CFFDE1740E0}" type="datetime1">
              <a:rPr lang="en-US"/>
              <a:pPr>
                <a:defRPr/>
              </a:pPr>
              <a:t>12/7/2023</a:t>
            </a:fld>
            <a:endParaRPr lang="en-US"/>
          </a:p>
        </p:txBody>
      </p:sp>
      <p:sp>
        <p:nvSpPr>
          <p:cNvPr id="1229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A163C0-7DC6-4F84-98BD-AD5BE2A795E4}" type="slidenum">
              <a:rPr lang="en-US" altLang="fr-FR" sz="1200">
                <a:solidFill>
                  <a:srgbClr val="898989"/>
                </a:solidFill>
              </a:rPr>
              <a:pPr>
                <a:spcBef>
                  <a:spcPct val="0"/>
                </a:spcBef>
                <a:buFontTx/>
                <a:buNone/>
              </a:pPr>
              <a:t>9</a:t>
            </a:fld>
            <a:endParaRPr lang="en-US" altLang="fr-FR" sz="120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1498178"/>
          </a:xfrm>
        </p:spPr>
        <p:txBody>
          <a:bodyPr>
            <a:normAutofit fontScale="90000"/>
          </a:bodyPr>
          <a:lstStyle/>
          <a:p>
            <a:r>
              <a:rPr lang="fr-FR" dirty="0">
                <a:solidFill>
                  <a:srgbClr val="FF0000"/>
                </a:solidFill>
              </a:rPr>
              <a:t>2.2.3 Obligation d’identification des créateurs de contenus par les FAI et les Hébergeurs </a:t>
            </a:r>
          </a:p>
        </p:txBody>
      </p:sp>
      <p:sp>
        <p:nvSpPr>
          <p:cNvPr id="3" name="Espace réservé du contenu 2"/>
          <p:cNvSpPr>
            <a:spLocks noGrp="1"/>
          </p:cNvSpPr>
          <p:nvPr>
            <p:ph idx="1"/>
            <p:custDataLst>
              <p:tags r:id="rId2"/>
            </p:custDataLst>
          </p:nvPr>
        </p:nvSpPr>
        <p:spPr>
          <a:xfrm>
            <a:off x="457200" y="2204864"/>
            <a:ext cx="8229600" cy="3921299"/>
          </a:xfrm>
        </p:spPr>
        <p:txBody>
          <a:bodyPr/>
          <a:lstStyle/>
          <a:p>
            <a:pPr algn="just"/>
            <a:r>
              <a:rPr lang="fr-FR" dirty="0"/>
              <a:t>Quiconque a contribué à la création de contenus doit être identifié par le prestataire de services.</a:t>
            </a:r>
          </a:p>
        </p:txBody>
      </p:sp>
    </p:spTree>
    <p:extLst>
      <p:ext uri="{BB962C8B-B14F-4D97-AF65-F5344CB8AC3E}">
        <p14:creationId xmlns:p14="http://schemas.microsoft.com/office/powerpoint/2010/main" val="3438401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LCEN art. 6 Les mentions légales sur votre site internet  </a:t>
            </a:r>
          </a:p>
        </p:txBody>
      </p:sp>
      <p:sp>
        <p:nvSpPr>
          <p:cNvPr id="3" name="Espace réservé du contenu 2"/>
          <p:cNvSpPr>
            <a:spLocks noGrp="1"/>
          </p:cNvSpPr>
          <p:nvPr>
            <p:ph idx="1"/>
            <p:custDataLst>
              <p:tags r:id="rId2"/>
            </p:custDataLst>
          </p:nvPr>
        </p:nvSpPr>
        <p:spPr>
          <a:xfrm>
            <a:off x="457200" y="1417638"/>
            <a:ext cx="8229600" cy="4708525"/>
          </a:xfrm>
        </p:spPr>
        <p:txBody>
          <a:bodyPr>
            <a:noAutofit/>
          </a:bodyPr>
          <a:lstStyle/>
          <a:p>
            <a:r>
              <a:rPr lang="fr-FR" sz="1600" dirty="0">
                <a:hlinkClick r:id="rId4"/>
              </a:rPr>
              <a:t>Art 6 III.-1 LCEN </a:t>
            </a:r>
            <a:r>
              <a:rPr lang="fr-FR" sz="1600" dirty="0"/>
              <a:t>. Les personnes dont l'activité est </a:t>
            </a:r>
            <a:r>
              <a:rPr lang="fr-FR" sz="1600" b="1" dirty="0"/>
              <a:t>d'éditer un service de communication </a:t>
            </a:r>
            <a:r>
              <a:rPr lang="fr-FR" sz="1600" dirty="0"/>
              <a:t>au public en ligne mettent à disposition du public, dans un standard ouvert :</a:t>
            </a:r>
          </a:p>
          <a:p>
            <a:r>
              <a:rPr lang="fr-FR" sz="1600" dirty="0"/>
              <a:t>a) S'il s'agit de </a:t>
            </a:r>
            <a:r>
              <a:rPr lang="fr-FR" sz="1600" b="1" dirty="0"/>
              <a:t>personnes physiques</a:t>
            </a:r>
            <a:r>
              <a:rPr lang="fr-FR" sz="1600" dirty="0"/>
              <a:t>, leurs nom, prénoms, domicile et numéro de téléphone et, si elles sont assujetties aux formalités d'inscription au registre du commerce et des sociétés ou au répertoire des métiers, le numéro de leur inscription ;</a:t>
            </a:r>
          </a:p>
          <a:p>
            <a:r>
              <a:rPr lang="fr-FR" sz="1600" dirty="0"/>
              <a:t>b) S'il s'agit de </a:t>
            </a:r>
            <a:r>
              <a:rPr lang="fr-FR" sz="1600" b="1" dirty="0"/>
              <a:t>personnes morales</a:t>
            </a:r>
            <a:r>
              <a:rPr lang="fr-FR" sz="1600" dirty="0"/>
              <a:t>, leur dénomination ou leur raison sociale et leur siège social, leur numéro de téléphone et, s'il s'agit d'entreprises assujetties aux formalités d'inscription au registre du commerce et des sociétés ou au répertoire des métiers, le numéro de leur inscription, leur capital social, l'adresse de leur siège social ;</a:t>
            </a:r>
          </a:p>
          <a:p>
            <a:r>
              <a:rPr lang="fr-FR" sz="1600" dirty="0"/>
              <a:t>c) Le nom du directeur ou du codirecteur de la publication et, le cas échéant, celui du responsable de la rédaction au sens de l'article 93-2 de la loi n° 82-652 du 29 juillet 1982 précitée ;</a:t>
            </a:r>
          </a:p>
          <a:p>
            <a:r>
              <a:rPr lang="fr-FR" sz="1600" dirty="0"/>
              <a:t>d) Le nom, la dénomination ou la raison sociale et l'adresse et le numéro de téléphone du prestataire mentionné au 2 du I.</a:t>
            </a:r>
          </a:p>
          <a:p>
            <a:r>
              <a:rPr lang="fr-FR" sz="1600" dirty="0"/>
              <a:t>2. Les personnes éditant à titre non professionnel un service de communication au public en ligne peuvent ne tenir à la disposition du public, pour préserver leur anonymat, que le nom, la dénomination ou la raison sociale et l'adresse du prestataire mentionné au 2 du I, sous réserve de lui avoir communiqué les éléments d'identification personnelle prévus au 1.</a:t>
            </a:r>
          </a:p>
          <a:p>
            <a:r>
              <a:rPr lang="fr-FR" sz="1600" dirty="0"/>
              <a:t>Les personnes mentionnées au 2 du I sont assujetties au secret professionnel (…)</a:t>
            </a:r>
          </a:p>
        </p:txBody>
      </p:sp>
    </p:spTree>
    <p:extLst>
      <p:ext uri="{BB962C8B-B14F-4D97-AF65-F5344CB8AC3E}">
        <p14:creationId xmlns:p14="http://schemas.microsoft.com/office/powerpoint/2010/main" val="19853005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Les données que doit enregistrer votre FAI</a:t>
            </a:r>
          </a:p>
        </p:txBody>
      </p:sp>
      <p:sp>
        <p:nvSpPr>
          <p:cNvPr id="3" name="Espace réservé du contenu 2"/>
          <p:cNvSpPr>
            <a:spLocks noGrp="1"/>
          </p:cNvSpPr>
          <p:nvPr>
            <p:ph idx="1"/>
            <p:custDataLst>
              <p:tags r:id="rId2"/>
            </p:custDataLst>
          </p:nvPr>
        </p:nvSpPr>
        <p:spPr/>
        <p:txBody>
          <a:bodyPr>
            <a:normAutofit fontScale="85000" lnSpcReduction="20000"/>
          </a:bodyPr>
          <a:lstStyle/>
          <a:p>
            <a:pPr lvl="0" algn="just"/>
            <a:r>
              <a:rPr lang="fr-FR" dirty="0">
                <a:solidFill>
                  <a:prstClr val="black"/>
                </a:solidFill>
              </a:rPr>
              <a:t>Les FAI et hébergeurs détiennent et conservent les données de nature à permettre l'identification de quiconque a contribué à la création du contenu ou de l'un des contenus des services dont elles sont prestataires.</a:t>
            </a:r>
          </a:p>
          <a:p>
            <a:pPr lvl="0" algn="just"/>
            <a:r>
              <a:rPr lang="fr-FR" dirty="0">
                <a:solidFill>
                  <a:prstClr val="black"/>
                </a:solidFill>
              </a:rPr>
              <a:t>La loi nouvelle limite la communication des données aux autorités civiles dans les cas les plus graves … </a:t>
            </a:r>
          </a:p>
          <a:p>
            <a:pPr algn="l" fontAlgn="base"/>
            <a:r>
              <a:rPr lang="fr-FR" dirty="0">
                <a:solidFill>
                  <a:prstClr val="black"/>
                </a:solidFill>
              </a:rPr>
              <a:t>Pour aller plus loin : </a:t>
            </a:r>
          </a:p>
          <a:p>
            <a:pPr lvl="1" fontAlgn="base"/>
            <a:r>
              <a:rPr lang="fr-FR" b="1" i="0" dirty="0">
                <a:solidFill>
                  <a:srgbClr val="000000"/>
                </a:solidFill>
                <a:effectLst/>
              </a:rPr>
              <a:t>Internet - L'identification des créateurs de contenus sur internet par le juge civil après la loi du 30 juillet 2021 Sur les conséquences de l'affaire « French Data Network » - Etude par David Lefranc </a:t>
            </a:r>
            <a:r>
              <a:rPr lang="fr-FR" b="0" i="0" dirty="0">
                <a:solidFill>
                  <a:srgbClr val="000000"/>
                </a:solidFill>
                <a:effectLst/>
              </a:rPr>
              <a:t>Communication Commerce électronique n° 9, Septembre 2022, étude 15</a:t>
            </a:r>
          </a:p>
          <a:p>
            <a:pPr lvl="0" algn="just"/>
            <a:endParaRPr lang="fr-FR" dirty="0">
              <a:solidFill>
                <a:prstClr val="black"/>
              </a:solidFill>
            </a:endParaRPr>
          </a:p>
          <a:p>
            <a:endParaRPr lang="fr-FR" dirty="0"/>
          </a:p>
        </p:txBody>
      </p:sp>
    </p:spTree>
    <p:extLst>
      <p:ext uri="{BB962C8B-B14F-4D97-AF65-F5344CB8AC3E}">
        <p14:creationId xmlns:p14="http://schemas.microsoft.com/office/powerpoint/2010/main" val="23545831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custDataLst>
              <p:tags r:id="rId1"/>
            </p:custDataLst>
          </p:nvPr>
        </p:nvSpPr>
        <p:spPr>
          <a:xfrm>
            <a:off x="323850" y="457200"/>
            <a:ext cx="8058150" cy="1584325"/>
          </a:xfrm>
        </p:spPr>
        <p:txBody>
          <a:bodyPr rtlCol="0">
            <a:normAutofit fontScale="90000"/>
          </a:bodyPr>
          <a:lstStyle/>
          <a:p>
            <a:pPr eaLnBrk="1" fontAlgn="auto" hangingPunct="1">
              <a:spcAft>
                <a:spcPts val="0"/>
              </a:spcAft>
              <a:defRPr/>
            </a:pPr>
            <a:r>
              <a:rPr lang="fr-BE" dirty="0">
                <a:solidFill>
                  <a:srgbClr val="FF0000"/>
                </a:solidFill>
              </a:rPr>
              <a:t>2.3 Question pratique:</a:t>
            </a:r>
            <a:br>
              <a:rPr lang="fr-BE" dirty="0">
                <a:solidFill>
                  <a:srgbClr val="FF0000"/>
                </a:solidFill>
              </a:rPr>
            </a:br>
            <a:r>
              <a:rPr lang="fr-BE" dirty="0">
                <a:solidFill>
                  <a:srgbClr val="FF0000"/>
                </a:solidFill>
              </a:rPr>
              <a:t> la gestion de la e-réputation  </a:t>
            </a:r>
            <a:br>
              <a:rPr lang="fr-BE" dirty="0"/>
            </a:br>
            <a:endParaRPr lang="fr-BE" dirty="0"/>
          </a:p>
        </p:txBody>
      </p:sp>
      <p:sp>
        <p:nvSpPr>
          <p:cNvPr id="55299" name="Content Placeholder 2"/>
          <p:cNvSpPr>
            <a:spLocks noGrp="1"/>
          </p:cNvSpPr>
          <p:nvPr>
            <p:ph idx="1"/>
            <p:custDataLst>
              <p:tags r:id="rId2"/>
            </p:custDataLst>
          </p:nvPr>
        </p:nvSpPr>
        <p:spPr>
          <a:xfrm>
            <a:off x="457200" y="2209800"/>
            <a:ext cx="8229600" cy="3916363"/>
          </a:xfrm>
        </p:spPr>
        <p:txBody>
          <a:bodyPr/>
          <a:lstStyle/>
          <a:p>
            <a:pPr eaLnBrk="1" hangingPunct="1">
              <a:buFont typeface="Arial" panose="020B0604020202020204" pitchFamily="34" charset="0"/>
              <a:buNone/>
            </a:pPr>
            <a:endParaRPr lang="fr-BE" altLang="fr-FR"/>
          </a:p>
          <a:p>
            <a:pPr eaLnBrk="1" hangingPunct="1"/>
            <a:r>
              <a:rPr lang="fr-BE" altLang="fr-FR"/>
              <a:t>Il faut distinguer : </a:t>
            </a:r>
          </a:p>
          <a:p>
            <a:pPr lvl="2" eaLnBrk="1" hangingPunct="1"/>
            <a:r>
              <a:rPr lang="fr-BE" altLang="fr-FR"/>
              <a:t>a. Une utilité certaine du recours au droit hors contentieux judiciaire  </a:t>
            </a:r>
          </a:p>
          <a:p>
            <a:pPr lvl="2" eaLnBrk="1" hangingPunct="1">
              <a:buFontTx/>
              <a:buNone/>
            </a:pPr>
            <a:endParaRPr lang="fr-BE" altLang="fr-FR"/>
          </a:p>
          <a:p>
            <a:pPr lvl="2" eaLnBrk="1" hangingPunct="1"/>
            <a:r>
              <a:rPr lang="fr-BE" altLang="fr-FR"/>
              <a:t>b. Le recours au contentieux judiciaire est à envisager avec prudence …</a:t>
            </a:r>
          </a:p>
        </p:txBody>
      </p:sp>
      <p:sp>
        <p:nvSpPr>
          <p:cNvPr id="4" name="Date Placeholder 3"/>
          <p:cNvSpPr>
            <a:spLocks noGrp="1"/>
          </p:cNvSpPr>
          <p:nvPr>
            <p:ph type="dt" sz="quarter" idx="10"/>
            <p:custDataLst>
              <p:tags r:id="rId3"/>
            </p:custDataLst>
          </p:nvPr>
        </p:nvSpPr>
        <p:spPr/>
        <p:txBody>
          <a:bodyPr/>
          <a:lstStyle/>
          <a:p>
            <a:pPr>
              <a:defRPr/>
            </a:pPr>
            <a:fld id="{BD24AD1F-7C3D-47EA-BF06-1EE2C213ABB3}" type="datetime1">
              <a:rPr lang="en-US"/>
              <a:pPr>
                <a:defRPr/>
              </a:pPr>
              <a:t>12/7/2023</a:t>
            </a:fld>
            <a:endParaRPr lang="en-US"/>
          </a:p>
        </p:txBody>
      </p:sp>
      <p:sp>
        <p:nvSpPr>
          <p:cNvPr id="5530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92A853-8309-45F7-AA34-E5551E6CDD69}" type="slidenum">
              <a:rPr lang="en-US" altLang="fr-FR" sz="1200">
                <a:solidFill>
                  <a:srgbClr val="898989"/>
                </a:solidFill>
              </a:rPr>
              <a:pPr>
                <a:spcBef>
                  <a:spcPct val="0"/>
                </a:spcBef>
                <a:buFontTx/>
                <a:buNone/>
              </a:pPr>
              <a:t>93</a:t>
            </a:fld>
            <a:endParaRPr lang="en-US" altLang="fr-FR" sz="1200">
              <a:solidFill>
                <a:srgbClr val="898989"/>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a. Le recours au droit hors contentieux judiciaire</a:t>
            </a:r>
          </a:p>
        </p:txBody>
      </p:sp>
      <p:sp>
        <p:nvSpPr>
          <p:cNvPr id="3" name="Content Placeholder 2"/>
          <p:cNvSpPr>
            <a:spLocks noGrp="1"/>
          </p:cNvSpPr>
          <p:nvPr>
            <p:ph idx="1"/>
            <p:custDataLst>
              <p:tags r:id="rId2"/>
            </p:custDataLst>
          </p:nvPr>
        </p:nvSpPr>
        <p:spPr>
          <a:xfrm>
            <a:off x="457200" y="1676400"/>
            <a:ext cx="8382000" cy="4848225"/>
          </a:xfrm>
        </p:spPr>
        <p:txBody>
          <a:bodyPr rtlCol="0">
            <a:normAutofit fontScale="55000" lnSpcReduction="20000"/>
          </a:bodyPr>
          <a:lstStyle/>
          <a:p>
            <a:pPr eaLnBrk="1" fontAlgn="auto" hangingPunct="1">
              <a:spcAft>
                <a:spcPts val="0"/>
              </a:spcAft>
              <a:buFontTx/>
              <a:buNone/>
              <a:defRPr/>
            </a:pPr>
            <a:r>
              <a:rPr lang="fr-BE" dirty="0">
                <a:latin typeface="Book Antiqua"/>
              </a:rPr>
              <a:t>►</a:t>
            </a:r>
            <a:r>
              <a:rPr lang="fr-BE" dirty="0"/>
              <a:t>Face à un contenu préjudiciable, il peut être efficace de demander  sa suppression </a:t>
            </a:r>
          </a:p>
          <a:p>
            <a:pPr eaLnBrk="1" fontAlgn="auto" hangingPunct="1">
              <a:spcAft>
                <a:spcPts val="0"/>
              </a:spcAft>
              <a:defRPr/>
            </a:pPr>
            <a:endParaRPr lang="fr-BE" sz="2900" dirty="0"/>
          </a:p>
          <a:p>
            <a:pPr lvl="1" eaLnBrk="1" fontAlgn="auto" hangingPunct="1">
              <a:spcAft>
                <a:spcPts val="0"/>
              </a:spcAft>
              <a:buFontTx/>
              <a:buNone/>
              <a:defRPr/>
            </a:pPr>
            <a:r>
              <a:rPr lang="fr-BE" sz="3700" dirty="0"/>
              <a:t>- Dans de nombreuses situations, les textes sont retirés d’eux-mêmes (50%?)</a:t>
            </a:r>
          </a:p>
          <a:p>
            <a:pPr lvl="1" eaLnBrk="1" fontAlgn="auto" hangingPunct="1">
              <a:spcAft>
                <a:spcPts val="0"/>
              </a:spcAft>
              <a:buFontTx/>
              <a:buNone/>
              <a:defRPr/>
            </a:pPr>
            <a:r>
              <a:rPr lang="fr-BE" sz="3700" dirty="0"/>
              <a:t>- Une simple notification apparaît comme suffisante;</a:t>
            </a:r>
          </a:p>
          <a:p>
            <a:pPr eaLnBrk="1" fontAlgn="auto" hangingPunct="1">
              <a:spcAft>
                <a:spcPts val="0"/>
              </a:spcAft>
              <a:defRPr/>
            </a:pPr>
            <a:endParaRPr lang="fr-BE" dirty="0"/>
          </a:p>
          <a:p>
            <a:pPr eaLnBrk="1" fontAlgn="auto" hangingPunct="1">
              <a:spcAft>
                <a:spcPts val="0"/>
              </a:spcAft>
              <a:buFontTx/>
              <a:buNone/>
              <a:defRPr/>
            </a:pPr>
            <a:r>
              <a:rPr lang="fr-BE" dirty="0">
                <a:latin typeface="Book Antiqua"/>
              </a:rPr>
              <a:t>►</a:t>
            </a:r>
            <a:r>
              <a:rPr lang="fr-BE" dirty="0"/>
              <a:t>Attention ! il convient de bien analyser au préalable </a:t>
            </a:r>
            <a:r>
              <a:rPr lang="fr-BE" i="1" dirty="0"/>
              <a:t>l’opportunité</a:t>
            </a:r>
            <a:r>
              <a:rPr lang="fr-BE" dirty="0"/>
              <a:t> d’une demande de suppression .</a:t>
            </a:r>
          </a:p>
          <a:p>
            <a:pPr eaLnBrk="1" fontAlgn="auto" hangingPunct="1">
              <a:spcAft>
                <a:spcPts val="0"/>
              </a:spcAft>
              <a:defRPr/>
            </a:pPr>
            <a:endParaRPr lang="fr-BE" dirty="0"/>
          </a:p>
          <a:p>
            <a:pPr eaLnBrk="1" fontAlgn="auto" hangingPunct="1">
              <a:spcAft>
                <a:spcPts val="0"/>
              </a:spcAft>
              <a:buFontTx/>
              <a:buNone/>
              <a:defRPr/>
            </a:pPr>
            <a:r>
              <a:rPr lang="fr-BE" dirty="0">
                <a:latin typeface="Book Antiqua"/>
              </a:rPr>
              <a:t>►</a:t>
            </a:r>
            <a:r>
              <a:rPr lang="fr-BE" dirty="0"/>
              <a:t>Cette demande de suppression peut être directement contre-productive pour l’entreprise : </a:t>
            </a:r>
          </a:p>
          <a:p>
            <a:pPr lvl="1" eaLnBrk="1" fontAlgn="auto" hangingPunct="1">
              <a:spcAft>
                <a:spcPts val="0"/>
              </a:spcAft>
              <a:buFontTx/>
              <a:buNone/>
              <a:defRPr/>
            </a:pPr>
            <a:r>
              <a:rPr lang="fr-BE" sz="3700" dirty="0"/>
              <a:t>-   « </a:t>
            </a:r>
            <a:r>
              <a:rPr lang="fr-BE" sz="3700" dirty="0" err="1"/>
              <a:t>Buzz</a:t>
            </a:r>
            <a:r>
              <a:rPr lang="fr-BE" sz="3700" dirty="0"/>
              <a:t> »  autour du contenu préjudiciable; </a:t>
            </a:r>
          </a:p>
          <a:p>
            <a:pPr lvl="1" eaLnBrk="1" fontAlgn="auto" hangingPunct="1">
              <a:spcAft>
                <a:spcPts val="0"/>
              </a:spcAft>
              <a:buFontTx/>
              <a:buChar char="-"/>
              <a:defRPr/>
            </a:pPr>
            <a:r>
              <a:rPr lang="fr-BE" sz="3700" dirty="0"/>
              <a:t>Amélioration de son référencement naturel;</a:t>
            </a:r>
          </a:p>
          <a:p>
            <a:pPr lvl="1" eaLnBrk="1" fontAlgn="auto" hangingPunct="1">
              <a:spcAft>
                <a:spcPts val="0"/>
              </a:spcAft>
              <a:buFontTx/>
              <a:buChar char="-"/>
              <a:defRPr/>
            </a:pPr>
            <a:r>
              <a:rPr lang="fr-BE" sz="3700" dirty="0"/>
              <a:t>Dissémination du contenu sur le réseau;</a:t>
            </a:r>
          </a:p>
          <a:p>
            <a:pPr lvl="1" eaLnBrk="1" fontAlgn="auto" hangingPunct="1">
              <a:spcAft>
                <a:spcPts val="0"/>
              </a:spcAft>
              <a:buFontTx/>
              <a:buNone/>
              <a:defRPr/>
            </a:pPr>
            <a:r>
              <a:rPr lang="fr-BE" sz="3700" dirty="0"/>
              <a:t>-    Mauvaise image d’une intervention de l’avocat « censeur »  opposé à la liberté d’expression des internautes; etc.…  </a:t>
            </a:r>
          </a:p>
          <a:p>
            <a:pPr lvl="2" eaLnBrk="1" fontAlgn="auto" hangingPunct="1">
              <a:spcAft>
                <a:spcPts val="0"/>
              </a:spcAft>
              <a:buFontTx/>
              <a:buNone/>
              <a:defRPr/>
            </a:pPr>
            <a:endParaRPr lang="fr-BE" dirty="0"/>
          </a:p>
          <a:p>
            <a:pPr lvl="2" eaLnBrk="1" fontAlgn="auto" hangingPunct="1">
              <a:spcAft>
                <a:spcPts val="0"/>
              </a:spcAft>
              <a:buFontTx/>
              <a:buNone/>
              <a:defRPr/>
            </a:pPr>
            <a:endParaRPr lang="fr-BE" dirty="0"/>
          </a:p>
          <a:p>
            <a:pPr eaLnBrk="1" fontAlgn="auto" hangingPunct="1">
              <a:spcAft>
                <a:spcPts val="0"/>
              </a:spcAft>
              <a:defRPr/>
            </a:pPr>
            <a:endParaRPr lang="fr-BE" dirty="0"/>
          </a:p>
          <a:p>
            <a:pPr eaLnBrk="1" fontAlgn="auto" hangingPunct="1">
              <a:spcAft>
                <a:spcPts val="0"/>
              </a:spcAft>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C36958EC-224C-4F3F-BEEC-29DF3DF0858D}" type="datetime1">
              <a:rPr lang="en-US"/>
              <a:pPr>
                <a:defRPr/>
              </a:pPr>
              <a:t>12/7/2023</a:t>
            </a:fld>
            <a:endParaRPr lang="en-US"/>
          </a:p>
        </p:txBody>
      </p:sp>
      <p:sp>
        <p:nvSpPr>
          <p:cNvPr id="56325"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AB2788-56E8-4711-8621-D422164F734F}" type="slidenum">
              <a:rPr lang="en-US" altLang="fr-FR" sz="1200">
                <a:solidFill>
                  <a:srgbClr val="898989"/>
                </a:solidFill>
              </a:rPr>
              <a:pPr>
                <a:spcBef>
                  <a:spcPct val="0"/>
                </a:spcBef>
                <a:buFontTx/>
                <a:buNone/>
              </a:pPr>
              <a:t>94</a:t>
            </a:fld>
            <a:endParaRPr lang="en-US" altLang="fr-FR" sz="1200">
              <a:solidFill>
                <a:srgbClr val="89898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La demande de suppression de contenu</a:t>
            </a:r>
          </a:p>
        </p:txBody>
      </p:sp>
      <p:sp>
        <p:nvSpPr>
          <p:cNvPr id="35843" name="Content Placeholder 2"/>
          <p:cNvSpPr>
            <a:spLocks noGrp="1"/>
          </p:cNvSpPr>
          <p:nvPr>
            <p:ph idx="1"/>
            <p:custDataLst>
              <p:tags r:id="rId2"/>
            </p:custDataLst>
          </p:nvPr>
        </p:nvSpPr>
        <p:spPr>
          <a:xfrm>
            <a:off x="228600" y="1412875"/>
            <a:ext cx="8686800" cy="5111750"/>
          </a:xfrm>
        </p:spPr>
        <p:txBody>
          <a:bodyPr rtlCol="0">
            <a:normAutofit lnSpcReduction="10000"/>
          </a:bodyPr>
          <a:lstStyle/>
          <a:p>
            <a:pPr eaLnBrk="1" fontAlgn="auto" hangingPunct="1">
              <a:spcAft>
                <a:spcPts val="0"/>
              </a:spcAft>
              <a:buFontTx/>
              <a:buNone/>
              <a:defRPr/>
            </a:pPr>
            <a:r>
              <a:rPr lang="fr-BE" dirty="0"/>
              <a:t>A qui l’adresser ? A l’auteur du contenu ? A l’hébergeur du service entendu au sens large ?</a:t>
            </a:r>
          </a:p>
          <a:p>
            <a:pPr eaLnBrk="1" fontAlgn="auto" hangingPunct="1">
              <a:spcAft>
                <a:spcPts val="0"/>
              </a:spcAft>
              <a:defRPr/>
            </a:pPr>
            <a:endParaRPr lang="fr-BE" dirty="0"/>
          </a:p>
          <a:p>
            <a:pPr eaLnBrk="1" fontAlgn="auto" hangingPunct="1">
              <a:spcAft>
                <a:spcPts val="0"/>
              </a:spcAft>
              <a:buFontTx/>
              <a:buAutoNum type="arabicPeriod"/>
              <a:defRPr/>
            </a:pPr>
            <a:r>
              <a:rPr lang="fr-BE" b="1" dirty="0"/>
              <a:t>A l’auteur du contenu - première difficulté : l’identification de l’auteur </a:t>
            </a:r>
          </a:p>
          <a:p>
            <a:pPr marL="701675" lvl="2" indent="-342900" eaLnBrk="1" fontAlgn="auto" hangingPunct="1">
              <a:spcAft>
                <a:spcPts val="0"/>
              </a:spcAft>
              <a:defRPr/>
            </a:pPr>
            <a:r>
              <a:rPr lang="fr-BE" dirty="0"/>
              <a:t>Un auteur non professionnel peut rester anonyme sur la toile;</a:t>
            </a:r>
          </a:p>
          <a:p>
            <a:pPr marL="701675" lvl="2" indent="-342900" eaLnBrk="1" fontAlgn="auto" hangingPunct="1">
              <a:spcAft>
                <a:spcPts val="0"/>
              </a:spcAft>
              <a:defRPr/>
            </a:pPr>
            <a:r>
              <a:rPr lang="fr-BE" dirty="0"/>
              <a:t>Dans certaines hypothèses, les mentions légales sur le site suffisent à l’identification de l’auteur, ou encore l’identification par le nom de domaine et les WHOIS;</a:t>
            </a:r>
          </a:p>
          <a:p>
            <a:pPr marL="701675" lvl="2" indent="-342900" eaLnBrk="1" fontAlgn="auto" hangingPunct="1">
              <a:spcAft>
                <a:spcPts val="0"/>
              </a:spcAft>
              <a:defRPr/>
            </a:pPr>
            <a:r>
              <a:rPr lang="fr-BE" dirty="0"/>
              <a:t>Dans les litiges classiques, le juge civil n’est plus compétent pour ordonner la communication des données de connexion (art. 6 II LCEN);</a:t>
            </a:r>
          </a:p>
        </p:txBody>
      </p:sp>
      <p:sp>
        <p:nvSpPr>
          <p:cNvPr id="4" name="Date Placeholder 3"/>
          <p:cNvSpPr>
            <a:spLocks noGrp="1"/>
          </p:cNvSpPr>
          <p:nvPr>
            <p:ph type="dt" sz="quarter" idx="10"/>
            <p:custDataLst>
              <p:tags r:id="rId3"/>
            </p:custDataLst>
          </p:nvPr>
        </p:nvSpPr>
        <p:spPr/>
        <p:txBody>
          <a:bodyPr/>
          <a:lstStyle/>
          <a:p>
            <a:pPr>
              <a:defRPr/>
            </a:pPr>
            <a:fld id="{783CD012-2618-4809-8E8E-9C9DD56BC636}" type="datetime1">
              <a:rPr lang="en-US"/>
              <a:pPr>
                <a:defRPr/>
              </a:pPr>
              <a:t>12/7/2023</a:t>
            </a:fld>
            <a:endParaRPr lang="en-US"/>
          </a:p>
        </p:txBody>
      </p:sp>
      <p:sp>
        <p:nvSpPr>
          <p:cNvPr id="57349"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3582A2-397B-4AB8-8BF0-92F71289961C}" type="slidenum">
              <a:rPr lang="en-US" altLang="fr-FR" sz="1200">
                <a:solidFill>
                  <a:srgbClr val="898989"/>
                </a:solidFill>
              </a:rPr>
              <a:pPr>
                <a:spcBef>
                  <a:spcPct val="0"/>
                </a:spcBef>
                <a:buFontTx/>
                <a:buNone/>
              </a:pPr>
              <a:t>95</a:t>
            </a:fld>
            <a:endParaRPr lang="en-US" altLang="fr-FR" sz="1200">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Demande de suppression à l’hébergeur du service</a:t>
            </a:r>
          </a:p>
        </p:txBody>
      </p:sp>
      <p:sp>
        <p:nvSpPr>
          <p:cNvPr id="36867" name="Content Placeholder 2"/>
          <p:cNvSpPr>
            <a:spLocks noGrp="1"/>
          </p:cNvSpPr>
          <p:nvPr>
            <p:ph idx="1"/>
            <p:custDataLst>
              <p:tags r:id="rId2"/>
            </p:custDataLst>
          </p:nvPr>
        </p:nvSpPr>
        <p:spPr>
          <a:xfrm>
            <a:off x="228600" y="1828800"/>
            <a:ext cx="8686800" cy="4321175"/>
          </a:xfrm>
        </p:spPr>
        <p:txBody>
          <a:bodyPr rtlCol="0">
            <a:normAutofit fontScale="62500" lnSpcReduction="20000"/>
          </a:bodyPr>
          <a:lstStyle/>
          <a:p>
            <a:pPr eaLnBrk="1" fontAlgn="auto" hangingPunct="1">
              <a:spcAft>
                <a:spcPts val="0"/>
              </a:spcAft>
              <a:buFontTx/>
              <a:buNone/>
              <a:defRPr/>
            </a:pPr>
            <a:r>
              <a:rPr lang="fr-BE" dirty="0"/>
              <a:t>Des mentions à inclure dans la demande de suppression   (</a:t>
            </a:r>
            <a:r>
              <a:rPr lang="fr-BE" dirty="0">
                <a:hlinkClick r:id="rId7"/>
              </a:rPr>
              <a:t>Article 6.5 de la Loi pour la Confiance dans l’économie numérique</a:t>
            </a:r>
            <a:r>
              <a:rPr lang="fr-BE" dirty="0"/>
              <a:t> ) afin que celui-ci soit responsable du contenu  : </a:t>
            </a:r>
          </a:p>
          <a:p>
            <a:pPr eaLnBrk="1" fontAlgn="auto" hangingPunct="1">
              <a:spcAft>
                <a:spcPts val="0"/>
              </a:spcAft>
              <a:buFontTx/>
              <a:buNone/>
              <a:defRPr/>
            </a:pPr>
            <a:endParaRPr lang="fr-BE" dirty="0"/>
          </a:p>
          <a:p>
            <a:pPr marL="531813" lvl="1" indent="-342900" eaLnBrk="1" fontAlgn="auto" hangingPunct="1">
              <a:spcAft>
                <a:spcPts val="0"/>
              </a:spcAft>
              <a:buFontTx/>
              <a:buAutoNum type="arabicPeriod"/>
              <a:defRPr/>
            </a:pPr>
            <a:r>
              <a:rPr lang="fr-BE" dirty="0"/>
              <a:t>la date de la notification ;</a:t>
            </a:r>
          </a:p>
          <a:p>
            <a:pPr marL="531813" lvl="1" indent="-342900" eaLnBrk="1" fontAlgn="auto" hangingPunct="1">
              <a:spcAft>
                <a:spcPts val="0"/>
              </a:spcAft>
              <a:buFontTx/>
              <a:buAutoNum type="arabicPeriod"/>
              <a:defRPr/>
            </a:pPr>
            <a:r>
              <a:rPr lang="fr-BE" dirty="0"/>
              <a:t>si le notifiant est une personne physique : ses nom, prénoms, profession, domicile, nationalité, date et lieu de naissance ; si le requérant est une personne morale : sa forme, sa dénomination, son siège social et l'organe qui la représente légalement ;</a:t>
            </a:r>
          </a:p>
          <a:p>
            <a:pPr marL="531813" lvl="1" indent="-342900" eaLnBrk="1" fontAlgn="auto" hangingPunct="1">
              <a:spcAft>
                <a:spcPts val="0"/>
              </a:spcAft>
              <a:buFontTx/>
              <a:buAutoNum type="arabicPeriod"/>
              <a:defRPr/>
            </a:pPr>
            <a:r>
              <a:rPr lang="fr-BE" dirty="0"/>
              <a:t>les nom et domicile du destinataire ou, s'il s'agit d'une personne morale, sa dénomination et son siège social ;</a:t>
            </a:r>
          </a:p>
          <a:p>
            <a:pPr marL="531813" lvl="1" indent="-342900" eaLnBrk="1" fontAlgn="auto" hangingPunct="1">
              <a:spcAft>
                <a:spcPts val="0"/>
              </a:spcAft>
              <a:buFontTx/>
              <a:buAutoNum type="arabicPeriod"/>
              <a:defRPr/>
            </a:pPr>
            <a:r>
              <a:rPr lang="fr-BE" dirty="0"/>
              <a:t>la description des faits litigieux et leur localisation précise ;</a:t>
            </a:r>
          </a:p>
          <a:p>
            <a:pPr marL="531813" lvl="1" indent="-342900" eaLnBrk="1" fontAlgn="auto" hangingPunct="1">
              <a:spcAft>
                <a:spcPts val="0"/>
              </a:spcAft>
              <a:buFontTx/>
              <a:buAutoNum type="arabicPeriod"/>
              <a:defRPr/>
            </a:pPr>
            <a:r>
              <a:rPr lang="fr-BE" dirty="0"/>
              <a:t>les motifs pour lesquels le contenu doit être retiré, comprenant la mention des dispositions légales et des justifications de faits ;</a:t>
            </a:r>
          </a:p>
          <a:p>
            <a:pPr marL="531813" lvl="1" indent="-342900" eaLnBrk="1" fontAlgn="auto" hangingPunct="1">
              <a:spcAft>
                <a:spcPts val="0"/>
              </a:spcAft>
              <a:buFontTx/>
              <a:buAutoNum type="arabicPeriod"/>
              <a:defRPr/>
            </a:pPr>
            <a:r>
              <a:rPr lang="fr-BE" dirty="0"/>
              <a:t>la copie de la correspondance adressée à l'auteur ou à l'éditeur des informations ou activités litigieuses demandant leur interruption, leur retrait ou leur modification, ou la justification de ce que l'auteur ou l'éditeur n'a pu être contacté. </a:t>
            </a:r>
          </a:p>
          <a:p>
            <a:pPr eaLnBrk="1" fontAlgn="auto" hangingPunct="1">
              <a:spcAft>
                <a:spcPts val="0"/>
              </a:spcAft>
              <a:buFontTx/>
              <a:buNone/>
              <a:defRPr/>
            </a:pPr>
            <a:endParaRPr lang="fr-BE" dirty="0"/>
          </a:p>
          <a:p>
            <a:pPr eaLnBrk="1" fontAlgn="auto" hangingPunct="1">
              <a:spcAft>
                <a:spcPts val="0"/>
              </a:spcAft>
              <a:buFontTx/>
              <a:buNone/>
              <a:defRPr/>
            </a:pPr>
            <a:endParaRPr lang="fr-BE" dirty="0"/>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04647FD4-5540-4E2A-A6E7-78A3FBA2FEF0}" type="datetime1">
              <a:rPr lang="en-US"/>
              <a:pPr>
                <a:defRPr/>
              </a:pPr>
              <a:t>12/7/2023</a:t>
            </a:fld>
            <a:endParaRPr lang="en-US"/>
          </a:p>
        </p:txBody>
      </p:sp>
      <p:sp>
        <p:nvSpPr>
          <p:cNvPr id="58373"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15FEE4-5193-45C3-93B2-CE10607A79C6}" type="slidenum">
              <a:rPr lang="en-US" altLang="fr-FR" sz="1200">
                <a:solidFill>
                  <a:srgbClr val="898989"/>
                </a:solidFill>
              </a:rPr>
              <a:pPr>
                <a:spcBef>
                  <a:spcPct val="0"/>
                </a:spcBef>
                <a:buFontTx/>
                <a:buNone/>
              </a:pPr>
              <a:t>96</a:t>
            </a:fld>
            <a:endParaRPr lang="en-US" altLang="fr-FR" sz="1200">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Les fondements juridiques à utiliser dans la demande de suppression :</a:t>
            </a:r>
          </a:p>
        </p:txBody>
      </p:sp>
      <p:sp>
        <p:nvSpPr>
          <p:cNvPr id="37891" name="Content Placeholder 2"/>
          <p:cNvSpPr>
            <a:spLocks noGrp="1"/>
          </p:cNvSpPr>
          <p:nvPr>
            <p:ph idx="1"/>
            <p:custDataLst>
              <p:tags r:id="rId2"/>
            </p:custDataLst>
          </p:nvPr>
        </p:nvSpPr>
        <p:spPr>
          <a:xfrm>
            <a:off x="228600" y="1484313"/>
            <a:ext cx="8686800" cy="4665662"/>
          </a:xfrm>
        </p:spPr>
        <p:txBody>
          <a:bodyPr rtlCol="0">
            <a:normAutofit fontScale="62500" lnSpcReduction="20000"/>
          </a:bodyPr>
          <a:lstStyle/>
          <a:p>
            <a:pPr eaLnBrk="1" fontAlgn="auto" hangingPunct="1">
              <a:spcAft>
                <a:spcPts val="0"/>
              </a:spcAft>
              <a:buFontTx/>
              <a:buNone/>
              <a:defRPr/>
            </a:pPr>
            <a:r>
              <a:rPr lang="fr-BE" dirty="0">
                <a:latin typeface="Book Antiqua" pitchFamily="18" charset="0"/>
              </a:rPr>
              <a:t>►</a:t>
            </a:r>
            <a:r>
              <a:rPr lang="fr-BE" dirty="0"/>
              <a:t>La diffamation : « </a:t>
            </a:r>
            <a:r>
              <a:rPr lang="fr-BE" i="1" dirty="0"/>
              <a:t>l'allégation ou l'imputation d'un fait qui portent atteinte à l'honneur ou à la considération de la personne à laquelle le fait est imputé</a:t>
            </a:r>
            <a:r>
              <a:rPr lang="fr-BE" dirty="0"/>
              <a:t> ».  (art. 29 </a:t>
            </a:r>
            <a:r>
              <a:rPr lang="fr-BE" dirty="0">
                <a:hlinkClick r:id="rId7" action="ppaction://hlinkfile"/>
              </a:rPr>
              <a:t>Loi du 29 juillet 1881 sur la liberté de la presse</a:t>
            </a:r>
            <a:r>
              <a:rPr lang="fr-BE" dirty="0"/>
              <a:t>)</a:t>
            </a:r>
          </a:p>
          <a:p>
            <a:pPr eaLnBrk="1" fontAlgn="auto" hangingPunct="1">
              <a:spcAft>
                <a:spcPts val="0"/>
              </a:spcAft>
              <a:buFontTx/>
              <a:buNone/>
              <a:defRPr/>
            </a:pPr>
            <a:r>
              <a:rPr lang="fr-BE" dirty="0">
                <a:latin typeface="Book Antiqua" pitchFamily="18" charset="0"/>
              </a:rPr>
              <a:t>►</a:t>
            </a:r>
            <a:r>
              <a:rPr lang="fr-BE" dirty="0"/>
              <a:t>L’injure : si aucun fait n’est allégué (art. 29 </a:t>
            </a:r>
            <a:r>
              <a:rPr lang="fr-BE" dirty="0">
                <a:hlinkClick r:id="rId7" action="ppaction://hlinkfile"/>
              </a:rPr>
              <a:t>Loi du 29 juillet 1881 sur la liberté de la presse</a:t>
            </a:r>
            <a:r>
              <a:rPr lang="fr-BE" dirty="0"/>
              <a:t>)</a:t>
            </a:r>
          </a:p>
          <a:p>
            <a:pPr eaLnBrk="1" fontAlgn="auto" hangingPunct="1">
              <a:spcAft>
                <a:spcPts val="0"/>
              </a:spcAft>
              <a:buFontTx/>
              <a:buNone/>
              <a:defRPr/>
            </a:pPr>
            <a:r>
              <a:rPr lang="fr-BE" dirty="0">
                <a:latin typeface="Book Antiqua" pitchFamily="18" charset="0"/>
              </a:rPr>
              <a:t>►</a:t>
            </a:r>
            <a:r>
              <a:rPr lang="fr-BE" dirty="0"/>
              <a:t>Le dénigrement de produits et de services de l’entreprise sur le fondement de l’article 1382 du Code civil.</a:t>
            </a:r>
          </a:p>
          <a:p>
            <a:pPr marL="0" indent="0" eaLnBrk="1" fontAlgn="auto" hangingPunct="1">
              <a:spcAft>
                <a:spcPts val="0"/>
              </a:spcAft>
              <a:buNone/>
              <a:defRPr/>
            </a:pPr>
            <a:endParaRPr lang="fr-BE" dirty="0"/>
          </a:p>
          <a:p>
            <a:pPr eaLnBrk="1" fontAlgn="auto" hangingPunct="1">
              <a:spcAft>
                <a:spcPts val="0"/>
              </a:spcAft>
              <a:buFontTx/>
              <a:buNone/>
              <a:defRPr/>
            </a:pPr>
            <a:r>
              <a:rPr lang="fr-BE" dirty="0">
                <a:latin typeface="Book Antiqua" pitchFamily="18" charset="0"/>
              </a:rPr>
              <a:t>►</a:t>
            </a:r>
            <a:r>
              <a:rPr lang="fr-BE" dirty="0"/>
              <a:t>L’article 38 de la Loi 78-17 du 6 janvier 1978 dite loi informatique et libertés ;</a:t>
            </a:r>
          </a:p>
          <a:p>
            <a:pPr lvl="3" eaLnBrk="1" fontAlgn="auto" hangingPunct="1">
              <a:spcAft>
                <a:spcPts val="0"/>
              </a:spcAft>
              <a:buFontTx/>
              <a:buNone/>
              <a:defRPr/>
            </a:pPr>
            <a:r>
              <a:rPr lang="fr-BE" dirty="0"/>
              <a:t>Toute personne physique présentant des motifs légitimes peut demander la suppression de données la concernant diffusées sur internet.</a:t>
            </a:r>
          </a:p>
          <a:p>
            <a:pPr lvl="3" eaLnBrk="1" fontAlgn="auto" hangingPunct="1">
              <a:spcAft>
                <a:spcPts val="0"/>
              </a:spcAft>
              <a:buFontTx/>
              <a:buNone/>
              <a:defRPr/>
            </a:pPr>
            <a:r>
              <a:rPr lang="fr-BE" dirty="0">
                <a:hlinkClick r:id="rId8"/>
              </a:rPr>
              <a:t>Actualité de la CNIL (5 avril 2011)</a:t>
            </a:r>
            <a:endParaRPr lang="fr-BE" dirty="0"/>
          </a:p>
          <a:p>
            <a:pPr lvl="3" eaLnBrk="1" fontAlgn="auto" hangingPunct="1">
              <a:spcAft>
                <a:spcPts val="0"/>
              </a:spcAft>
              <a:buFontTx/>
              <a:buNone/>
              <a:defRPr/>
            </a:pPr>
            <a:r>
              <a:rPr lang="fr-BE" dirty="0"/>
              <a:t>Un exemple de lettre à adresser </a:t>
            </a:r>
            <a:r>
              <a:rPr lang="fr-BE" dirty="0">
                <a:hlinkClick r:id="rId9"/>
              </a:rPr>
              <a:t>sur le site de la CNIL</a:t>
            </a:r>
            <a:r>
              <a:rPr lang="fr-BE" dirty="0"/>
              <a:t>.</a:t>
            </a:r>
          </a:p>
          <a:p>
            <a:pPr lvl="3" eaLnBrk="1" fontAlgn="auto" hangingPunct="1">
              <a:spcAft>
                <a:spcPts val="0"/>
              </a:spcAft>
              <a:buNone/>
              <a:defRPr/>
            </a:pPr>
            <a:r>
              <a:rPr lang="fr-BE" dirty="0"/>
              <a:t>Peu d’efficacité contre des sites de presse. </a:t>
            </a:r>
            <a:r>
              <a:rPr lang="fr-FR" dirty="0"/>
              <a:t>Donnant plein effet à l'exception journalistique, la Cour de cassation a exclu par principe l'application d'un éventuel droit à l'oubli aux organes d'information au nom de la liberté de la presse. (Cass. 12 mai 2016)</a:t>
            </a:r>
          </a:p>
          <a:p>
            <a:pPr lvl="3"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529C09DE-B55D-4F65-894A-51C16BC4E502}" type="datetime1">
              <a:rPr lang="en-US"/>
              <a:pPr>
                <a:defRPr/>
              </a:pPr>
              <a:t>12/7/2023</a:t>
            </a:fld>
            <a:endParaRPr lang="en-US" dirty="0"/>
          </a:p>
        </p:txBody>
      </p:sp>
      <p:sp>
        <p:nvSpPr>
          <p:cNvPr id="59397"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6F6F42-2449-418D-89B2-A6344AA35FC0}" type="slidenum">
              <a:rPr lang="en-US" altLang="fr-FR" sz="1200">
                <a:solidFill>
                  <a:srgbClr val="898989"/>
                </a:solidFill>
              </a:rPr>
              <a:pPr>
                <a:spcBef>
                  <a:spcPct val="0"/>
                </a:spcBef>
                <a:buFontTx/>
                <a:buNone/>
              </a:pPr>
              <a:t>97</a:t>
            </a:fld>
            <a:endParaRPr lang="en-US" altLang="fr-FR" sz="1200">
              <a:solidFill>
                <a:srgbClr val="89898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Comment effacer des informations sur un moteur de recherche ?</a:t>
            </a:r>
            <a:br>
              <a:rPr lang="fr-BE" b="1" dirty="0"/>
            </a:br>
            <a:endParaRPr lang="fr-BE" dirty="0"/>
          </a:p>
        </p:txBody>
      </p:sp>
      <p:sp>
        <p:nvSpPr>
          <p:cNvPr id="3" name="Content Placeholder 2"/>
          <p:cNvSpPr>
            <a:spLocks noGrp="1"/>
          </p:cNvSpPr>
          <p:nvPr>
            <p:ph idx="1"/>
            <p:custDataLst>
              <p:tags r:id="rId2"/>
            </p:custDataLst>
          </p:nvPr>
        </p:nvSpPr>
        <p:spPr/>
        <p:txBody>
          <a:bodyPr rtlCol="0">
            <a:normAutofit fontScale="92500" lnSpcReduction="10000"/>
          </a:bodyPr>
          <a:lstStyle/>
          <a:p>
            <a:pPr eaLnBrk="1" fontAlgn="auto" hangingPunct="1">
              <a:spcAft>
                <a:spcPts val="0"/>
              </a:spcAft>
              <a:defRPr/>
            </a:pPr>
            <a:r>
              <a:rPr lang="fr-BE" b="1" dirty="0"/>
              <a:t>Première étape : </a:t>
            </a:r>
            <a:r>
              <a:rPr lang="fr-BE" dirty="0"/>
              <a:t>contacter le webmaster du site pour demander la suppression du contenu</a:t>
            </a:r>
          </a:p>
          <a:p>
            <a:pPr eaLnBrk="1" fontAlgn="auto" hangingPunct="1">
              <a:spcAft>
                <a:spcPts val="0"/>
              </a:spcAft>
              <a:defRPr/>
            </a:pPr>
            <a:endParaRPr lang="fr-BE" b="1" dirty="0"/>
          </a:p>
          <a:p>
            <a:pPr eaLnBrk="1" fontAlgn="auto" hangingPunct="1">
              <a:spcAft>
                <a:spcPts val="0"/>
              </a:spcAft>
              <a:defRPr/>
            </a:pPr>
            <a:r>
              <a:rPr lang="fr-BE" b="1" dirty="0"/>
              <a:t>Seconde étape : </a:t>
            </a:r>
            <a:r>
              <a:rPr lang="fr-BE" dirty="0"/>
              <a:t>faire disparaître les informations des caches des moteurs de </a:t>
            </a:r>
            <a:r>
              <a:rPr lang="fr-BE" dirty="0">
                <a:latin typeface="+mj-lt"/>
              </a:rPr>
              <a:t>recherche </a:t>
            </a:r>
          </a:p>
          <a:p>
            <a:pPr eaLnBrk="1" fontAlgn="auto" hangingPunct="1">
              <a:spcAft>
                <a:spcPts val="0"/>
              </a:spcAft>
              <a:defRPr/>
            </a:pPr>
            <a:endParaRPr lang="fr-BE" dirty="0">
              <a:latin typeface="+mj-lt"/>
            </a:endParaRPr>
          </a:p>
          <a:p>
            <a:pPr lvl="2" eaLnBrk="1" fontAlgn="auto" hangingPunct="1">
              <a:spcAft>
                <a:spcPts val="0"/>
              </a:spcAft>
              <a:buFontTx/>
              <a:buNone/>
              <a:defRPr/>
            </a:pPr>
            <a:r>
              <a:rPr lang="fr-BE" dirty="0">
                <a:latin typeface="+mj-lt"/>
              </a:rPr>
              <a:t>● attendre 2 à 3 semaines la mise à jour du moteur ?</a:t>
            </a:r>
          </a:p>
          <a:p>
            <a:pPr lvl="2" eaLnBrk="1" fontAlgn="auto" hangingPunct="1">
              <a:spcAft>
                <a:spcPts val="0"/>
              </a:spcAft>
              <a:buFontTx/>
              <a:buNone/>
              <a:defRPr/>
            </a:pPr>
            <a:r>
              <a:rPr lang="fr-BE" dirty="0">
                <a:latin typeface="+mj-lt"/>
              </a:rPr>
              <a:t>● utiliser les procédures de désindexation des moteurs de recherche</a:t>
            </a:r>
          </a:p>
          <a:p>
            <a:pPr lvl="6">
              <a:buFontTx/>
              <a:buNone/>
              <a:defRPr/>
            </a:pPr>
            <a:r>
              <a:rPr lang="fr-BE" dirty="0">
                <a:latin typeface="+mj-lt"/>
                <a:hlinkClick r:id="rId7"/>
              </a:rPr>
              <a:t>Ex. Pour Google</a:t>
            </a:r>
            <a:endParaRPr lang="fr-BE" dirty="0">
              <a:latin typeface="+mj-lt"/>
            </a:endParaRPr>
          </a:p>
          <a:p>
            <a:pPr eaLnBrk="1" fontAlgn="auto" hangingPunct="1">
              <a:spcAft>
                <a:spcPts val="0"/>
              </a:spcAft>
              <a:buFontTx/>
              <a:buNone/>
              <a:defRPr/>
            </a:pPr>
            <a:endParaRPr lang="fr-BE" dirty="0"/>
          </a:p>
        </p:txBody>
      </p:sp>
      <p:sp>
        <p:nvSpPr>
          <p:cNvPr id="4" name="Date Placeholder 3"/>
          <p:cNvSpPr>
            <a:spLocks noGrp="1"/>
          </p:cNvSpPr>
          <p:nvPr>
            <p:ph type="dt" sz="quarter" idx="10"/>
            <p:custDataLst>
              <p:tags r:id="rId3"/>
            </p:custDataLst>
          </p:nvPr>
        </p:nvSpPr>
        <p:spPr/>
        <p:txBody>
          <a:bodyPr/>
          <a:lstStyle/>
          <a:p>
            <a:pPr>
              <a:defRPr/>
            </a:pPr>
            <a:fld id="{AA136924-549F-435B-B871-16FFBF247D00}" type="datetime1">
              <a:rPr lang="en-US"/>
              <a:pPr>
                <a:defRPr/>
              </a:pPr>
              <a:t>12/7/2023</a:t>
            </a:fld>
            <a:endParaRPr lang="en-US" dirty="0"/>
          </a:p>
        </p:txBody>
      </p:sp>
      <p:sp>
        <p:nvSpPr>
          <p:cNvPr id="60421" name="Slide Number Placeholder 4"/>
          <p:cNvSpPr>
            <a:spLocks noGrp="1"/>
          </p:cNvSpPr>
          <p:nvPr>
            <p:ph type="sldNum" sz="quarter" idx="12"/>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2FC446-B495-4738-A41C-39183D13AF31}" type="slidenum">
              <a:rPr lang="en-US" altLang="fr-FR" sz="1200">
                <a:solidFill>
                  <a:srgbClr val="898989"/>
                </a:solidFill>
              </a:rPr>
              <a:pPr>
                <a:spcBef>
                  <a:spcPct val="0"/>
                </a:spcBef>
                <a:buFontTx/>
                <a:buNone/>
              </a:pPr>
              <a:t>98</a:t>
            </a:fld>
            <a:endParaRPr lang="en-US" altLang="fr-FR" sz="1200">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FR"/>
          </a:p>
        </p:txBody>
      </p:sp>
      <p:pic>
        <p:nvPicPr>
          <p:cNvPr id="6" name="Espace réservé du contenu 5"/>
          <p:cNvPicPr>
            <a:picLocks noGrp="1" noChangeAspect="1"/>
          </p:cNvPicPr>
          <p:nvPr>
            <p:ph idx="1"/>
            <p:custDataLst>
              <p:tags r:id="rId2"/>
            </p:custDataLst>
          </p:nvPr>
        </p:nvPicPr>
        <p:blipFill>
          <a:blip r:embed="rId6"/>
          <a:stretch>
            <a:fillRect/>
          </a:stretch>
        </p:blipFill>
        <p:spPr>
          <a:xfrm>
            <a:off x="548922" y="274638"/>
            <a:ext cx="9999370" cy="5851525"/>
          </a:xfrm>
          <a:prstGeom prst="rect">
            <a:avLst/>
          </a:prstGeom>
        </p:spPr>
      </p:pic>
      <p:sp>
        <p:nvSpPr>
          <p:cNvPr id="4" name="Espace réservé de la date 3"/>
          <p:cNvSpPr>
            <a:spLocks noGrp="1"/>
          </p:cNvSpPr>
          <p:nvPr>
            <p:ph type="dt" sz="half" idx="10"/>
            <p:custDataLst>
              <p:tags r:id="rId3"/>
            </p:custDataLst>
          </p:nvPr>
        </p:nvSpPr>
        <p:spPr/>
        <p:txBody>
          <a:bodyPr/>
          <a:lstStyle/>
          <a:p>
            <a:pPr>
              <a:defRPr/>
            </a:pPr>
            <a:fld id="{BE38A7DE-2D12-41FC-AAD9-964DC228D53E}" type="datetime1">
              <a:rPr lang="en-US" smtClean="0"/>
              <a:pPr>
                <a:defRPr/>
              </a:pPr>
              <a:t>12/7/2023</a:t>
            </a:fld>
            <a:endParaRPr lang="en-US"/>
          </a:p>
        </p:txBody>
      </p:sp>
      <p:sp>
        <p:nvSpPr>
          <p:cNvPr id="5" name="Espace réservé du numéro de diapositive 4"/>
          <p:cNvSpPr>
            <a:spLocks noGrp="1"/>
          </p:cNvSpPr>
          <p:nvPr>
            <p:ph type="sldNum" sz="quarter" idx="12"/>
            <p:custDataLst>
              <p:tags r:id="rId4"/>
            </p:custDataLst>
          </p:nvPr>
        </p:nvSpPr>
        <p:spPr/>
        <p:txBody>
          <a:bodyPr/>
          <a:lstStyle/>
          <a:p>
            <a:pPr>
              <a:defRPr/>
            </a:pPr>
            <a:fld id="{794B2980-2D4C-4486-B0A0-0EAE26348237}" type="slidenum">
              <a:rPr lang="en-US" altLang="fr-FR" smtClean="0"/>
              <a:pPr>
                <a:defRPr/>
              </a:pPr>
              <a:t>99</a:t>
            </a:fld>
            <a:endParaRPr lang="en-US" altLang="fr-FR"/>
          </a:p>
        </p:txBody>
      </p:sp>
    </p:spTree>
    <p:extLst>
      <p:ext uri="{BB962C8B-B14F-4D97-AF65-F5344CB8AC3E}">
        <p14:creationId xmlns:p14="http://schemas.microsoft.com/office/powerpoint/2010/main" val="499965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4"/>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1"/>
</p:tagLst>
</file>

<file path=ppt/tags/tag309.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1"/>
</p:tagLst>
</file>

<file path=ppt/tags/tag317.xml><?xml version="1.0" encoding="utf-8"?>
<p:tagLst xmlns:a="http://schemas.openxmlformats.org/drawingml/2006/main" xmlns:r="http://schemas.openxmlformats.org/officeDocument/2006/relationships" xmlns:p="http://schemas.openxmlformats.org/presentationml/2006/main">
  <p:tag name="NUM" val="2"/>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2"/>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2"/>
</p:tagLst>
</file>

<file path=ppt/tags/tag342.xml><?xml version="1.0" encoding="utf-8"?>
<p:tagLst xmlns:a="http://schemas.openxmlformats.org/drawingml/2006/main" xmlns:r="http://schemas.openxmlformats.org/officeDocument/2006/relationships" xmlns:p="http://schemas.openxmlformats.org/presentationml/2006/main">
  <p:tag name="NUM" val="3"/>
</p:tagLst>
</file>

<file path=ppt/tags/tag343.xml><?xml version="1.0" encoding="utf-8"?>
<p:tagLst xmlns:a="http://schemas.openxmlformats.org/drawingml/2006/main" xmlns:r="http://schemas.openxmlformats.org/officeDocument/2006/relationships" xmlns:p="http://schemas.openxmlformats.org/presentationml/2006/main">
  <p:tag name="NUM" val="4"/>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3"/>
</p:tagLst>
</file>

<file path=ppt/tags/tag347.xml><?xml version="1.0" encoding="utf-8"?>
<p:tagLst xmlns:a="http://schemas.openxmlformats.org/drawingml/2006/main" xmlns:r="http://schemas.openxmlformats.org/officeDocument/2006/relationships" xmlns:p="http://schemas.openxmlformats.org/presentationml/2006/main">
  <p:tag name="NUM" val="4"/>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3"/>
</p:tagLst>
</file>

<file path=ppt/tags/tag355.xml><?xml version="1.0" encoding="utf-8"?>
<p:tagLst xmlns:a="http://schemas.openxmlformats.org/drawingml/2006/main" xmlns:r="http://schemas.openxmlformats.org/officeDocument/2006/relationships" xmlns:p="http://schemas.openxmlformats.org/presentationml/2006/main">
  <p:tag name="NUM" val="4"/>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1"/>
</p:tagLst>
</file>

<file path=ppt/tags/tag361.xml><?xml version="1.0" encoding="utf-8"?>
<p:tagLst xmlns:a="http://schemas.openxmlformats.org/drawingml/2006/main" xmlns:r="http://schemas.openxmlformats.org/officeDocument/2006/relationships" xmlns:p="http://schemas.openxmlformats.org/presentationml/2006/main">
  <p:tag name="NUM" val="2"/>
</p:tagLst>
</file>

<file path=ppt/tags/tag362.xml><?xml version="1.0" encoding="utf-8"?>
<p:tagLst xmlns:a="http://schemas.openxmlformats.org/drawingml/2006/main" xmlns:r="http://schemas.openxmlformats.org/officeDocument/2006/relationships" xmlns:p="http://schemas.openxmlformats.org/presentationml/2006/main">
  <p:tag name="NUM" val="3"/>
</p:tagLst>
</file>

<file path=ppt/tags/tag363.xml><?xml version="1.0" encoding="utf-8"?>
<p:tagLst xmlns:a="http://schemas.openxmlformats.org/drawingml/2006/main" xmlns:r="http://schemas.openxmlformats.org/officeDocument/2006/relationships" xmlns:p="http://schemas.openxmlformats.org/presentationml/2006/main">
  <p:tag name="NUM" val="4"/>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67.xml><?xml version="1.0" encoding="utf-8"?>
<p:tagLst xmlns:a="http://schemas.openxmlformats.org/drawingml/2006/main" xmlns:r="http://schemas.openxmlformats.org/officeDocument/2006/relationships" xmlns:p="http://schemas.openxmlformats.org/presentationml/2006/main">
  <p:tag name="NUM" val="4"/>
</p:tagLst>
</file>

<file path=ppt/tags/tag368.xml><?xml version="1.0" encoding="utf-8"?>
<p:tagLst xmlns:a="http://schemas.openxmlformats.org/drawingml/2006/main" xmlns:r="http://schemas.openxmlformats.org/officeDocument/2006/relationships" xmlns:p="http://schemas.openxmlformats.org/presentationml/2006/main">
  <p:tag name="NUM" val="1"/>
</p:tagLst>
</file>

<file path=ppt/tags/tag369.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3"/>
</p:tagLst>
</file>

<file path=ppt/tags/tag371.xml><?xml version="1.0" encoding="utf-8"?>
<p:tagLst xmlns:a="http://schemas.openxmlformats.org/drawingml/2006/main" xmlns:r="http://schemas.openxmlformats.org/officeDocument/2006/relationships" xmlns:p="http://schemas.openxmlformats.org/presentationml/2006/main">
  <p:tag name="NUM" val="4"/>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1"/>
</p:tagLst>
</file>

<file path=ppt/tags/tag377.xml><?xml version="1.0" encoding="utf-8"?>
<p:tagLst xmlns:a="http://schemas.openxmlformats.org/drawingml/2006/main" xmlns:r="http://schemas.openxmlformats.org/officeDocument/2006/relationships" xmlns:p="http://schemas.openxmlformats.org/presentationml/2006/main">
  <p:tag name="NUM" val="2"/>
</p:tagLst>
</file>

<file path=ppt/tags/tag378.xml><?xml version="1.0" encoding="utf-8"?>
<p:tagLst xmlns:a="http://schemas.openxmlformats.org/drawingml/2006/main" xmlns:r="http://schemas.openxmlformats.org/officeDocument/2006/relationships" xmlns:p="http://schemas.openxmlformats.org/presentationml/2006/main">
  <p:tag name="NUM" val="3"/>
</p:tagLst>
</file>

<file path=ppt/tags/tag379.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1"/>
</p:tagLst>
</file>

<file path=ppt/tags/tag381.xml><?xml version="1.0" encoding="utf-8"?>
<p:tagLst xmlns:a="http://schemas.openxmlformats.org/drawingml/2006/main" xmlns:r="http://schemas.openxmlformats.org/officeDocument/2006/relationships" xmlns:p="http://schemas.openxmlformats.org/presentationml/2006/main">
  <p:tag name="NUM" val="2"/>
</p:tagLst>
</file>

<file path=ppt/tags/tag382.xml><?xml version="1.0" encoding="utf-8"?>
<p:tagLst xmlns:a="http://schemas.openxmlformats.org/drawingml/2006/main" xmlns:r="http://schemas.openxmlformats.org/officeDocument/2006/relationships" xmlns:p="http://schemas.openxmlformats.org/presentationml/2006/main">
  <p:tag name="NUM" val="3"/>
</p:tagLst>
</file>

<file path=ppt/tags/tag383.xml><?xml version="1.0" encoding="utf-8"?>
<p:tagLst xmlns:a="http://schemas.openxmlformats.org/drawingml/2006/main" xmlns:r="http://schemas.openxmlformats.org/officeDocument/2006/relationships" xmlns:p="http://schemas.openxmlformats.org/presentationml/2006/main">
  <p:tag name="NUM" val="4"/>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3"/>
</p:tagLst>
</file>

<file path=ppt/tags/tag387.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9428</Words>
  <Application>Microsoft Office PowerPoint</Application>
  <PresentationFormat>Affichage à l'écran (4:3)</PresentationFormat>
  <Paragraphs>927</Paragraphs>
  <Slides>107</Slides>
  <Notes>50</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107</vt:i4>
      </vt:variant>
    </vt:vector>
  </HeadingPairs>
  <TitlesOfParts>
    <vt:vector size="118" baseType="lpstr">
      <vt:lpstr>Arial</vt:lpstr>
      <vt:lpstr>Book Antiqua</vt:lpstr>
      <vt:lpstr>Calibri</vt:lpstr>
      <vt:lpstr>Verdana</vt:lpstr>
      <vt:lpstr>Wingdings</vt:lpstr>
      <vt:lpstr>Office Theme</vt:lpstr>
      <vt:lpstr>1_Office Theme</vt:lpstr>
      <vt:lpstr>2_Office Theme</vt:lpstr>
      <vt:lpstr>5_Office Theme</vt:lpstr>
      <vt:lpstr>3_Office Theme</vt:lpstr>
      <vt:lpstr>4_Office Theme</vt:lpstr>
      <vt:lpstr>Contentieux  et  Droit de l’économie numérique </vt:lpstr>
      <vt:lpstr>Le support de ce cours est disponible en ligne </vt:lpstr>
      <vt:lpstr>Le droit applicable à internet ?  </vt:lpstr>
      <vt:lpstr>  Bien identifier les différentes hypothèses …  </vt:lpstr>
      <vt:lpstr>D’où l’importance de se tenir informé : par exemple … Legalis.net </vt:lpstr>
      <vt:lpstr>Des questions de droit en prendre en compte  lorsque l’on monte un projet IT : </vt:lpstr>
      <vt:lpstr>L’activité contentieuse ?</vt:lpstr>
      <vt:lpstr>Plan du cours sur le contentieux et les TIC :  </vt:lpstr>
      <vt:lpstr>      1. Le cadre général du contentieux</vt:lpstr>
      <vt:lpstr>1.1 Structure et acteurs de la justice française     </vt:lpstr>
      <vt:lpstr>1.1.1 Choix  d’un tribunal :  </vt:lpstr>
      <vt:lpstr>Compétence d’attribution :Quel tribunal choisir ? </vt:lpstr>
      <vt:lpstr>Compétence territoriale</vt:lpstr>
      <vt:lpstr>Les compétences optionnelles</vt:lpstr>
      <vt:lpstr>Compétence optionnelle pour les contrats </vt:lpstr>
      <vt:lpstr>Les clauses de compétence entre commerçants dans les contrats sont valables   </vt:lpstr>
      <vt:lpstr>Avec des consommateurs : elles ne sont pas valables  </vt:lpstr>
      <vt:lpstr>Compétence territoriale et consommateur</vt:lpstr>
      <vt:lpstr>Compétence territoriale et droit européen de la consommation </vt:lpstr>
      <vt:lpstr>En matière délictuelle (absence de contrat)</vt:lpstr>
      <vt:lpstr> Internet et compétence territoriale internationale et européenne  </vt:lpstr>
      <vt:lpstr>Un débat toujours d’actualité</vt:lpstr>
      <vt:lpstr>1.1.2 Les acteurs de la justice</vt:lpstr>
      <vt:lpstr>Les missions de l’avocat IP/IT </vt:lpstr>
      <vt:lpstr>Quelques mots sur le commissaire de justice (ex. huissier) et les TIC</vt:lpstr>
      <vt:lpstr>Le rôle de l’expert :  le cas de l’expertise informatique</vt:lpstr>
      <vt:lpstr>1.2 Chronologie d’une procédure devant un TJ dans le cadre d’une procédure civile  </vt:lpstr>
      <vt:lpstr>A quoi ressemble une assignation ? </vt:lpstr>
      <vt:lpstr>Signification de l’assignation par huissier Comment communiquer l’assignation au défendeur ?</vt:lpstr>
      <vt:lpstr>Ensuite : la mise en état de l’affaire </vt:lpstr>
      <vt:lpstr>Déroulement de l'audience  </vt:lpstr>
      <vt:lpstr>Le référé </vt:lpstr>
      <vt:lpstr>1.3 La preuve et les TIC  </vt:lpstr>
      <vt:lpstr>La preuve des faits juridiques : liberté de la preuve sauf exception </vt:lpstr>
      <vt:lpstr>1.3.1. La preuve des faits dans le domaine IT :  </vt:lpstr>
      <vt:lpstr> 1.3.2 La preuve des actes juridiques  </vt:lpstr>
      <vt:lpstr>Un écrit (acte sous seing privé) est-il nécessaire pour prouver un acte juridique ?  </vt:lpstr>
      <vt:lpstr>A défaut d’un acte sous seing privé, le commencement de preuve par écrit </vt:lpstr>
      <vt:lpstr>De l’exigence d’un écrit cas pratique  </vt:lpstr>
      <vt:lpstr>Ce n’est pas suffisant </vt:lpstr>
      <vt:lpstr>L’écrit électronique </vt:lpstr>
      <vt:lpstr>1.3.3 La signature </vt:lpstr>
      <vt:lpstr>La signature électronique </vt:lpstr>
      <vt:lpstr>Le consentement et la signature du consommateur doivent retenir l'attention du professionnel :  </vt:lpstr>
      <vt:lpstr>Exemple de la preuve de la fiabilité </vt:lpstr>
      <vt:lpstr>La charge de la preuve incombe ici à la société d'assurance.  </vt:lpstr>
      <vt:lpstr>La signature électronique  « qualifiée »</vt:lpstr>
      <vt:lpstr>Une présomption de fiabilité </vt:lpstr>
      <vt:lpstr>Signature sécurisée &amp; simple : quelle différence ? </vt:lpstr>
      <vt:lpstr>1.3.4 La valeur juridique de l’email ?</vt:lpstr>
      <vt:lpstr>le email n’est pas une preuve littérale ou « écrite »  </vt:lpstr>
      <vt:lpstr>L’exception : un email + au minimum une autre preuve </vt:lpstr>
      <vt:lpstr>En pratique </vt:lpstr>
      <vt:lpstr>Cas pratique  : pour les civils</vt:lpstr>
      <vt:lpstr>Dans le BtoB</vt:lpstr>
      <vt:lpstr>Cass., civil 1, 1 juillet 2015, 14-19.781</vt:lpstr>
      <vt:lpstr>1.3.5 La formation des contrats électroniques (pour rappel) </vt:lpstr>
      <vt:lpstr>Le double click </vt:lpstr>
      <vt:lpstr>La technique d’acceptation par  « clic » des CGV et le BtoC </vt:lpstr>
      <vt:lpstr>1.4  Les autres modes de règlement des conflits : arbitrage et médiation  </vt:lpstr>
      <vt:lpstr>L’arbitrage </vt:lpstr>
      <vt:lpstr>Exemple : Arbitrage &amp; noms de domaine (ND)</vt:lpstr>
      <vt:lpstr>Médiation</vt:lpstr>
      <vt:lpstr>La médiation : un moyen d’action du consommateur </vt:lpstr>
      <vt:lpstr>L’accord transactionnel </vt:lpstr>
      <vt:lpstr>2. Applications pratiques  </vt:lpstr>
      <vt:lpstr>2.1 Contentieux et responsabilité contractuelle</vt:lpstr>
      <vt:lpstr>Exemple : Source du contentieux pour   le contrat informatique   (source H. Bitan  droit des contrats informatiques et pratique expertale  p.  195)</vt:lpstr>
      <vt:lpstr>2.1.1 La mise en demeure : une réclamation amiable </vt:lpstr>
      <vt:lpstr>2.1.2 L’exception d’inexécution : suspendre le contrat </vt:lpstr>
      <vt:lpstr>2.1.3 La rupture unilatérale </vt:lpstr>
      <vt:lpstr>Attention à la résiliation brutale d’un contrat en matière commerciale</vt:lpstr>
      <vt:lpstr>2.1.4 L’action en justice en matière contractuelle</vt:lpstr>
      <vt:lpstr>2.2 Contentieux et responsabilité délictuelle</vt:lpstr>
      <vt:lpstr>   2.2.1 L’exemple de la responsabilité des acteurs de l’internet sur les contenus diffusés </vt:lpstr>
      <vt:lpstr>Quels acteurs ?</vt:lpstr>
      <vt:lpstr>Il faut distinguer deux régimes : </vt:lpstr>
      <vt:lpstr>L’intermédiaire responsable du contenu seulement s’il est informé dans les règles :  </vt:lpstr>
      <vt:lpstr>Art. 6-I-5 LCEN</vt:lpstr>
      <vt:lpstr>Fournisseurs de contenus</vt:lpstr>
      <vt:lpstr>Le cas des fournisseurs de liens hypertextes </vt:lpstr>
      <vt:lpstr>  Le cas des fournisseurs de liens commerciaux   </vt:lpstr>
      <vt:lpstr>La question ?</vt:lpstr>
      <vt:lpstr>Un Régime protecteur de Google Add  (référencement payant ) </vt:lpstr>
      <vt:lpstr>Gestionnaires de forum de discussion : </vt:lpstr>
      <vt:lpstr> Éditeur ou hébergeur ? </vt:lpstr>
      <vt:lpstr>Le constat du rôle actif d’eBay vis-à-vis des offres commerciales : </vt:lpstr>
      <vt:lpstr>Actualité </vt:lpstr>
      <vt:lpstr>2.2.2Pas d’obligation de surveillance générale des intermédiaires techniques dans le cadre de la LCEN</vt:lpstr>
      <vt:lpstr>2.2.3 Obligation d’identification des créateurs de contenus par les FAI et les Hébergeurs </vt:lpstr>
      <vt:lpstr>LCEN art. 6 Les mentions légales sur votre site internet  </vt:lpstr>
      <vt:lpstr>Les données que doit enregistrer votre FAI</vt:lpstr>
      <vt:lpstr>2.3 Question pratique:  la gestion de la e-réputation   </vt:lpstr>
      <vt:lpstr>a. Le recours au droit hors contentieux judiciaire</vt:lpstr>
      <vt:lpstr>La demande de suppression de contenu</vt:lpstr>
      <vt:lpstr>Demande de suppression à l’hébergeur du service</vt:lpstr>
      <vt:lpstr>Les fondements juridiques à utiliser dans la demande de suppression :</vt:lpstr>
      <vt:lpstr>Comment effacer des informations sur un moteur de recherche ? </vt:lpstr>
      <vt:lpstr>Présentation PowerPoint</vt:lpstr>
      <vt:lpstr>Arrêt Costeja Google Spain rendu par la CJUE le 13 mai 2014 ( aff. C-131/12) </vt:lpstr>
      <vt:lpstr>L'étendue géographique du déréférencement ? </vt:lpstr>
      <vt:lpstr>b. Les procédures judiciaires…</vt:lpstr>
      <vt:lpstr>Un saut d’obstacles pour mener à bien la procédure judiciaire</vt:lpstr>
      <vt:lpstr>La procédure judiciaire : un saut d’obstacles (suites)</vt:lpstr>
      <vt:lpstr>La prise en compte des délais dans les procédures judiciaires </vt:lpstr>
      <vt:lpstr>Pour conclure sur cette partie</vt:lpstr>
      <vt:lpstr>Des questions ?  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Contentieux et TIC</dc:title>
  <dc:creator>Pascal Reynaud</dc:creator>
  <cp:lastModifiedBy>pascal reynaud</cp:lastModifiedBy>
  <cp:revision>309</cp:revision>
  <dcterms:created xsi:type="dcterms:W3CDTF">2006-08-16T00:00:00Z</dcterms:created>
  <dcterms:modified xsi:type="dcterms:W3CDTF">2023-12-07T15:09:38Z</dcterms:modified>
</cp:coreProperties>
</file>